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2" r:id="rId2"/>
    <p:sldMasterId id="2147483704" r:id="rId3"/>
    <p:sldMasterId id="2147483716" r:id="rId4"/>
  </p:sldMasterIdLst>
  <p:notesMasterIdLst>
    <p:notesMasterId r:id="rId20"/>
  </p:notesMasterIdLst>
  <p:sldIdLst>
    <p:sldId id="294" r:id="rId5"/>
    <p:sldId id="257" r:id="rId6"/>
    <p:sldId id="300" r:id="rId7"/>
    <p:sldId id="299" r:id="rId8"/>
    <p:sldId id="301" r:id="rId9"/>
    <p:sldId id="309" r:id="rId10"/>
    <p:sldId id="310" r:id="rId11"/>
    <p:sldId id="295" r:id="rId12"/>
    <p:sldId id="305" r:id="rId13"/>
    <p:sldId id="308" r:id="rId14"/>
    <p:sldId id="296" r:id="rId15"/>
    <p:sldId id="311" r:id="rId16"/>
    <p:sldId id="297" r:id="rId17"/>
    <p:sldId id="312" r:id="rId18"/>
    <p:sldId id="298" r:id="rId19"/>
  </p:sldIdLst>
  <p:sldSz cx="9144000" cy="5143500" type="screen16x9"/>
  <p:notesSz cx="6858000" cy="9144000"/>
  <p:custDataLst>
    <p:tags r:id="rId21"/>
  </p:custDataLst>
  <p:defaultText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7530" algn="l" defTabSz="913130" rtl="0" eaLnBrk="1" latinLnBrk="0" hangingPunct="1">
      <a:defRPr sz="1800" kern="1200">
        <a:solidFill>
          <a:schemeClr val="tx1"/>
        </a:solidFill>
        <a:latin typeface="+mn-lt"/>
        <a:ea typeface="+mn-ea"/>
        <a:cs typeface="+mn-cs"/>
      </a:defRPr>
    </a:lvl5pPr>
    <a:lvl6pPr marL="2284095"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860" algn="l" defTabSz="913130" rtl="0" eaLnBrk="1" latinLnBrk="0" hangingPunct="1">
      <a:defRPr sz="1800" kern="1200">
        <a:solidFill>
          <a:schemeClr val="tx1"/>
        </a:solidFill>
        <a:latin typeface="+mn-lt"/>
        <a:ea typeface="+mn-ea"/>
        <a:cs typeface="+mn-cs"/>
      </a:defRPr>
    </a:lvl8pPr>
    <a:lvl9pPr marL="3654425" algn="l" defTabSz="91313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22">
          <p15:clr>
            <a:srgbClr val="A4A3A4"/>
          </p15:clr>
        </p15:guide>
        <p15:guide id="2" orient="horz" pos="1439">
          <p15:clr>
            <a:srgbClr val="A4A3A4"/>
          </p15:clr>
        </p15:guide>
        <p15:guide id="3" orient="horz" pos="2346">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94C"/>
    <a:srgbClr val="0B15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536" y="336"/>
      </p:cViewPr>
      <p:guideLst>
        <p:guide orient="horz" pos="622"/>
        <p:guide orient="horz" pos="1439"/>
        <p:guide orient="horz" pos="234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37C52-2290-41B0-9AEE-213B47818453}" type="datetimeFigureOut">
              <a:rPr lang="zh-CN" altLang="en-US" smtClean="0"/>
              <a:t>2020/11/18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EBC72-BC0D-4626-B8CE-92C1F298A9EB}" type="slidenum">
              <a:rPr lang="zh-CN" altLang="en-US" smtClean="0"/>
              <a:t>‹#›</a:t>
            </a:fld>
            <a:endParaRPr lang="zh-CN" altLang="en-US"/>
          </a:p>
        </p:txBody>
      </p:sp>
    </p:spTree>
    <p:extLst>
      <p:ext uri="{BB962C8B-B14F-4D97-AF65-F5344CB8AC3E}">
        <p14:creationId xmlns:p14="http://schemas.microsoft.com/office/powerpoint/2010/main" val="2062431059"/>
      </p:ext>
    </p:extLst>
  </p:cSld>
  <p:clrMap bg1="lt1" tx1="dk1" bg2="lt2" tx2="dk2" accent1="accent1" accent2="accent2" accent3="accent3" accent4="accent4" accent5="accent5" accent6="accent6" hlink="hlink" folHlink="folHlink"/>
  <p:notesStyle>
    <a:lvl1pPr marL="0" algn="l" defTabSz="913130" rtl="0" eaLnBrk="1" latinLnBrk="0" hangingPunct="1">
      <a:defRPr sz="1200" kern="1200">
        <a:solidFill>
          <a:schemeClr val="tx1"/>
        </a:solidFill>
        <a:latin typeface="+mn-lt"/>
        <a:ea typeface="+mn-ea"/>
        <a:cs typeface="+mn-cs"/>
      </a:defRPr>
    </a:lvl1pPr>
    <a:lvl2pPr marL="456565" algn="l" defTabSz="913130" rtl="0" eaLnBrk="1" latinLnBrk="0" hangingPunct="1">
      <a:defRPr sz="1200" kern="1200">
        <a:solidFill>
          <a:schemeClr val="tx1"/>
        </a:solidFill>
        <a:latin typeface="+mn-lt"/>
        <a:ea typeface="+mn-ea"/>
        <a:cs typeface="+mn-cs"/>
      </a:defRPr>
    </a:lvl2pPr>
    <a:lvl3pPr marL="913765" algn="l" defTabSz="913130" rtl="0" eaLnBrk="1" latinLnBrk="0" hangingPunct="1">
      <a:defRPr sz="1200" kern="1200">
        <a:solidFill>
          <a:schemeClr val="tx1"/>
        </a:solidFill>
        <a:latin typeface="+mn-lt"/>
        <a:ea typeface="+mn-ea"/>
        <a:cs typeface="+mn-cs"/>
      </a:defRPr>
    </a:lvl3pPr>
    <a:lvl4pPr marL="1370330" algn="l" defTabSz="913130" rtl="0" eaLnBrk="1" latinLnBrk="0" hangingPunct="1">
      <a:defRPr sz="1200" kern="1200">
        <a:solidFill>
          <a:schemeClr val="tx1"/>
        </a:solidFill>
        <a:latin typeface="+mn-lt"/>
        <a:ea typeface="+mn-ea"/>
        <a:cs typeface="+mn-cs"/>
      </a:defRPr>
    </a:lvl4pPr>
    <a:lvl5pPr marL="1827530" algn="l" defTabSz="913130" rtl="0" eaLnBrk="1" latinLnBrk="0" hangingPunct="1">
      <a:defRPr sz="1200" kern="1200">
        <a:solidFill>
          <a:schemeClr val="tx1"/>
        </a:solidFill>
        <a:latin typeface="+mn-lt"/>
        <a:ea typeface="+mn-ea"/>
        <a:cs typeface="+mn-cs"/>
      </a:defRPr>
    </a:lvl5pPr>
    <a:lvl6pPr marL="2284095" algn="l" defTabSz="913130" rtl="0" eaLnBrk="1" latinLnBrk="0" hangingPunct="1">
      <a:defRPr sz="1200" kern="1200">
        <a:solidFill>
          <a:schemeClr val="tx1"/>
        </a:solidFill>
        <a:latin typeface="+mn-lt"/>
        <a:ea typeface="+mn-ea"/>
        <a:cs typeface="+mn-cs"/>
      </a:defRPr>
    </a:lvl6pPr>
    <a:lvl7pPr marL="2740660" algn="l" defTabSz="913130" rtl="0" eaLnBrk="1" latinLnBrk="0" hangingPunct="1">
      <a:defRPr sz="1200" kern="1200">
        <a:solidFill>
          <a:schemeClr val="tx1"/>
        </a:solidFill>
        <a:latin typeface="+mn-lt"/>
        <a:ea typeface="+mn-ea"/>
        <a:cs typeface="+mn-cs"/>
      </a:defRPr>
    </a:lvl7pPr>
    <a:lvl8pPr marL="3197860" algn="l" defTabSz="913130" rtl="0" eaLnBrk="1" latinLnBrk="0" hangingPunct="1">
      <a:defRPr sz="1200" kern="1200">
        <a:solidFill>
          <a:schemeClr val="tx1"/>
        </a:solidFill>
        <a:latin typeface="+mn-lt"/>
        <a:ea typeface="+mn-ea"/>
        <a:cs typeface="+mn-cs"/>
      </a:defRPr>
    </a:lvl8pPr>
    <a:lvl9pPr marL="3654425" algn="l" defTabSz="913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15</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t>2</a:t>
            </a:fld>
            <a:endParaRPr lang="zh-CN" altLang="en-US"/>
          </a:p>
        </p:txBody>
      </p:sp>
    </p:spTree>
    <p:extLst>
      <p:ext uri="{BB962C8B-B14F-4D97-AF65-F5344CB8AC3E}">
        <p14:creationId xmlns:p14="http://schemas.microsoft.com/office/powerpoint/2010/main" val="224039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6</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34EBC72-BC0D-4626-B8CE-92C1F298A9EB}"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224039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53"/>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65" indent="0" algn="ctr">
              <a:buNone/>
              <a:defRPr>
                <a:solidFill>
                  <a:schemeClr val="tx1">
                    <a:tint val="75000"/>
                  </a:schemeClr>
                </a:solidFill>
              </a:defRPr>
            </a:lvl2pPr>
            <a:lvl3pPr marL="913765" indent="0" algn="ctr">
              <a:buNone/>
              <a:defRPr>
                <a:solidFill>
                  <a:schemeClr val="tx1">
                    <a:tint val="75000"/>
                  </a:schemeClr>
                </a:solidFill>
              </a:defRPr>
            </a:lvl3pPr>
            <a:lvl4pPr marL="1370330" indent="0" algn="ctr">
              <a:buNone/>
              <a:defRPr>
                <a:solidFill>
                  <a:schemeClr val="tx1">
                    <a:tint val="75000"/>
                  </a:schemeClr>
                </a:solidFill>
              </a:defRPr>
            </a:lvl4pPr>
            <a:lvl5pPr marL="1827530" indent="0" algn="ctr">
              <a:buNone/>
              <a:defRPr>
                <a:solidFill>
                  <a:schemeClr val="tx1">
                    <a:tint val="75000"/>
                  </a:schemeClr>
                </a:solidFill>
              </a:defRPr>
            </a:lvl5pPr>
            <a:lvl6pPr marL="2284095" indent="0" algn="ctr">
              <a:buNone/>
              <a:defRPr>
                <a:solidFill>
                  <a:schemeClr val="tx1">
                    <a:tint val="75000"/>
                  </a:schemeClr>
                </a:solidFill>
              </a:defRPr>
            </a:lvl6pPr>
            <a:lvl7pPr marL="2740660" indent="0" algn="ctr">
              <a:buNone/>
              <a:defRPr>
                <a:solidFill>
                  <a:schemeClr val="tx1">
                    <a:tint val="75000"/>
                  </a:schemeClr>
                </a:solidFill>
              </a:defRPr>
            </a:lvl7pPr>
            <a:lvl8pPr marL="3197860" indent="0" algn="ctr">
              <a:buNone/>
              <a:defRPr>
                <a:solidFill>
                  <a:schemeClr val="tx1">
                    <a:tint val="75000"/>
                  </a:schemeClr>
                </a:solidFill>
              </a:defRPr>
            </a:lvl8pPr>
            <a:lvl9pPr marL="3654425"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53"/>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65" indent="0" algn="ctr">
              <a:buNone/>
              <a:defRPr>
                <a:solidFill>
                  <a:schemeClr val="tx1">
                    <a:tint val="75000"/>
                  </a:schemeClr>
                </a:solidFill>
              </a:defRPr>
            </a:lvl2pPr>
            <a:lvl3pPr marL="913765" indent="0" algn="ctr">
              <a:buNone/>
              <a:defRPr>
                <a:solidFill>
                  <a:schemeClr val="tx1">
                    <a:tint val="75000"/>
                  </a:schemeClr>
                </a:solidFill>
              </a:defRPr>
            </a:lvl3pPr>
            <a:lvl4pPr marL="1370330" indent="0" algn="ctr">
              <a:buNone/>
              <a:defRPr>
                <a:solidFill>
                  <a:schemeClr val="tx1">
                    <a:tint val="75000"/>
                  </a:schemeClr>
                </a:solidFill>
              </a:defRPr>
            </a:lvl4pPr>
            <a:lvl5pPr marL="1827530" indent="0" algn="ctr">
              <a:buNone/>
              <a:defRPr>
                <a:solidFill>
                  <a:schemeClr val="tx1">
                    <a:tint val="75000"/>
                  </a:schemeClr>
                </a:solidFill>
              </a:defRPr>
            </a:lvl5pPr>
            <a:lvl6pPr marL="2284095" indent="0" algn="ctr">
              <a:buNone/>
              <a:defRPr>
                <a:solidFill>
                  <a:schemeClr val="tx1">
                    <a:tint val="75000"/>
                  </a:schemeClr>
                </a:solidFill>
              </a:defRPr>
            </a:lvl6pPr>
            <a:lvl7pPr marL="2740660" indent="0" algn="ctr">
              <a:buNone/>
              <a:defRPr>
                <a:solidFill>
                  <a:schemeClr val="tx1">
                    <a:tint val="75000"/>
                  </a:schemeClr>
                </a:solidFill>
              </a:defRPr>
            </a:lvl7pPr>
            <a:lvl8pPr marL="3197860" indent="0" algn="ctr">
              <a:buNone/>
              <a:defRPr>
                <a:solidFill>
                  <a:schemeClr val="tx1">
                    <a:tint val="75000"/>
                  </a:schemeClr>
                </a:solidFill>
              </a:defRPr>
            </a:lvl8pPr>
            <a:lvl9pPr marL="3654425"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37922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6612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65" indent="0">
              <a:buNone/>
              <a:defRPr sz="1800">
                <a:solidFill>
                  <a:schemeClr val="tx1">
                    <a:tint val="75000"/>
                  </a:schemeClr>
                </a:solidFill>
              </a:defRPr>
            </a:lvl2pPr>
            <a:lvl3pPr marL="913765" indent="0">
              <a:buNone/>
              <a:defRPr sz="1600">
                <a:solidFill>
                  <a:schemeClr val="tx1">
                    <a:tint val="75000"/>
                  </a:schemeClr>
                </a:solidFill>
              </a:defRPr>
            </a:lvl3pPr>
            <a:lvl4pPr marL="1370330" indent="0">
              <a:buNone/>
              <a:defRPr sz="1400">
                <a:solidFill>
                  <a:schemeClr val="tx1">
                    <a:tint val="75000"/>
                  </a:schemeClr>
                </a:solidFill>
              </a:defRPr>
            </a:lvl4pPr>
            <a:lvl5pPr marL="1827530" indent="0">
              <a:buNone/>
              <a:defRPr sz="1400">
                <a:solidFill>
                  <a:schemeClr val="tx1">
                    <a:tint val="75000"/>
                  </a:schemeClr>
                </a:solidFill>
              </a:defRPr>
            </a:lvl5pPr>
            <a:lvl6pPr marL="2284095" indent="0">
              <a:buNone/>
              <a:defRPr sz="1400">
                <a:solidFill>
                  <a:schemeClr val="tx1">
                    <a:tint val="75000"/>
                  </a:schemeClr>
                </a:solidFill>
              </a:defRPr>
            </a:lvl6pPr>
            <a:lvl7pPr marL="2740660" indent="0">
              <a:buNone/>
              <a:defRPr sz="1400">
                <a:solidFill>
                  <a:schemeClr val="tx1">
                    <a:tint val="75000"/>
                  </a:schemeClr>
                </a:solidFill>
              </a:defRPr>
            </a:lvl7pPr>
            <a:lvl8pPr marL="3197860" indent="0">
              <a:buNone/>
              <a:defRPr sz="1400">
                <a:solidFill>
                  <a:schemeClr val="tx1">
                    <a:tint val="75000"/>
                  </a:schemeClr>
                </a:solidFill>
              </a:defRPr>
            </a:lvl8pPr>
            <a:lvl9pPr marL="3654425"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45470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81017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60" y="1151335"/>
            <a:ext cx="4041775"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6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42421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46329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26359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7978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6565" indent="0">
              <a:buNone/>
              <a:defRPr sz="2800"/>
            </a:lvl2pPr>
            <a:lvl3pPr marL="913765" indent="0">
              <a:buNone/>
              <a:defRPr sz="2400"/>
            </a:lvl3pPr>
            <a:lvl4pPr marL="1370330" indent="0">
              <a:buNone/>
              <a:defRPr sz="2000"/>
            </a:lvl4pPr>
            <a:lvl5pPr marL="1827530" indent="0">
              <a:buNone/>
              <a:defRPr sz="2000"/>
            </a:lvl5pPr>
            <a:lvl6pPr marL="2284095" indent="0">
              <a:buNone/>
              <a:defRPr sz="2000"/>
            </a:lvl6pPr>
            <a:lvl7pPr marL="2740660" indent="0">
              <a:buNone/>
              <a:defRPr sz="2000"/>
            </a:lvl7pPr>
            <a:lvl8pPr marL="3197860" indent="0">
              <a:buNone/>
              <a:defRPr sz="2000"/>
            </a:lvl8pPr>
            <a:lvl9pPr marL="3654425" indent="0">
              <a:buNone/>
              <a:defRPr sz="2000"/>
            </a:lvl9pPr>
          </a:lstStyle>
          <a:p>
            <a:endParaRPr lang="zh-CN" altLang="en-US"/>
          </a:p>
        </p:txBody>
      </p:sp>
      <p:sp>
        <p:nvSpPr>
          <p:cNvPr id="4" name="文本占位符 3"/>
          <p:cNvSpPr>
            <a:spLocks noGrp="1"/>
          </p:cNvSpPr>
          <p:nvPr>
            <p:ph type="body" sz="half" idx="2"/>
          </p:nvPr>
        </p:nvSpPr>
        <p:spPr>
          <a:xfrm>
            <a:off x="1792288" y="4025537"/>
            <a:ext cx="5486400" cy="60364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23419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04915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77134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53"/>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65" indent="0" algn="ctr">
              <a:buNone/>
              <a:defRPr>
                <a:solidFill>
                  <a:schemeClr val="tx1">
                    <a:tint val="75000"/>
                  </a:schemeClr>
                </a:solidFill>
              </a:defRPr>
            </a:lvl2pPr>
            <a:lvl3pPr marL="913765" indent="0" algn="ctr">
              <a:buNone/>
              <a:defRPr>
                <a:solidFill>
                  <a:schemeClr val="tx1">
                    <a:tint val="75000"/>
                  </a:schemeClr>
                </a:solidFill>
              </a:defRPr>
            </a:lvl3pPr>
            <a:lvl4pPr marL="1370330" indent="0" algn="ctr">
              <a:buNone/>
              <a:defRPr>
                <a:solidFill>
                  <a:schemeClr val="tx1">
                    <a:tint val="75000"/>
                  </a:schemeClr>
                </a:solidFill>
              </a:defRPr>
            </a:lvl4pPr>
            <a:lvl5pPr marL="1827530" indent="0" algn="ctr">
              <a:buNone/>
              <a:defRPr>
                <a:solidFill>
                  <a:schemeClr val="tx1">
                    <a:tint val="75000"/>
                  </a:schemeClr>
                </a:solidFill>
              </a:defRPr>
            </a:lvl5pPr>
            <a:lvl6pPr marL="2284095" indent="0" algn="ctr">
              <a:buNone/>
              <a:defRPr>
                <a:solidFill>
                  <a:schemeClr val="tx1">
                    <a:tint val="75000"/>
                  </a:schemeClr>
                </a:solidFill>
              </a:defRPr>
            </a:lvl6pPr>
            <a:lvl7pPr marL="2740660" indent="0" algn="ctr">
              <a:buNone/>
              <a:defRPr>
                <a:solidFill>
                  <a:schemeClr val="tx1">
                    <a:tint val="75000"/>
                  </a:schemeClr>
                </a:solidFill>
              </a:defRPr>
            </a:lvl7pPr>
            <a:lvl8pPr marL="3197860" indent="0" algn="ctr">
              <a:buNone/>
              <a:defRPr>
                <a:solidFill>
                  <a:schemeClr val="tx1">
                    <a:tint val="75000"/>
                  </a:schemeClr>
                </a:solidFill>
              </a:defRPr>
            </a:lvl8pPr>
            <a:lvl9pPr marL="3654425"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62241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30150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65" indent="0">
              <a:buNone/>
              <a:defRPr sz="1800">
                <a:solidFill>
                  <a:schemeClr val="tx1">
                    <a:tint val="75000"/>
                  </a:schemeClr>
                </a:solidFill>
              </a:defRPr>
            </a:lvl2pPr>
            <a:lvl3pPr marL="913765" indent="0">
              <a:buNone/>
              <a:defRPr sz="1600">
                <a:solidFill>
                  <a:schemeClr val="tx1">
                    <a:tint val="75000"/>
                  </a:schemeClr>
                </a:solidFill>
              </a:defRPr>
            </a:lvl3pPr>
            <a:lvl4pPr marL="1370330" indent="0">
              <a:buNone/>
              <a:defRPr sz="1400">
                <a:solidFill>
                  <a:schemeClr val="tx1">
                    <a:tint val="75000"/>
                  </a:schemeClr>
                </a:solidFill>
              </a:defRPr>
            </a:lvl4pPr>
            <a:lvl5pPr marL="1827530" indent="0">
              <a:buNone/>
              <a:defRPr sz="1400">
                <a:solidFill>
                  <a:schemeClr val="tx1">
                    <a:tint val="75000"/>
                  </a:schemeClr>
                </a:solidFill>
              </a:defRPr>
            </a:lvl5pPr>
            <a:lvl6pPr marL="2284095" indent="0">
              <a:buNone/>
              <a:defRPr sz="1400">
                <a:solidFill>
                  <a:schemeClr val="tx1">
                    <a:tint val="75000"/>
                  </a:schemeClr>
                </a:solidFill>
              </a:defRPr>
            </a:lvl6pPr>
            <a:lvl7pPr marL="2740660" indent="0">
              <a:buNone/>
              <a:defRPr sz="1400">
                <a:solidFill>
                  <a:schemeClr val="tx1">
                    <a:tint val="75000"/>
                  </a:schemeClr>
                </a:solidFill>
              </a:defRPr>
            </a:lvl7pPr>
            <a:lvl8pPr marL="3197860" indent="0">
              <a:buNone/>
              <a:defRPr sz="1400">
                <a:solidFill>
                  <a:schemeClr val="tx1">
                    <a:tint val="75000"/>
                  </a:schemeClr>
                </a:solidFill>
              </a:defRPr>
            </a:lvl8pPr>
            <a:lvl9pPr marL="3654425"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67934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55827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60" y="1151335"/>
            <a:ext cx="4041775"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6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14567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87757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29788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65" indent="0">
              <a:buNone/>
              <a:defRPr sz="1800">
                <a:solidFill>
                  <a:schemeClr val="tx1">
                    <a:tint val="75000"/>
                  </a:schemeClr>
                </a:solidFill>
              </a:defRPr>
            </a:lvl2pPr>
            <a:lvl3pPr marL="913765" indent="0">
              <a:buNone/>
              <a:defRPr sz="1600">
                <a:solidFill>
                  <a:schemeClr val="tx1">
                    <a:tint val="75000"/>
                  </a:schemeClr>
                </a:solidFill>
              </a:defRPr>
            </a:lvl3pPr>
            <a:lvl4pPr marL="1370330" indent="0">
              <a:buNone/>
              <a:defRPr sz="1400">
                <a:solidFill>
                  <a:schemeClr val="tx1">
                    <a:tint val="75000"/>
                  </a:schemeClr>
                </a:solidFill>
              </a:defRPr>
            </a:lvl4pPr>
            <a:lvl5pPr marL="1827530" indent="0">
              <a:buNone/>
              <a:defRPr sz="1400">
                <a:solidFill>
                  <a:schemeClr val="tx1">
                    <a:tint val="75000"/>
                  </a:schemeClr>
                </a:solidFill>
              </a:defRPr>
            </a:lvl5pPr>
            <a:lvl6pPr marL="2284095" indent="0">
              <a:buNone/>
              <a:defRPr sz="1400">
                <a:solidFill>
                  <a:schemeClr val="tx1">
                    <a:tint val="75000"/>
                  </a:schemeClr>
                </a:solidFill>
              </a:defRPr>
            </a:lvl6pPr>
            <a:lvl7pPr marL="2740660" indent="0">
              <a:buNone/>
              <a:defRPr sz="1400">
                <a:solidFill>
                  <a:schemeClr val="tx1">
                    <a:tint val="75000"/>
                  </a:schemeClr>
                </a:solidFill>
              </a:defRPr>
            </a:lvl7pPr>
            <a:lvl8pPr marL="3197860" indent="0">
              <a:buNone/>
              <a:defRPr sz="1400">
                <a:solidFill>
                  <a:schemeClr val="tx1">
                    <a:tint val="75000"/>
                  </a:schemeClr>
                </a:solidFill>
              </a:defRPr>
            </a:lvl8pPr>
            <a:lvl9pPr marL="3654425"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00437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6565" indent="0">
              <a:buNone/>
              <a:defRPr sz="2800"/>
            </a:lvl2pPr>
            <a:lvl3pPr marL="913765" indent="0">
              <a:buNone/>
              <a:defRPr sz="2400"/>
            </a:lvl3pPr>
            <a:lvl4pPr marL="1370330" indent="0">
              <a:buNone/>
              <a:defRPr sz="2000"/>
            </a:lvl4pPr>
            <a:lvl5pPr marL="1827530" indent="0">
              <a:buNone/>
              <a:defRPr sz="2000"/>
            </a:lvl5pPr>
            <a:lvl6pPr marL="2284095" indent="0">
              <a:buNone/>
              <a:defRPr sz="2000"/>
            </a:lvl6pPr>
            <a:lvl7pPr marL="2740660" indent="0">
              <a:buNone/>
              <a:defRPr sz="2000"/>
            </a:lvl7pPr>
            <a:lvl8pPr marL="3197860" indent="0">
              <a:buNone/>
              <a:defRPr sz="2000"/>
            </a:lvl8pPr>
            <a:lvl9pPr marL="3654425" indent="0">
              <a:buNone/>
              <a:defRPr sz="2000"/>
            </a:lvl9pPr>
          </a:lstStyle>
          <a:p>
            <a:endParaRPr lang="zh-CN" altLang="en-US"/>
          </a:p>
        </p:txBody>
      </p:sp>
      <p:sp>
        <p:nvSpPr>
          <p:cNvPr id="4" name="文本占位符 3"/>
          <p:cNvSpPr>
            <a:spLocks noGrp="1"/>
          </p:cNvSpPr>
          <p:nvPr>
            <p:ph type="body" sz="half" idx="2"/>
          </p:nvPr>
        </p:nvSpPr>
        <p:spPr>
          <a:xfrm>
            <a:off x="1792288" y="4025537"/>
            <a:ext cx="5486400" cy="60364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66581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04086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26305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53"/>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65" indent="0" algn="ctr">
              <a:buNone/>
              <a:defRPr>
                <a:solidFill>
                  <a:schemeClr val="tx1">
                    <a:tint val="75000"/>
                  </a:schemeClr>
                </a:solidFill>
              </a:defRPr>
            </a:lvl2pPr>
            <a:lvl3pPr marL="913765" indent="0" algn="ctr">
              <a:buNone/>
              <a:defRPr>
                <a:solidFill>
                  <a:schemeClr val="tx1">
                    <a:tint val="75000"/>
                  </a:schemeClr>
                </a:solidFill>
              </a:defRPr>
            </a:lvl3pPr>
            <a:lvl4pPr marL="1370330" indent="0" algn="ctr">
              <a:buNone/>
              <a:defRPr>
                <a:solidFill>
                  <a:schemeClr val="tx1">
                    <a:tint val="75000"/>
                  </a:schemeClr>
                </a:solidFill>
              </a:defRPr>
            </a:lvl4pPr>
            <a:lvl5pPr marL="1827530" indent="0" algn="ctr">
              <a:buNone/>
              <a:defRPr>
                <a:solidFill>
                  <a:schemeClr val="tx1">
                    <a:tint val="75000"/>
                  </a:schemeClr>
                </a:solidFill>
              </a:defRPr>
            </a:lvl5pPr>
            <a:lvl6pPr marL="2284095" indent="0" algn="ctr">
              <a:buNone/>
              <a:defRPr>
                <a:solidFill>
                  <a:schemeClr val="tx1">
                    <a:tint val="75000"/>
                  </a:schemeClr>
                </a:solidFill>
              </a:defRPr>
            </a:lvl6pPr>
            <a:lvl7pPr marL="2740660" indent="0" algn="ctr">
              <a:buNone/>
              <a:defRPr>
                <a:solidFill>
                  <a:schemeClr val="tx1">
                    <a:tint val="75000"/>
                  </a:schemeClr>
                </a:solidFill>
              </a:defRPr>
            </a:lvl7pPr>
            <a:lvl8pPr marL="3197860" indent="0" algn="ctr">
              <a:buNone/>
              <a:defRPr>
                <a:solidFill>
                  <a:schemeClr val="tx1">
                    <a:tint val="75000"/>
                  </a:schemeClr>
                </a:solidFill>
              </a:defRPr>
            </a:lvl8pPr>
            <a:lvl9pPr marL="3654425"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61394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523276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65" indent="0">
              <a:buNone/>
              <a:defRPr sz="1800">
                <a:solidFill>
                  <a:schemeClr val="tx1">
                    <a:tint val="75000"/>
                  </a:schemeClr>
                </a:solidFill>
              </a:defRPr>
            </a:lvl2pPr>
            <a:lvl3pPr marL="913765" indent="0">
              <a:buNone/>
              <a:defRPr sz="1600">
                <a:solidFill>
                  <a:schemeClr val="tx1">
                    <a:tint val="75000"/>
                  </a:schemeClr>
                </a:solidFill>
              </a:defRPr>
            </a:lvl3pPr>
            <a:lvl4pPr marL="1370330" indent="0">
              <a:buNone/>
              <a:defRPr sz="1400">
                <a:solidFill>
                  <a:schemeClr val="tx1">
                    <a:tint val="75000"/>
                  </a:schemeClr>
                </a:solidFill>
              </a:defRPr>
            </a:lvl4pPr>
            <a:lvl5pPr marL="1827530" indent="0">
              <a:buNone/>
              <a:defRPr sz="1400">
                <a:solidFill>
                  <a:schemeClr val="tx1">
                    <a:tint val="75000"/>
                  </a:schemeClr>
                </a:solidFill>
              </a:defRPr>
            </a:lvl5pPr>
            <a:lvl6pPr marL="2284095" indent="0">
              <a:buNone/>
              <a:defRPr sz="1400">
                <a:solidFill>
                  <a:schemeClr val="tx1">
                    <a:tint val="75000"/>
                  </a:schemeClr>
                </a:solidFill>
              </a:defRPr>
            </a:lvl6pPr>
            <a:lvl7pPr marL="2740660" indent="0">
              <a:buNone/>
              <a:defRPr sz="1400">
                <a:solidFill>
                  <a:schemeClr val="tx1">
                    <a:tint val="75000"/>
                  </a:schemeClr>
                </a:solidFill>
              </a:defRPr>
            </a:lvl7pPr>
            <a:lvl8pPr marL="3197860" indent="0">
              <a:buNone/>
              <a:defRPr sz="1400">
                <a:solidFill>
                  <a:schemeClr val="tx1">
                    <a:tint val="75000"/>
                  </a:schemeClr>
                </a:solidFill>
              </a:defRPr>
            </a:lvl8pPr>
            <a:lvl9pPr marL="3654425"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23702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55639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60" y="1151335"/>
            <a:ext cx="4041775"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6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18995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24228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98310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26699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6565" indent="0">
              <a:buNone/>
              <a:defRPr sz="2800"/>
            </a:lvl2pPr>
            <a:lvl3pPr marL="913765" indent="0">
              <a:buNone/>
              <a:defRPr sz="2400"/>
            </a:lvl3pPr>
            <a:lvl4pPr marL="1370330" indent="0">
              <a:buNone/>
              <a:defRPr sz="2000"/>
            </a:lvl4pPr>
            <a:lvl5pPr marL="1827530" indent="0">
              <a:buNone/>
              <a:defRPr sz="2000"/>
            </a:lvl5pPr>
            <a:lvl6pPr marL="2284095" indent="0">
              <a:buNone/>
              <a:defRPr sz="2000"/>
            </a:lvl6pPr>
            <a:lvl7pPr marL="2740660" indent="0">
              <a:buNone/>
              <a:defRPr sz="2000"/>
            </a:lvl7pPr>
            <a:lvl8pPr marL="3197860" indent="0">
              <a:buNone/>
              <a:defRPr sz="2000"/>
            </a:lvl8pPr>
            <a:lvl9pPr marL="3654425" indent="0">
              <a:buNone/>
              <a:defRPr sz="2000"/>
            </a:lvl9pPr>
          </a:lstStyle>
          <a:p>
            <a:endParaRPr lang="zh-CN" altLang="en-US"/>
          </a:p>
        </p:txBody>
      </p:sp>
      <p:sp>
        <p:nvSpPr>
          <p:cNvPr id="4" name="文本占位符 3"/>
          <p:cNvSpPr>
            <a:spLocks noGrp="1"/>
          </p:cNvSpPr>
          <p:nvPr>
            <p:ph type="body" sz="half" idx="2"/>
          </p:nvPr>
        </p:nvSpPr>
        <p:spPr>
          <a:xfrm>
            <a:off x="1792288" y="4025537"/>
            <a:ext cx="5486400" cy="60364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97260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86282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89879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60" y="1151335"/>
            <a:ext cx="4041775" cy="479822"/>
          </a:xfrm>
        </p:spPr>
        <p:txBody>
          <a:bodyPr anchor="b"/>
          <a:lstStyle>
            <a:lvl1pPr marL="0" indent="0">
              <a:buNone/>
              <a:defRPr sz="2400" b="1"/>
            </a:lvl1pPr>
            <a:lvl2pPr marL="456565" indent="0">
              <a:buNone/>
              <a:defRPr sz="2000" b="1"/>
            </a:lvl2pPr>
            <a:lvl3pPr marL="913765" indent="0">
              <a:buNone/>
              <a:defRPr sz="1800" b="1"/>
            </a:lvl3pPr>
            <a:lvl4pPr marL="1370330" indent="0">
              <a:buNone/>
              <a:defRPr sz="1600" b="1"/>
            </a:lvl4pPr>
            <a:lvl5pPr marL="1827530" indent="0">
              <a:buNone/>
              <a:defRPr sz="1600" b="1"/>
            </a:lvl5pPr>
            <a:lvl6pPr marL="2284095" indent="0">
              <a:buNone/>
              <a:defRPr sz="1600" b="1"/>
            </a:lvl6pPr>
            <a:lvl7pPr marL="2740660" indent="0">
              <a:buNone/>
              <a:defRPr sz="1600" b="1"/>
            </a:lvl7pPr>
            <a:lvl8pPr marL="3197860" indent="0">
              <a:buNone/>
              <a:defRPr sz="1600" b="1"/>
            </a:lvl8pPr>
            <a:lvl9pPr marL="3654425"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6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6565" indent="0">
              <a:buNone/>
              <a:defRPr sz="2800"/>
            </a:lvl2pPr>
            <a:lvl3pPr marL="913765" indent="0">
              <a:buNone/>
              <a:defRPr sz="2400"/>
            </a:lvl3pPr>
            <a:lvl4pPr marL="1370330" indent="0">
              <a:buNone/>
              <a:defRPr sz="2000"/>
            </a:lvl4pPr>
            <a:lvl5pPr marL="1827530" indent="0">
              <a:buNone/>
              <a:defRPr sz="2000"/>
            </a:lvl5pPr>
            <a:lvl6pPr marL="2284095" indent="0">
              <a:buNone/>
              <a:defRPr sz="2000"/>
            </a:lvl6pPr>
            <a:lvl7pPr marL="2740660" indent="0">
              <a:buNone/>
              <a:defRPr sz="2000"/>
            </a:lvl7pPr>
            <a:lvl8pPr marL="3197860" indent="0">
              <a:buNone/>
              <a:defRPr sz="2000"/>
            </a:lvl8pPr>
            <a:lvl9pPr marL="3654425" indent="0">
              <a:buNone/>
              <a:defRPr sz="2000"/>
            </a:lvl9pPr>
          </a:lstStyle>
          <a:p>
            <a:endParaRPr lang="zh-CN" altLang="en-US"/>
          </a:p>
        </p:txBody>
      </p:sp>
      <p:sp>
        <p:nvSpPr>
          <p:cNvPr id="4" name="文本占位符 3"/>
          <p:cNvSpPr>
            <a:spLocks noGrp="1"/>
          </p:cNvSpPr>
          <p:nvPr>
            <p:ph type="body" sz="half" idx="2"/>
          </p:nvPr>
        </p:nvSpPr>
        <p:spPr>
          <a:xfrm>
            <a:off x="1792288" y="4025537"/>
            <a:ext cx="5486400" cy="603647"/>
          </a:xfrm>
        </p:spPr>
        <p:txBody>
          <a:bodyPr/>
          <a:lstStyle>
            <a:lvl1pPr marL="0" indent="0">
              <a:buNone/>
              <a:defRPr sz="1400"/>
            </a:lvl1pPr>
            <a:lvl2pPr marL="456565" indent="0">
              <a:buNone/>
              <a:defRPr sz="1200"/>
            </a:lvl2pPr>
            <a:lvl3pPr marL="913765" indent="0">
              <a:buNone/>
              <a:defRPr sz="1000"/>
            </a:lvl3pPr>
            <a:lvl4pPr marL="1370330" indent="0">
              <a:buNone/>
              <a:defRPr sz="900"/>
            </a:lvl4pPr>
            <a:lvl5pPr marL="1827530" indent="0">
              <a:buNone/>
              <a:defRPr sz="900"/>
            </a:lvl5pPr>
            <a:lvl6pPr marL="2284095" indent="0">
              <a:buNone/>
              <a:defRPr sz="900"/>
            </a:lvl6pPr>
            <a:lvl7pPr marL="2740660" indent="0">
              <a:buNone/>
              <a:defRPr sz="900"/>
            </a:lvl7pPr>
            <a:lvl8pPr marL="3197860" indent="0">
              <a:buNone/>
              <a:defRPr sz="900"/>
            </a:lvl8pPr>
            <a:lvl9pPr marL="365442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372" tIns="45686" rIns="91372" bIns="45686"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372" tIns="45686" rIns="91372" bIns="4568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372" tIns="45686" rIns="91372" bIns="45686" rtlCol="0" anchor="ctr"/>
          <a:lstStyle>
            <a:lvl1pPr algn="l">
              <a:defRPr sz="1200">
                <a:solidFill>
                  <a:schemeClr val="tx1">
                    <a:tint val="75000"/>
                  </a:schemeClr>
                </a:solidFill>
              </a:defRPr>
            </a:lvl1pPr>
          </a:lstStyle>
          <a:p>
            <a:fld id="{530820CF-B880-4189-942D-D702A7CBA730}" type="datetimeFigureOut">
              <a:rPr lang="zh-CN" altLang="en-US" smtClean="0"/>
              <a:t>2020/11/18</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372" tIns="45686" rIns="91372" bIns="45686"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313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13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315" indent="-285750" algn="l" defTabSz="91313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30" indent="-228600" algn="l" defTabSz="91313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93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4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26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926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8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30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7530" algn="l" defTabSz="913130" rtl="0" eaLnBrk="1" latinLnBrk="0" hangingPunct="1">
        <a:defRPr sz="1800" kern="1200">
          <a:solidFill>
            <a:schemeClr val="tx1"/>
          </a:solidFill>
          <a:latin typeface="+mn-lt"/>
          <a:ea typeface="+mn-ea"/>
          <a:cs typeface="+mn-cs"/>
        </a:defRPr>
      </a:lvl5pPr>
      <a:lvl6pPr marL="2284095"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860" algn="l" defTabSz="913130" rtl="0" eaLnBrk="1" latinLnBrk="0" hangingPunct="1">
        <a:defRPr sz="1800" kern="1200">
          <a:solidFill>
            <a:schemeClr val="tx1"/>
          </a:solidFill>
          <a:latin typeface="+mn-lt"/>
          <a:ea typeface="+mn-ea"/>
          <a:cs typeface="+mn-cs"/>
        </a:defRPr>
      </a:lvl8pPr>
      <a:lvl9pPr marL="3654425" algn="l" defTabSz="913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372" tIns="45686" rIns="91372" bIns="45686"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372" tIns="45686" rIns="91372" bIns="4568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372" tIns="45686" rIns="91372" bIns="45686"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372" tIns="45686" rIns="91372" bIns="45686"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3791678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313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13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315" indent="-285750" algn="l" defTabSz="91313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30" indent="-228600" algn="l" defTabSz="91313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93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4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26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926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8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30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7530" algn="l" defTabSz="913130" rtl="0" eaLnBrk="1" latinLnBrk="0" hangingPunct="1">
        <a:defRPr sz="1800" kern="1200">
          <a:solidFill>
            <a:schemeClr val="tx1"/>
          </a:solidFill>
          <a:latin typeface="+mn-lt"/>
          <a:ea typeface="+mn-ea"/>
          <a:cs typeface="+mn-cs"/>
        </a:defRPr>
      </a:lvl5pPr>
      <a:lvl6pPr marL="2284095"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860" algn="l" defTabSz="913130" rtl="0" eaLnBrk="1" latinLnBrk="0" hangingPunct="1">
        <a:defRPr sz="1800" kern="1200">
          <a:solidFill>
            <a:schemeClr val="tx1"/>
          </a:solidFill>
          <a:latin typeface="+mn-lt"/>
          <a:ea typeface="+mn-ea"/>
          <a:cs typeface="+mn-cs"/>
        </a:defRPr>
      </a:lvl8pPr>
      <a:lvl9pPr marL="3654425" algn="l" defTabSz="91313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372" tIns="45686" rIns="91372" bIns="45686"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372" tIns="45686" rIns="91372" bIns="4568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372" tIns="45686" rIns="91372" bIns="45686"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372" tIns="45686" rIns="91372" bIns="45686"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6247504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313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13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315" indent="-285750" algn="l" defTabSz="91313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30" indent="-228600" algn="l" defTabSz="91313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93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4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26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926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8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30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7530" algn="l" defTabSz="913130" rtl="0" eaLnBrk="1" latinLnBrk="0" hangingPunct="1">
        <a:defRPr sz="1800" kern="1200">
          <a:solidFill>
            <a:schemeClr val="tx1"/>
          </a:solidFill>
          <a:latin typeface="+mn-lt"/>
          <a:ea typeface="+mn-ea"/>
          <a:cs typeface="+mn-cs"/>
        </a:defRPr>
      </a:lvl5pPr>
      <a:lvl6pPr marL="2284095"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860" algn="l" defTabSz="913130" rtl="0" eaLnBrk="1" latinLnBrk="0" hangingPunct="1">
        <a:defRPr sz="1800" kern="1200">
          <a:solidFill>
            <a:schemeClr val="tx1"/>
          </a:solidFill>
          <a:latin typeface="+mn-lt"/>
          <a:ea typeface="+mn-ea"/>
          <a:cs typeface="+mn-cs"/>
        </a:defRPr>
      </a:lvl8pPr>
      <a:lvl9pPr marL="3654425" algn="l" defTabSz="91313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372" tIns="45686" rIns="91372" bIns="45686"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372" tIns="45686" rIns="91372" bIns="4568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372" tIns="45686" rIns="91372" bIns="45686"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2020/11/18</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372" tIns="45686" rIns="91372" bIns="45686"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9235840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313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13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315" indent="-285750" algn="l" defTabSz="91313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30" indent="-228600" algn="l" defTabSz="91313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93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4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269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9260"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8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3025" indent="-228600" algn="l" defTabSz="9131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7530" algn="l" defTabSz="913130" rtl="0" eaLnBrk="1" latinLnBrk="0" hangingPunct="1">
        <a:defRPr sz="1800" kern="1200">
          <a:solidFill>
            <a:schemeClr val="tx1"/>
          </a:solidFill>
          <a:latin typeface="+mn-lt"/>
          <a:ea typeface="+mn-ea"/>
          <a:cs typeface="+mn-cs"/>
        </a:defRPr>
      </a:lvl5pPr>
      <a:lvl6pPr marL="2284095"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860" algn="l" defTabSz="913130" rtl="0" eaLnBrk="1" latinLnBrk="0" hangingPunct="1">
        <a:defRPr sz="1800" kern="1200">
          <a:solidFill>
            <a:schemeClr val="tx1"/>
          </a:solidFill>
          <a:latin typeface="+mn-lt"/>
          <a:ea typeface="+mn-ea"/>
          <a:cs typeface="+mn-cs"/>
        </a:defRPr>
      </a:lvl8pPr>
      <a:lvl9pPr marL="3654425" algn="l" defTabSz="91313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9.xml"/><Relationship Id="rId1" Type="http://schemas.openxmlformats.org/officeDocument/2006/relationships/tags" Target="../tags/tag11.xml"/><Relationship Id="rId5" Type="http://schemas.openxmlformats.org/officeDocument/2006/relationships/image" Target="../media/image1.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1.pn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8.xml"/><Relationship Id="rId1" Type="http://schemas.openxmlformats.org/officeDocument/2006/relationships/tags" Target="../tags/tag13.xml"/><Relationship Id="rId5" Type="http://schemas.openxmlformats.org/officeDocument/2006/relationships/image" Target="../media/image1.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1.png"/><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 Id="rId5" Type="http://schemas.openxmlformats.org/officeDocument/2006/relationships/image" Target="../media/image1.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 Id="rId5" Type="http://schemas.openxmlformats.org/officeDocument/2006/relationships/image" Target="../media/image1.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5.xml"/><Relationship Id="rId5" Type="http://schemas.openxmlformats.org/officeDocument/2006/relationships/image" Target="../media/image1.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6.xml"/><Relationship Id="rId5" Type="http://schemas.openxmlformats.org/officeDocument/2006/relationships/image" Target="../media/image1.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3.jpeg"/><Relationship Id="rId5" Type="http://schemas.openxmlformats.org/officeDocument/2006/relationships/image" Target="../media/image1.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40.xml"/><Relationship Id="rId1" Type="http://schemas.openxmlformats.org/officeDocument/2006/relationships/tags" Target="../tags/tag8.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1.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1.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文本框 5"/>
          <p:cNvSpPr txBox="1"/>
          <p:nvPr/>
        </p:nvSpPr>
        <p:spPr>
          <a:xfrm>
            <a:off x="4759563" y="1274870"/>
            <a:ext cx="178472"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pic>
        <p:nvPicPr>
          <p:cNvPr id="10" name="cloud1" descr="F:\wps ppt work\imgs\cloud1.pngcloud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8435" y="699542"/>
            <a:ext cx="6622256" cy="287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3"/>
          <p:cNvSpPr txBox="1"/>
          <p:nvPr/>
        </p:nvSpPr>
        <p:spPr>
          <a:xfrm>
            <a:off x="1986904" y="555526"/>
            <a:ext cx="5378248" cy="830928"/>
          </a:xfrm>
          <a:prstGeom prst="rect">
            <a:avLst/>
          </a:prstGeom>
          <a:noFill/>
        </p:spPr>
        <p:txBody>
          <a:bodyPr wrap="square" lIns="91372" tIns="45686" rIns="91372" bIns="45686" rtlCol="0">
            <a:spAutoFit/>
          </a:bodyPr>
          <a:lstStyle/>
          <a:p>
            <a:pPr algn="ctr"/>
            <a:r>
              <a:rPr kumimoji="1" lang="zh-CN" altLang="en-US" sz="4800" b="1" dirty="0">
                <a:solidFill>
                  <a:srgbClr val="16294C"/>
                </a:solidFill>
                <a:latin typeface="微软雅黑" panose="020B0503020204020204" charset="-122"/>
                <a:ea typeface="微软雅黑" panose="020B0503020204020204" charset="-122"/>
                <a:cs typeface="微软雅黑" panose="020B0503020204020204" charset="-122"/>
              </a:rPr>
              <a:t>开</a:t>
            </a:r>
            <a:r>
              <a:rPr kumimoji="1" lang="zh-CN" altLang="en-US" sz="4800" b="1" dirty="0" smtClean="0">
                <a:solidFill>
                  <a:srgbClr val="16294C"/>
                </a:solidFill>
                <a:latin typeface="微软雅黑" panose="020B0503020204020204" charset="-122"/>
                <a:ea typeface="微软雅黑" panose="020B0503020204020204" charset="-122"/>
                <a:cs typeface="微软雅黑" panose="020B0503020204020204" charset="-122"/>
              </a:rPr>
              <a:t>题报告</a:t>
            </a:r>
            <a:endParaRPr kumimoji="1" lang="zh-CN" altLang="en-US" sz="4800" b="1" dirty="0">
              <a:solidFill>
                <a:srgbClr val="16294C"/>
              </a:solidFill>
              <a:latin typeface="微软雅黑" panose="020B0503020204020204" charset="-122"/>
              <a:ea typeface="微软雅黑" panose="020B0503020204020204" charset="-122"/>
              <a:cs typeface="微软雅黑" panose="020B0503020204020204" charset="-122"/>
            </a:endParaRPr>
          </a:p>
        </p:txBody>
      </p:sp>
      <p:grpSp>
        <p:nvGrpSpPr>
          <p:cNvPr id="12" name="组合 11"/>
          <p:cNvGrpSpPr/>
          <p:nvPr/>
        </p:nvGrpSpPr>
        <p:grpSpPr>
          <a:xfrm>
            <a:off x="3146526" y="2672593"/>
            <a:ext cx="4464108" cy="431817"/>
            <a:chOff x="2686471" y="3751754"/>
            <a:chExt cx="4464107" cy="431820"/>
          </a:xfrm>
        </p:grpSpPr>
        <p:sp>
          <p:nvSpPr>
            <p:cNvPr id="13" name="矩形 12"/>
            <p:cNvSpPr/>
            <p:nvPr/>
          </p:nvSpPr>
          <p:spPr>
            <a:xfrm>
              <a:off x="2686471" y="3751754"/>
              <a:ext cx="184730" cy="377414"/>
            </a:xfrm>
            <a:prstGeom prst="rect">
              <a:avLst/>
            </a:prstGeom>
          </p:spPr>
          <p:txBody>
            <a:bodyPr wrap="none">
              <a:spAutoFit/>
            </a:bodyPr>
            <a:lstStyle/>
            <a:p>
              <a:pPr algn="ctr">
                <a:lnSpc>
                  <a:spcPct val="150000"/>
                </a:lnSpc>
              </a:pPr>
              <a:endParaRPr lang="zh-CN" altLang="en-US" sz="1400" b="1" dirty="0">
                <a:solidFill>
                  <a:srgbClr val="16294C"/>
                </a:solidFill>
                <a:latin typeface="微软雅黑" panose="020B0503020204020204" charset="-122"/>
                <a:ea typeface="微软雅黑" panose="020B0503020204020204" charset="-122"/>
              </a:endParaRPr>
            </a:p>
          </p:txBody>
        </p:sp>
        <p:sp>
          <p:nvSpPr>
            <p:cNvPr id="14" name="矩形 13"/>
            <p:cNvSpPr/>
            <p:nvPr/>
          </p:nvSpPr>
          <p:spPr>
            <a:xfrm>
              <a:off x="3742180" y="3768073"/>
              <a:ext cx="1601721" cy="415501"/>
            </a:xfrm>
            <a:prstGeom prst="rect">
              <a:avLst/>
            </a:prstGeom>
          </p:spPr>
          <p:txBody>
            <a:bodyPr wrap="none">
              <a:spAutoFit/>
            </a:bodyPr>
            <a:lstStyle/>
            <a:p>
              <a:pPr marL="285750" indent="-285750" algn="ctr">
                <a:lnSpc>
                  <a:spcPct val="150000"/>
                </a:lnSpc>
                <a:buFont typeface="Wingdings" panose="05000000000000000000" pitchFamily="2" charset="2"/>
                <a:buChar char="l"/>
              </a:pPr>
              <a:r>
                <a:rPr lang="zh-CN" altLang="en-US" sz="1400" b="1" dirty="0">
                  <a:solidFill>
                    <a:srgbClr val="16294C"/>
                  </a:solidFill>
                  <a:latin typeface="微软雅黑" panose="020B0503020204020204" charset="-122"/>
                  <a:ea typeface="微软雅黑" panose="020B0503020204020204" charset="-122"/>
                </a:rPr>
                <a:t>指导老师</a:t>
              </a:r>
              <a:r>
                <a:rPr lang="en-US" altLang="zh-CN" sz="1400" b="1" dirty="0" smtClean="0">
                  <a:solidFill>
                    <a:srgbClr val="16294C"/>
                  </a:solidFill>
                  <a:latin typeface="微软雅黑" panose="020B0503020204020204" charset="-122"/>
                  <a:ea typeface="微软雅黑" panose="020B0503020204020204" charset="-122"/>
                </a:rPr>
                <a:t>:</a:t>
              </a:r>
              <a:r>
                <a:rPr lang="zh-CN" altLang="en-US" sz="1400" b="1" dirty="0">
                  <a:solidFill>
                    <a:srgbClr val="16294C"/>
                  </a:solidFill>
                  <a:latin typeface="微软雅黑" panose="020B0503020204020204" charset="-122"/>
                  <a:ea typeface="微软雅黑" panose="020B0503020204020204" charset="-122"/>
                </a:rPr>
                <a:t>方超</a:t>
              </a:r>
            </a:p>
          </p:txBody>
        </p:sp>
        <p:sp>
          <p:nvSpPr>
            <p:cNvPr id="15" name="矩形 14"/>
            <p:cNvSpPr/>
            <p:nvPr/>
          </p:nvSpPr>
          <p:spPr>
            <a:xfrm>
              <a:off x="5420617" y="3751754"/>
              <a:ext cx="1729961" cy="377414"/>
            </a:xfrm>
            <a:prstGeom prst="rect">
              <a:avLst/>
            </a:prstGeom>
          </p:spPr>
          <p:txBody>
            <a:bodyPr wrap="none">
              <a:spAutoFit/>
            </a:bodyPr>
            <a:lstStyle/>
            <a:p>
              <a:pPr marL="285750" indent="-285750" algn="ctr">
                <a:lnSpc>
                  <a:spcPct val="150000"/>
                </a:lnSpc>
                <a:buFont typeface="Wingdings" panose="05000000000000000000" pitchFamily="2" charset="2"/>
                <a:buChar char="l"/>
              </a:pPr>
              <a:r>
                <a:rPr lang="zh-CN" altLang="en-US" sz="1400" b="1" dirty="0">
                  <a:solidFill>
                    <a:srgbClr val="16294C"/>
                  </a:solidFill>
                  <a:latin typeface="微软雅黑" panose="020B0503020204020204" charset="-122"/>
                  <a:ea typeface="微软雅黑" panose="020B0503020204020204" charset="-122"/>
                </a:rPr>
                <a:t>报告人</a:t>
              </a:r>
              <a:r>
                <a:rPr lang="zh-CN" altLang="en-US" sz="1400" b="1" dirty="0" smtClean="0">
                  <a:solidFill>
                    <a:srgbClr val="16294C"/>
                  </a:solidFill>
                  <a:latin typeface="微软雅黑" panose="020B0503020204020204" charset="-122"/>
                  <a:ea typeface="微软雅黑" panose="020B0503020204020204" charset="-122"/>
                </a:rPr>
                <a:t>：</a:t>
              </a:r>
              <a:r>
                <a:rPr lang="zh-CN" altLang="en-US" sz="1400" b="1" dirty="0">
                  <a:solidFill>
                    <a:srgbClr val="16294C"/>
                  </a:solidFill>
                  <a:latin typeface="微软雅黑" panose="020B0503020204020204" charset="-122"/>
                  <a:ea typeface="微软雅黑" panose="020B0503020204020204" charset="-122"/>
                </a:rPr>
                <a:t>葛世钰</a:t>
              </a:r>
            </a:p>
          </p:txBody>
        </p:sp>
      </p:grpSp>
      <p:sp>
        <p:nvSpPr>
          <p:cNvPr id="16" name="文本框 4"/>
          <p:cNvSpPr txBox="1"/>
          <p:nvPr/>
        </p:nvSpPr>
        <p:spPr>
          <a:xfrm>
            <a:off x="2583214" y="1488555"/>
            <a:ext cx="4185625" cy="461596"/>
          </a:xfrm>
          <a:prstGeom prst="rect">
            <a:avLst/>
          </a:prstGeom>
          <a:noFill/>
        </p:spPr>
        <p:txBody>
          <a:bodyPr wrap="none" lIns="91372" tIns="45686" rIns="91372" bIns="45686" rtlCol="0">
            <a:spAutoFit/>
          </a:bodyPr>
          <a:lstStyle/>
          <a:p>
            <a:pPr algn="ctr"/>
            <a:r>
              <a:rPr kumimoji="1" lang="en-US" altLang="zh-CN" sz="2400" b="1" dirty="0" smtClean="0">
                <a:solidFill>
                  <a:srgbClr val="16294C"/>
                </a:solidFill>
                <a:latin typeface="微软雅黑" panose="020B0503020204020204" charset="-122"/>
                <a:ea typeface="微软雅黑" panose="020B0503020204020204" charset="-122"/>
                <a:cs typeface="微软雅黑" panose="020B0503020204020204" charset="-122"/>
              </a:rPr>
              <a:t>《</a:t>
            </a:r>
            <a:r>
              <a:rPr kumimoji="1" lang="zh-CN" altLang="en-US" sz="2400" b="1" dirty="0" smtClean="0">
                <a:solidFill>
                  <a:srgbClr val="16294C"/>
                </a:solidFill>
                <a:latin typeface="微软雅黑" panose="020B0503020204020204" charset="-122"/>
                <a:ea typeface="微软雅黑" panose="020B0503020204020204" charset="-122"/>
                <a:cs typeface="微软雅黑" panose="020B0503020204020204" charset="-122"/>
              </a:rPr>
              <a:t>泸州老窖博物馆调研报告</a:t>
            </a:r>
            <a:r>
              <a:rPr kumimoji="1" lang="en-US" altLang="zh-CN" sz="2400" b="1" dirty="0" smtClean="0">
                <a:solidFill>
                  <a:srgbClr val="16294C"/>
                </a:solidFill>
                <a:latin typeface="微软雅黑" panose="020B0503020204020204" charset="-122"/>
                <a:ea typeface="微软雅黑" panose="020B0503020204020204" charset="-122"/>
                <a:cs typeface="微软雅黑" panose="020B0503020204020204" charset="-122"/>
              </a:rPr>
              <a:t>》</a:t>
            </a:r>
            <a:endParaRPr kumimoji="1" lang="zh-CN" altLang="en-US" sz="2400" b="1" dirty="0">
              <a:solidFill>
                <a:srgbClr val="16294C"/>
              </a:solidFill>
              <a:latin typeface="微软雅黑" panose="020B0503020204020204" charset="-122"/>
              <a:ea typeface="微软雅黑" panose="020B0503020204020204" charset="-122"/>
              <a:cs typeface="微软雅黑" panose="020B0503020204020204" charset="-122"/>
            </a:endParaRPr>
          </a:p>
        </p:txBody>
      </p:sp>
    </p:spTree>
    <p:custDataLst>
      <p:tags r:id="rId1"/>
    </p:custDataLst>
    <p:extLst>
      <p:ext uri="{BB962C8B-B14F-4D97-AF65-F5344CB8AC3E}">
        <p14:creationId xmlns:p14="http://schemas.microsoft.com/office/powerpoint/2010/main" val="8921018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by="(-#ppt_w*2)" calcmode="lin" valueType="num">
                                      <p:cBhvr rctx="PPT">
                                        <p:cTn id="7" dur="500" autoRev="1" fill="hold">
                                          <p:stCondLst>
                                            <p:cond delay="0"/>
                                          </p:stCondLst>
                                        </p:cTn>
                                        <p:tgtEl>
                                          <p:spTgt spid="29"/>
                                        </p:tgtEl>
                                        <p:attrNameLst>
                                          <p:attrName>ppt_w</p:attrName>
                                        </p:attrNameLst>
                                      </p:cBhvr>
                                    </p:anim>
                                    <p:anim by="(#ppt_w*0.50)" calcmode="lin" valueType="num">
                                      <p:cBhvr>
                                        <p:cTn id="8" dur="500" decel="50000" autoRev="1" fill="hold">
                                          <p:stCondLst>
                                            <p:cond delay="0"/>
                                          </p:stCondLst>
                                        </p:cTn>
                                        <p:tgtEl>
                                          <p:spTgt spid="29"/>
                                        </p:tgtEl>
                                        <p:attrNameLst>
                                          <p:attrName>ppt_x</p:attrName>
                                        </p:attrNameLst>
                                      </p:cBhvr>
                                    </p:anim>
                                    <p:anim from="(-#ppt_h/2)" to="(#ppt_y)" calcmode="lin" valueType="num">
                                      <p:cBhvr>
                                        <p:cTn id="9" dur="1000" fill="hold">
                                          <p:stCondLst>
                                            <p:cond delay="0"/>
                                          </p:stCondLst>
                                        </p:cTn>
                                        <p:tgtEl>
                                          <p:spTgt spid="29"/>
                                        </p:tgtEl>
                                        <p:attrNameLst>
                                          <p:attrName>ppt_y</p:attrName>
                                        </p:attrNameLst>
                                      </p:cBhvr>
                                    </p:anim>
                                    <p:animRot by="21600000">
                                      <p:cBhvr>
                                        <p:cTn id="10" dur="1000" fill="hold">
                                          <p:stCondLst>
                                            <p:cond delay="0"/>
                                          </p:stCondLst>
                                        </p:cTn>
                                        <p:tgtEl>
                                          <p:spTgt spid="29"/>
                                        </p:tgtEl>
                                        <p:attrNameLst>
                                          <p:attrName>r</p:attrName>
                                        </p:attrNameLst>
                                      </p:cBhvr>
                                    </p:animRot>
                                  </p:childTnLst>
                                </p:cTn>
                              </p:par>
                            </p:childTnLst>
                          </p:cTn>
                        </p:par>
                        <p:par>
                          <p:cTn id="11" fill="hold">
                            <p:stCondLst>
                              <p:cond delay="900"/>
                            </p:stCondLst>
                            <p:childTnLst>
                              <p:par>
                                <p:cTn id="12" presetID="6" presetClass="path" presetSubtype="0" repeatCount="indefinite" accel="50000" decel="50000" fill="hold" nodeType="afterEffect">
                                  <p:stCondLst>
                                    <p:cond delay="0"/>
                                  </p:stCondLst>
                                  <p:childTnLst>
                                    <p:animMotion origin="layout" path="M -0.119710 -0.035250 C -0.124807 -0.021188 -0.128881 -0.006121 -0.128881 0.008946 C -0.128881 0.079257 -0.070799 0.134502 -0.000490 0.134502 C 0.068803 0.134501 0.125860 0.079257 0.125860 0.008945 C 0.125860 -0.006122 0.122803 -0.021188 0.117713 -0.035250 C 0.099372 0.011958 0.053518 0.045106 -0.000490 0.045106 C -0.055515 0.045106 -0.101369 0.011959 -0.119710 -0.035250 Z " pathEditMode="relative" rAng="16200000" ptsTypes="">
                                      <p:cBhvr>
                                        <p:cTn id="13" dur="12000" fill="hold"/>
                                        <p:tgtEl>
                                          <p:spTgt spid="10"/>
                                        </p:tgtEl>
                                        <p:attrNameLst>
                                          <p:attrName>ppt_x</p:attrName>
                                          <p:attrName>ppt_y</p:attrName>
                                        </p:attrNameLst>
                                      </p:cBhvr>
                                      <p:rCtr x="11800" y="8500"/>
                                    </p:animMotion>
                                  </p:childTnLst>
                                </p:cTn>
                              </p:par>
                            </p:childTnLst>
                          </p:cTn>
                        </p:par>
                        <p:par>
                          <p:cTn id="14" fill="hold">
                            <p:stCondLst>
                              <p:cond delay="12900"/>
                            </p:stCondLst>
                            <p:childTnLst>
                              <p:par>
                                <p:cTn id="15" presetID="56" presetClass="entr" presetSubtype="0" fill="hold" grpId="0" nodeType="afterEffect">
                                  <p:stCondLst>
                                    <p:cond delay="0"/>
                                  </p:stCondLst>
                                  <p:iterate type="lt">
                                    <p:tmPct val="10000"/>
                                  </p:iterate>
                                  <p:childTnLst>
                                    <p:set>
                                      <p:cBhvr>
                                        <p:cTn id="16" dur="1" fill="hold">
                                          <p:stCondLst>
                                            <p:cond delay="0"/>
                                          </p:stCondLst>
                                        </p:cTn>
                                        <p:tgtEl>
                                          <p:spTgt spid="11"/>
                                        </p:tgtEl>
                                        <p:attrNameLst>
                                          <p:attrName>style.visibility</p:attrName>
                                        </p:attrNameLst>
                                      </p:cBhvr>
                                      <p:to>
                                        <p:strVal val="visible"/>
                                      </p:to>
                                    </p:set>
                                    <p:anim by="(-#ppt_w*2)" calcmode="lin" valueType="num">
                                      <p:cBhvr rctx="PPT">
                                        <p:cTn id="17" dur="500" autoRev="1" fill="hold">
                                          <p:stCondLst>
                                            <p:cond delay="0"/>
                                          </p:stCondLst>
                                        </p:cTn>
                                        <p:tgtEl>
                                          <p:spTgt spid="11"/>
                                        </p:tgtEl>
                                        <p:attrNameLst>
                                          <p:attrName>ppt_w</p:attrName>
                                        </p:attrNameLst>
                                      </p:cBhvr>
                                    </p:anim>
                                    <p:anim by="(#ppt_w*0.50)" calcmode="lin" valueType="num">
                                      <p:cBhvr>
                                        <p:cTn id="18" dur="500" decel="50000" autoRev="1" fill="hold">
                                          <p:stCondLst>
                                            <p:cond delay="0"/>
                                          </p:stCondLst>
                                        </p:cTn>
                                        <p:tgtEl>
                                          <p:spTgt spid="11"/>
                                        </p:tgtEl>
                                        <p:attrNameLst>
                                          <p:attrName>ppt_x</p:attrName>
                                        </p:attrNameLst>
                                      </p:cBhvr>
                                    </p:anim>
                                    <p:anim from="(-#ppt_h/2)" to="(#ppt_y)" calcmode="lin" valueType="num">
                                      <p:cBhvr>
                                        <p:cTn id="19" dur="1000" fill="hold">
                                          <p:stCondLst>
                                            <p:cond delay="0"/>
                                          </p:stCondLst>
                                        </p:cTn>
                                        <p:tgtEl>
                                          <p:spTgt spid="11"/>
                                        </p:tgtEl>
                                        <p:attrNameLst>
                                          <p:attrName>ppt_y</p:attrName>
                                        </p:attrNameLst>
                                      </p:cBhvr>
                                    </p:anim>
                                    <p:animRot by="21600000">
                                      <p:cBhvr>
                                        <p:cTn id="20" dur="1000" fill="hold">
                                          <p:stCondLst>
                                            <p:cond delay="0"/>
                                          </p:stCondLst>
                                        </p:cTn>
                                        <p:tgtEl>
                                          <p:spTgt spid="11"/>
                                        </p:tgtEl>
                                        <p:attrNameLst>
                                          <p:attrName>r</p:attrName>
                                        </p:attrNameLst>
                                      </p:cBhvr>
                                    </p:animRot>
                                  </p:childTnLst>
                                </p:cTn>
                              </p:par>
                            </p:childTnLst>
                          </p:cTn>
                        </p:par>
                        <p:par>
                          <p:cTn id="21" fill="hold">
                            <p:stCondLst>
                              <p:cond delay="14200"/>
                            </p:stCondLst>
                            <p:childTnLst>
                              <p:par>
                                <p:cTn id="22" presetID="16" presetClass="entr" presetSubtype="21"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par>
                          <p:cTn id="25" fill="hold">
                            <p:stCondLst>
                              <p:cond delay="14700"/>
                            </p:stCondLst>
                            <p:childTnLst>
                              <p:par>
                                <p:cTn id="26" presetID="42"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1"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4718985" y="1050193"/>
            <a:ext cx="3570822"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29" name="文本框 5"/>
          <p:cNvSpPr txBox="1"/>
          <p:nvPr/>
        </p:nvSpPr>
        <p:spPr>
          <a:xfrm>
            <a:off x="4745594" y="1695024"/>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0" name="文本框 6"/>
          <p:cNvSpPr txBox="1"/>
          <p:nvPr/>
        </p:nvSpPr>
        <p:spPr>
          <a:xfrm>
            <a:off x="1635977" y="627534"/>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3" name="文本框 9"/>
          <p:cNvSpPr txBox="1"/>
          <p:nvPr/>
        </p:nvSpPr>
        <p:spPr>
          <a:xfrm>
            <a:off x="755576" y="2653674"/>
            <a:ext cx="3282755"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6" name="文本框 12"/>
          <p:cNvSpPr txBox="1"/>
          <p:nvPr/>
        </p:nvSpPr>
        <p:spPr>
          <a:xfrm>
            <a:off x="1245051" y="360209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9" name="文本框 15"/>
          <p:cNvSpPr txBox="1"/>
          <p:nvPr/>
        </p:nvSpPr>
        <p:spPr>
          <a:xfrm>
            <a:off x="3293423" y="4111465"/>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41" name="文本框 17"/>
          <p:cNvSpPr txBox="1"/>
          <p:nvPr/>
        </p:nvSpPr>
        <p:spPr>
          <a:xfrm>
            <a:off x="730394" y="636939"/>
            <a:ext cx="3216162" cy="684801"/>
          </a:xfrm>
          <a:prstGeom prst="rect">
            <a:avLst/>
          </a:prstGeom>
          <a:noFill/>
        </p:spPr>
        <p:txBody>
          <a:bodyPr wrap="none" lIns="68529" tIns="34289" rIns="68529" bIns="34289" rtlCol="0">
            <a:spAutoFit/>
          </a:bodyPr>
          <a:lstStyle/>
          <a:p>
            <a:pPr algn="ct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研究</a:t>
            </a: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现状总述</a:t>
            </a:r>
          </a:p>
        </p:txBody>
      </p:sp>
      <p:sp>
        <p:nvSpPr>
          <p:cNvPr id="23" name="文本框 2"/>
          <p:cNvSpPr txBox="1"/>
          <p:nvPr/>
        </p:nvSpPr>
        <p:spPr>
          <a:xfrm>
            <a:off x="2083821" y="1729647"/>
            <a:ext cx="5760640" cy="500135"/>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本文研究对象是泸州老窖博物馆，因此相关的研究成果主要集中在泸州酒文化和酒文化博物馆两个相关的领域。</a:t>
            </a:r>
          </a:p>
        </p:txBody>
      </p:sp>
      <p:sp>
        <p:nvSpPr>
          <p:cNvPr id="25" name="椭圆 24"/>
          <p:cNvSpPr/>
          <p:nvPr/>
        </p:nvSpPr>
        <p:spPr>
          <a:xfrm>
            <a:off x="1435749" y="1729647"/>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
        <p:nvSpPr>
          <p:cNvPr id="26" name="文本框 2"/>
          <p:cNvSpPr txBox="1"/>
          <p:nvPr/>
        </p:nvSpPr>
        <p:spPr>
          <a:xfrm>
            <a:off x="2072478" y="2653674"/>
            <a:ext cx="5760640" cy="500135"/>
          </a:xfrm>
          <a:prstGeom prst="rect">
            <a:avLst/>
          </a:prstGeom>
          <a:noFill/>
        </p:spPr>
        <p:txBody>
          <a:bodyPr wrap="squar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从搜集的文献资料</a:t>
            </a:r>
            <a:r>
              <a:rPr kumimoji="1" lang="zh-CN" altLang="en-US" sz="1400" b="1" kern="0" dirty="0">
                <a:solidFill>
                  <a:srgbClr val="16294C"/>
                </a:solidFill>
                <a:ea typeface="微软雅黑" panose="020B0503020204020204" charset="-122"/>
              </a:rPr>
              <a:t>来看，泸州酒</a:t>
            </a:r>
            <a:r>
              <a:rPr kumimoji="1" lang="zh-CN" altLang="en-US" sz="1400" b="1" kern="0" dirty="0" smtClean="0">
                <a:solidFill>
                  <a:srgbClr val="16294C"/>
                </a:solidFill>
                <a:ea typeface="微软雅黑" panose="020B0503020204020204" charset="-122"/>
              </a:rPr>
              <a:t>文化的</a:t>
            </a:r>
            <a:r>
              <a:rPr kumimoji="1" lang="zh-CN" altLang="en-US" sz="1400" b="1" kern="0" dirty="0">
                <a:solidFill>
                  <a:srgbClr val="16294C"/>
                </a:solidFill>
                <a:ea typeface="微软雅黑" panose="020B0503020204020204" charset="-122"/>
              </a:rPr>
              <a:t>相关研究是有的</a:t>
            </a:r>
            <a:r>
              <a:rPr kumimoji="1" lang="zh-CN" altLang="en-US" sz="1400" b="1" kern="0" dirty="0" smtClean="0">
                <a:solidFill>
                  <a:srgbClr val="16294C"/>
                </a:solidFill>
                <a:ea typeface="微软雅黑" panose="020B0503020204020204" charset="-122"/>
              </a:rPr>
              <a:t>，主要集中在酒史，酿造技艺，文化内涵，旅游资源开发等方面。</a:t>
            </a:r>
            <a:endParaRPr kumimoji="1" lang="zh-CN" altLang="en-US" sz="1400" b="1" kern="0" dirty="0">
              <a:solidFill>
                <a:srgbClr val="16294C"/>
              </a:solidFill>
              <a:ea typeface="微软雅黑" panose="020B0503020204020204" charset="-122"/>
            </a:endParaRPr>
          </a:p>
        </p:txBody>
      </p:sp>
      <p:sp>
        <p:nvSpPr>
          <p:cNvPr id="28" name="椭圆 27"/>
          <p:cNvSpPr/>
          <p:nvPr/>
        </p:nvSpPr>
        <p:spPr>
          <a:xfrm>
            <a:off x="1424406" y="2653674"/>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
        <p:nvSpPr>
          <p:cNvPr id="35" name="文本框 2"/>
          <p:cNvSpPr txBox="1"/>
          <p:nvPr/>
        </p:nvSpPr>
        <p:spPr>
          <a:xfrm>
            <a:off x="2083821" y="3590226"/>
            <a:ext cx="5760640" cy="500135"/>
          </a:xfrm>
          <a:prstGeom prst="rect">
            <a:avLst/>
          </a:prstGeom>
          <a:noFill/>
        </p:spPr>
        <p:txBody>
          <a:bodyPr wrap="squar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酒文化博物馆研究与酒文化研究</a:t>
            </a:r>
            <a:r>
              <a:rPr kumimoji="1" lang="zh-CN" altLang="en-US" sz="1400" b="1" kern="0" dirty="0">
                <a:solidFill>
                  <a:srgbClr val="16294C"/>
                </a:solidFill>
                <a:ea typeface="微软雅黑" panose="020B0503020204020204" charset="-122"/>
              </a:rPr>
              <a:t>成果</a:t>
            </a:r>
            <a:r>
              <a:rPr kumimoji="1" lang="zh-CN" altLang="en-US" sz="1400" b="1" kern="0" dirty="0" smtClean="0">
                <a:solidFill>
                  <a:srgbClr val="16294C"/>
                </a:solidFill>
                <a:ea typeface="微软雅黑" panose="020B0503020204020204" charset="-122"/>
              </a:rPr>
              <a:t>相比，数量少</a:t>
            </a:r>
            <a:r>
              <a:rPr kumimoji="1" lang="zh-CN" altLang="en-US" sz="1400" b="1" kern="0" dirty="0">
                <a:solidFill>
                  <a:srgbClr val="16294C"/>
                </a:solidFill>
                <a:ea typeface="微软雅黑" panose="020B0503020204020204" charset="-122"/>
              </a:rPr>
              <a:t>，目前搜集到有酒文化博物馆明确定位的学术研究相对较少，主要集中在展陈设计这一块。</a:t>
            </a:r>
          </a:p>
        </p:txBody>
      </p:sp>
      <p:sp>
        <p:nvSpPr>
          <p:cNvPr id="38" name="椭圆 37"/>
          <p:cNvSpPr/>
          <p:nvPr/>
        </p:nvSpPr>
        <p:spPr>
          <a:xfrm>
            <a:off x="1435749" y="3590226"/>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Tree>
    <p:custDataLst>
      <p:tags r:id="rId1"/>
    </p:custDataLst>
    <p:extLst>
      <p:ext uri="{BB962C8B-B14F-4D97-AF65-F5344CB8AC3E}">
        <p14:creationId xmlns:p14="http://schemas.microsoft.com/office/powerpoint/2010/main" val="37781480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23" grpId="0"/>
      <p:bldP spid="25" grpId="0" animBg="1"/>
      <p:bldP spid="26" grpId="0"/>
      <p:bldP spid="28" grpId="0" animBg="1"/>
      <p:bldP spid="35" grpId="0"/>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4762360" y="535571"/>
            <a:ext cx="103607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文献资料法</a:t>
            </a:r>
            <a:endParaRPr kumimoji="1" lang="zh-CN" altLang="en-US" sz="1400" b="1" kern="0" dirty="0">
              <a:solidFill>
                <a:srgbClr val="16294C"/>
              </a:solidFill>
              <a:ea typeface="微软雅黑" panose="020B0503020204020204" charset="-122"/>
            </a:endParaRPr>
          </a:p>
        </p:txBody>
      </p:sp>
      <p:sp>
        <p:nvSpPr>
          <p:cNvPr id="28" name="椭圆 27"/>
          <p:cNvSpPr/>
          <p:nvPr/>
        </p:nvSpPr>
        <p:spPr>
          <a:xfrm>
            <a:off x="4166158" y="58447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9" name="文本框 5"/>
          <p:cNvSpPr txBox="1"/>
          <p:nvPr/>
        </p:nvSpPr>
        <p:spPr>
          <a:xfrm>
            <a:off x="4762360" y="1199471"/>
            <a:ext cx="111622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实地调查法  </a:t>
            </a:r>
            <a:endParaRPr kumimoji="1" lang="zh-CN" altLang="en-US" sz="1400" b="1" kern="0" dirty="0">
              <a:solidFill>
                <a:srgbClr val="16294C"/>
              </a:solidFill>
              <a:ea typeface="微软雅黑" panose="020B0503020204020204" charset="-122"/>
            </a:endParaRPr>
          </a:p>
        </p:txBody>
      </p:sp>
      <p:sp>
        <p:nvSpPr>
          <p:cNvPr id="31" name="椭圆 30"/>
          <p:cNvSpPr/>
          <p:nvPr/>
        </p:nvSpPr>
        <p:spPr>
          <a:xfrm>
            <a:off x="4166158" y="124838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2" name="文本框 8"/>
          <p:cNvSpPr txBox="1"/>
          <p:nvPr/>
        </p:nvSpPr>
        <p:spPr>
          <a:xfrm>
            <a:off x="4762360" y="1884366"/>
            <a:ext cx="103607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问卷调查法</a:t>
            </a:r>
            <a:endParaRPr kumimoji="1" lang="zh-CN" altLang="en-US" sz="1400" b="1" kern="0" dirty="0">
              <a:solidFill>
                <a:srgbClr val="16294C"/>
              </a:solidFill>
              <a:ea typeface="微软雅黑" panose="020B0503020204020204" charset="-122"/>
            </a:endParaRPr>
          </a:p>
        </p:txBody>
      </p:sp>
      <p:sp>
        <p:nvSpPr>
          <p:cNvPr id="34" name="椭圆 33"/>
          <p:cNvSpPr/>
          <p:nvPr/>
        </p:nvSpPr>
        <p:spPr>
          <a:xfrm>
            <a:off x="4166158" y="1933276"/>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5" name="文本框 11"/>
          <p:cNvSpPr txBox="1"/>
          <p:nvPr/>
        </p:nvSpPr>
        <p:spPr>
          <a:xfrm>
            <a:off x="4762360" y="2548268"/>
            <a:ext cx="103607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深入访谈法</a:t>
            </a:r>
            <a:endParaRPr kumimoji="1" lang="zh-CN" altLang="en-US" sz="1400" b="1" kern="0" dirty="0">
              <a:solidFill>
                <a:srgbClr val="16294C"/>
              </a:solidFill>
              <a:ea typeface="微软雅黑" panose="020B0503020204020204" charset="-122"/>
            </a:endParaRPr>
          </a:p>
        </p:txBody>
      </p:sp>
      <p:sp>
        <p:nvSpPr>
          <p:cNvPr id="37" name="椭圆 36"/>
          <p:cNvSpPr/>
          <p:nvPr/>
        </p:nvSpPr>
        <p:spPr>
          <a:xfrm>
            <a:off x="4166158" y="2597176"/>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4</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8" name="文本框 14"/>
          <p:cNvSpPr txBox="1"/>
          <p:nvPr/>
        </p:nvSpPr>
        <p:spPr>
          <a:xfrm>
            <a:off x="4762360" y="3190394"/>
            <a:ext cx="1076154" cy="284691"/>
          </a:xfrm>
          <a:prstGeom prst="rect">
            <a:avLst/>
          </a:prstGeom>
          <a:noFill/>
        </p:spPr>
        <p:txBody>
          <a:bodyPr wrap="non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案例分析</a:t>
            </a:r>
            <a:r>
              <a:rPr kumimoji="1" lang="zh-CN" altLang="en-US" sz="1400" b="1" kern="0" dirty="0" smtClean="0">
                <a:solidFill>
                  <a:srgbClr val="16294C"/>
                </a:solidFill>
                <a:ea typeface="微软雅黑" panose="020B0503020204020204" charset="-122"/>
              </a:rPr>
              <a:t>法 </a:t>
            </a:r>
            <a:endParaRPr kumimoji="1" lang="zh-CN" altLang="en-US" sz="1400" b="1" kern="0" dirty="0">
              <a:solidFill>
                <a:srgbClr val="16294C"/>
              </a:solidFill>
              <a:ea typeface="微软雅黑" panose="020B0503020204020204" charset="-122"/>
            </a:endParaRPr>
          </a:p>
        </p:txBody>
      </p:sp>
      <p:sp>
        <p:nvSpPr>
          <p:cNvPr id="40" name="椭圆 39"/>
          <p:cNvSpPr/>
          <p:nvPr/>
        </p:nvSpPr>
        <p:spPr>
          <a:xfrm>
            <a:off x="4166158" y="323930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5</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897909" y="1669898"/>
            <a:ext cx="2190240" cy="684801"/>
          </a:xfrm>
          <a:prstGeom prst="rect">
            <a:avLst/>
          </a:prstGeom>
          <a:noFill/>
        </p:spPr>
        <p:txBody>
          <a:bodyPr wrap="none" lIns="68529" tIns="34289" rIns="68529" bIns="34289" rtlCol="0">
            <a:spAutoFit/>
          </a:bodyPr>
          <a:lstStyle/>
          <a:p>
            <a:pPr algn="ct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研究</a:t>
            </a: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方法</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19" name="椭圆 18"/>
          <p:cNvSpPr/>
          <p:nvPr/>
        </p:nvSpPr>
        <p:spPr>
          <a:xfrm>
            <a:off x="4182926" y="3859978"/>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6</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0" name="文本框 14"/>
          <p:cNvSpPr txBox="1"/>
          <p:nvPr/>
        </p:nvSpPr>
        <p:spPr>
          <a:xfrm>
            <a:off x="4802434" y="3859978"/>
            <a:ext cx="1076154"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对比分析法 </a:t>
            </a:r>
            <a:endParaRPr kumimoji="1" lang="zh-CN" altLang="en-US" sz="1400" b="1" kern="0" dirty="0">
              <a:solidFill>
                <a:srgbClr val="16294C"/>
              </a:solidFill>
              <a:ea typeface="微软雅黑" panose="020B0503020204020204" charset="-122"/>
            </a:endParaRPr>
          </a:p>
        </p:txBody>
      </p:sp>
    </p:spTree>
    <p:custDataLst>
      <p:tags r:id="rId1"/>
    </p:custDataLst>
    <p:extLst>
      <p:ext uri="{BB962C8B-B14F-4D97-AF65-F5344CB8AC3E}">
        <p14:creationId xmlns:p14="http://schemas.microsoft.com/office/powerpoint/2010/main" val="579053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1000"/>
                                        <p:tgtEl>
                                          <p:spTgt spid="38"/>
                                        </p:tgtEl>
                                      </p:cBhvr>
                                    </p:animEffect>
                                    <p:anim calcmode="lin" valueType="num">
                                      <p:cBhvr>
                                        <p:cTn id="63" dur="1000" fill="hold"/>
                                        <p:tgtEl>
                                          <p:spTgt spid="38"/>
                                        </p:tgtEl>
                                        <p:attrNameLst>
                                          <p:attrName>ppt_x</p:attrName>
                                        </p:attrNameLst>
                                      </p:cBhvr>
                                      <p:tavLst>
                                        <p:tav tm="0">
                                          <p:val>
                                            <p:strVal val="#ppt_x"/>
                                          </p:val>
                                        </p:tav>
                                        <p:tav tm="100000">
                                          <p:val>
                                            <p:strVal val="#ppt_x"/>
                                          </p:val>
                                        </p:tav>
                                      </p:tavLst>
                                    </p:anim>
                                    <p:anim calcmode="lin" valueType="num">
                                      <p:cBhvr>
                                        <p:cTn id="64" dur="1000" fill="hold"/>
                                        <p:tgtEl>
                                          <p:spTgt spid="3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1000"/>
                                        <p:tgtEl>
                                          <p:spTgt spid="20"/>
                                        </p:tgtEl>
                                      </p:cBhvr>
                                    </p:animEffect>
                                    <p:anim calcmode="lin" valueType="num">
                                      <p:cBhvr>
                                        <p:cTn id="68" dur="1000" fill="hold"/>
                                        <p:tgtEl>
                                          <p:spTgt spid="20"/>
                                        </p:tgtEl>
                                        <p:attrNameLst>
                                          <p:attrName>ppt_x</p:attrName>
                                        </p:attrNameLst>
                                      </p:cBhvr>
                                      <p:tavLst>
                                        <p:tav tm="0">
                                          <p:val>
                                            <p:strVal val="#ppt_x"/>
                                          </p:val>
                                        </p:tav>
                                        <p:tav tm="100000">
                                          <p:val>
                                            <p:strVal val="#ppt_x"/>
                                          </p:val>
                                        </p:tav>
                                      </p:tavLst>
                                    </p:anim>
                                    <p:anim calcmode="lin" valueType="num">
                                      <p:cBhvr>
                                        <p:cTn id="6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29" grpId="0"/>
      <p:bldP spid="31" grpId="0" animBg="1"/>
      <p:bldP spid="32" grpId="0"/>
      <p:bldP spid="34" grpId="0" animBg="1"/>
      <p:bldP spid="35" grpId="0"/>
      <p:bldP spid="37" grpId="0" animBg="1"/>
      <p:bldP spid="38" grpId="0"/>
      <p:bldP spid="40" grpId="0" animBg="1"/>
      <p:bldP spid="41" grpId="0"/>
      <p:bldP spid="19"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892746"/>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2123728" y="1491630"/>
            <a:ext cx="5760640" cy="931022"/>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本文立足于泸州老窖博物馆的发展现状，</a:t>
            </a:r>
            <a:r>
              <a:rPr kumimoji="1" lang="zh-CN" altLang="en-US" sz="1400" b="1" kern="0" dirty="0" smtClean="0">
                <a:solidFill>
                  <a:srgbClr val="16294C"/>
                </a:solidFill>
                <a:ea typeface="微软雅黑" panose="020B0503020204020204" charset="-122"/>
              </a:rPr>
              <a:t>从历史，建筑，藏品，陈列，管理，活动</a:t>
            </a:r>
            <a:r>
              <a:rPr kumimoji="1" lang="zh-CN" altLang="en-US" sz="1400" b="1" kern="0" dirty="0">
                <a:solidFill>
                  <a:srgbClr val="16294C"/>
                </a:solidFill>
                <a:ea typeface="微软雅黑" panose="020B0503020204020204" charset="-122"/>
              </a:rPr>
              <a:t>等多方面进行研究，重视泸州老窖博物馆在文化传播，教育，休闲旅游等方面的功能，以受众群体为主要调研对象，对调研信息进行整体和细节的分析，最后呈现自己的调研结果，从而达到预设的目标。</a:t>
            </a:r>
          </a:p>
        </p:txBody>
      </p:sp>
      <p:sp>
        <p:nvSpPr>
          <p:cNvPr id="41" name="文本框 17"/>
          <p:cNvSpPr txBox="1"/>
          <p:nvPr/>
        </p:nvSpPr>
        <p:spPr>
          <a:xfrm>
            <a:off x="1741039" y="411510"/>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a:t>
            </a: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内容</a:t>
            </a:r>
          </a:p>
        </p:txBody>
      </p:sp>
      <p:sp>
        <p:nvSpPr>
          <p:cNvPr id="20" name="椭圆 19"/>
          <p:cNvSpPr/>
          <p:nvPr/>
        </p:nvSpPr>
        <p:spPr>
          <a:xfrm>
            <a:off x="1331640" y="1559561"/>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
        <p:nvSpPr>
          <p:cNvPr id="6" name="文本框 2"/>
          <p:cNvSpPr txBox="1"/>
          <p:nvPr/>
        </p:nvSpPr>
        <p:spPr>
          <a:xfrm>
            <a:off x="2123728" y="2829801"/>
            <a:ext cx="5760640" cy="715578"/>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本文的特点在于聚焦泸州老窖博物馆，希望能够以小见大</a:t>
            </a:r>
            <a:r>
              <a:rPr kumimoji="1" lang="zh-CN" altLang="en-US" sz="1400" b="1" kern="0" dirty="0" smtClean="0">
                <a:solidFill>
                  <a:srgbClr val="16294C"/>
                </a:solidFill>
                <a:ea typeface="微软雅黑" panose="020B0503020204020204" charset="-122"/>
              </a:rPr>
              <a:t>，从</a:t>
            </a:r>
            <a:r>
              <a:rPr kumimoji="1" lang="zh-CN" altLang="en-US" sz="1400" b="1" kern="0" dirty="0">
                <a:solidFill>
                  <a:srgbClr val="16294C"/>
                </a:solidFill>
                <a:ea typeface="微软雅黑" panose="020B0503020204020204" charset="-122"/>
              </a:rPr>
              <a:t>研究泸州老窖博物馆出发</a:t>
            </a:r>
            <a:r>
              <a:rPr kumimoji="1" lang="zh-CN" altLang="en-US" sz="1400" b="1" kern="0" dirty="0" smtClean="0">
                <a:solidFill>
                  <a:srgbClr val="16294C"/>
                </a:solidFill>
                <a:ea typeface="微软雅黑" panose="020B0503020204020204" charset="-122"/>
              </a:rPr>
              <a:t>，个性中寻找</a:t>
            </a:r>
            <a:r>
              <a:rPr kumimoji="1" lang="zh-CN" altLang="en-US" sz="1400" b="1" kern="0" dirty="0">
                <a:solidFill>
                  <a:srgbClr val="16294C"/>
                </a:solidFill>
                <a:ea typeface="微软雅黑" panose="020B0503020204020204" charset="-122"/>
              </a:rPr>
              <a:t>共性，找到酒文化博物馆乃至专题性博物馆之间的共性，提供可持续发展的不断完善的措施。</a:t>
            </a:r>
          </a:p>
        </p:txBody>
      </p:sp>
      <p:sp>
        <p:nvSpPr>
          <p:cNvPr id="7" name="椭圆 6"/>
          <p:cNvSpPr/>
          <p:nvPr/>
        </p:nvSpPr>
        <p:spPr>
          <a:xfrm>
            <a:off x="1331640" y="2684050"/>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Tree>
    <p:custDataLst>
      <p:tags r:id="rId1"/>
    </p:custDataLst>
    <p:extLst>
      <p:ext uri="{BB962C8B-B14F-4D97-AF65-F5344CB8AC3E}">
        <p14:creationId xmlns:p14="http://schemas.microsoft.com/office/powerpoint/2010/main" val="6122256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1" grpId="0"/>
      <p:bldP spid="20" grpId="0" animBg="1"/>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3563888" y="983850"/>
            <a:ext cx="4680519" cy="500135"/>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第一部分概述泸州老窖博物馆的整体情况，包括历史，建筑，藏品，管理等方面。</a:t>
            </a:r>
          </a:p>
        </p:txBody>
      </p:sp>
      <p:sp>
        <p:nvSpPr>
          <p:cNvPr id="28" name="椭圆 27"/>
          <p:cNvSpPr/>
          <p:nvPr/>
        </p:nvSpPr>
        <p:spPr>
          <a:xfrm>
            <a:off x="2885682" y="983850"/>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239900" y="1713447"/>
            <a:ext cx="2190240" cy="684801"/>
          </a:xfrm>
          <a:prstGeom prst="rect">
            <a:avLst/>
          </a:prstGeom>
          <a:noFill/>
        </p:spPr>
        <p:txBody>
          <a:bodyPr wrap="none" lIns="68529" tIns="34289" rIns="68529" bIns="34289" rtlCol="0">
            <a:spAutoFit/>
          </a:bodyPr>
          <a:lstStyle/>
          <a:p>
            <a:pPr algn="ct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调研</a:t>
            </a: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提纲</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6" name="文本框 2"/>
          <p:cNvSpPr txBox="1"/>
          <p:nvPr/>
        </p:nvSpPr>
        <p:spPr>
          <a:xfrm>
            <a:off x="3563888" y="1721923"/>
            <a:ext cx="4680519" cy="500135"/>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第二部分从藏品，陈列，活动几方面进行实地调研，对现状进行描述和分析。</a:t>
            </a:r>
          </a:p>
        </p:txBody>
      </p:sp>
      <p:sp>
        <p:nvSpPr>
          <p:cNvPr id="7" name="椭圆 6"/>
          <p:cNvSpPr/>
          <p:nvPr/>
        </p:nvSpPr>
        <p:spPr>
          <a:xfrm>
            <a:off x="2885682" y="1721923"/>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8" name="文本框 2"/>
          <p:cNvSpPr txBox="1"/>
          <p:nvPr/>
        </p:nvSpPr>
        <p:spPr>
          <a:xfrm>
            <a:off x="3563888" y="2499742"/>
            <a:ext cx="4680519" cy="931022"/>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第三部分进行问卷调查，分析问卷调查反映的问题，深入了解观众体验感受，分析泸州老窖博物馆各方面规划的合理性和特点，分析影响参观体验的种种因素，深入发现问题。</a:t>
            </a:r>
          </a:p>
        </p:txBody>
      </p:sp>
      <p:sp>
        <p:nvSpPr>
          <p:cNvPr id="9" name="椭圆 8"/>
          <p:cNvSpPr/>
          <p:nvPr/>
        </p:nvSpPr>
        <p:spPr>
          <a:xfrm>
            <a:off x="2885682" y="249974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10" name="文本框 2"/>
          <p:cNvSpPr txBox="1"/>
          <p:nvPr/>
        </p:nvSpPr>
        <p:spPr>
          <a:xfrm>
            <a:off x="3563887" y="3540929"/>
            <a:ext cx="4680519" cy="1146466"/>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第四部分基于前文调研结果，结合典型的酒文化博物馆建设的例子，通过对比、借鉴，总结社会发展及市场对泸州老窖博物馆的新需求，作出对未来发展的展望，并</a:t>
            </a:r>
            <a:r>
              <a:rPr kumimoji="1" lang="zh-CN" altLang="en-US" sz="1400" b="1" kern="0" dirty="0" smtClean="0">
                <a:solidFill>
                  <a:srgbClr val="16294C"/>
                </a:solidFill>
                <a:ea typeface="微软雅黑" panose="020B0503020204020204" charset="-122"/>
              </a:rPr>
              <a:t>针对</a:t>
            </a:r>
            <a:endParaRPr kumimoji="1" lang="en-US" altLang="zh-CN" sz="1400" b="1" kern="0" dirty="0" smtClean="0">
              <a:solidFill>
                <a:srgbClr val="16294C"/>
              </a:solidFill>
              <a:ea typeface="微软雅黑" panose="020B0503020204020204" charset="-122"/>
            </a:endParaRPr>
          </a:p>
          <a:p>
            <a:pPr defTabSz="456565">
              <a:defRPr/>
            </a:pPr>
            <a:r>
              <a:rPr kumimoji="1" lang="zh-CN" altLang="en-US" sz="1400" b="1" kern="0" dirty="0" smtClean="0">
                <a:solidFill>
                  <a:srgbClr val="16294C"/>
                </a:solidFill>
                <a:ea typeface="微软雅黑" panose="020B0503020204020204" charset="-122"/>
              </a:rPr>
              <a:t>泸州</a:t>
            </a:r>
            <a:r>
              <a:rPr kumimoji="1" lang="zh-CN" altLang="en-US" sz="1400" b="1" kern="0" dirty="0">
                <a:solidFill>
                  <a:srgbClr val="16294C"/>
                </a:solidFill>
                <a:ea typeface="微软雅黑" panose="020B0503020204020204" charset="-122"/>
              </a:rPr>
              <a:t>老窖博物馆未来的发展提出相关的建议。</a:t>
            </a:r>
          </a:p>
          <a:p>
            <a:pPr defTabSz="456565">
              <a:defRPr/>
            </a:pPr>
            <a:endParaRPr kumimoji="1" lang="zh-CN" altLang="en-US" sz="1400" b="1" kern="0" dirty="0">
              <a:solidFill>
                <a:srgbClr val="16294C"/>
              </a:solidFill>
              <a:ea typeface="微软雅黑" panose="020B0503020204020204" charset="-122"/>
            </a:endParaRPr>
          </a:p>
        </p:txBody>
      </p:sp>
      <p:sp>
        <p:nvSpPr>
          <p:cNvPr id="11" name="椭圆 10"/>
          <p:cNvSpPr/>
          <p:nvPr/>
        </p:nvSpPr>
        <p:spPr>
          <a:xfrm>
            <a:off x="2885679" y="348279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Tree>
    <p:custDataLst>
      <p:tags r:id="rId1"/>
    </p:custDataLst>
    <p:extLst>
      <p:ext uri="{BB962C8B-B14F-4D97-AF65-F5344CB8AC3E}">
        <p14:creationId xmlns:p14="http://schemas.microsoft.com/office/powerpoint/2010/main" val="579053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41" grpId="0"/>
      <p:bldP spid="6" grpId="0"/>
      <p:bldP spid="7" grpId="0" animBg="1"/>
      <p:bldP spid="8" grpId="0"/>
      <p:bldP spid="9" grpId="0" animBg="1"/>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807708"/>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3779912" y="1816082"/>
            <a:ext cx="4680519" cy="715578"/>
          </a:xfrm>
          <a:prstGeom prst="rect">
            <a:avLst/>
          </a:prstGeom>
          <a:noFill/>
        </p:spPr>
        <p:txBody>
          <a:bodyPr wrap="squar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重点：</a:t>
            </a:r>
            <a:endParaRPr kumimoji="1" lang="en-US" altLang="zh-CN" sz="1400" b="1" kern="0" dirty="0" smtClean="0">
              <a:solidFill>
                <a:srgbClr val="16294C"/>
              </a:solidFill>
              <a:ea typeface="微软雅黑" panose="020B0503020204020204" charset="-122"/>
            </a:endParaRPr>
          </a:p>
          <a:p>
            <a:pPr defTabSz="456565">
              <a:defRPr/>
            </a:pPr>
            <a:r>
              <a:rPr kumimoji="1" lang="zh-CN" altLang="en-US" sz="1400" b="1" kern="0" dirty="0" smtClean="0">
                <a:solidFill>
                  <a:srgbClr val="16294C"/>
                </a:solidFill>
                <a:ea typeface="微软雅黑" panose="020B0503020204020204" charset="-122"/>
              </a:rPr>
              <a:t>通过研究发现问题，总结酒文化博物馆的个性与共性，结合理论提出解决问题的一系列策略</a:t>
            </a:r>
            <a:endParaRPr kumimoji="1" lang="zh-CN" altLang="en-US" sz="1400" b="1" kern="0" dirty="0">
              <a:solidFill>
                <a:srgbClr val="16294C"/>
              </a:solidFill>
              <a:ea typeface="微软雅黑" panose="020B0503020204020204" charset="-122"/>
            </a:endParaRPr>
          </a:p>
        </p:txBody>
      </p:sp>
      <p:sp>
        <p:nvSpPr>
          <p:cNvPr id="28" name="椭圆 27"/>
          <p:cNvSpPr/>
          <p:nvPr/>
        </p:nvSpPr>
        <p:spPr>
          <a:xfrm>
            <a:off x="3131840" y="181608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16578" y="1713447"/>
            <a:ext cx="2703201"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研究重难点</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6" name="文本框 2"/>
          <p:cNvSpPr txBox="1"/>
          <p:nvPr/>
        </p:nvSpPr>
        <p:spPr>
          <a:xfrm>
            <a:off x="3851920" y="2720543"/>
            <a:ext cx="4680519" cy="931022"/>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难点</a:t>
            </a:r>
            <a:r>
              <a:rPr kumimoji="1" lang="zh-CN" altLang="en-US" sz="1400" b="1" kern="0" dirty="0" smtClean="0">
                <a:solidFill>
                  <a:srgbClr val="16294C"/>
                </a:solidFill>
                <a:ea typeface="微软雅黑" panose="020B0503020204020204" charset="-122"/>
              </a:rPr>
              <a:t>：</a:t>
            </a:r>
            <a:endParaRPr kumimoji="1" lang="en-US" altLang="zh-CN" sz="1400" b="1" kern="0" dirty="0" smtClean="0">
              <a:solidFill>
                <a:srgbClr val="16294C"/>
              </a:solidFill>
              <a:ea typeface="微软雅黑" panose="020B0503020204020204" charset="-122"/>
            </a:endParaRPr>
          </a:p>
          <a:p>
            <a:pPr defTabSz="456565">
              <a:defRPr/>
            </a:pPr>
            <a:r>
              <a:rPr kumimoji="1" lang="en-US" altLang="zh-CN" sz="1400" b="1" kern="0" dirty="0" smtClean="0">
                <a:solidFill>
                  <a:srgbClr val="16294C"/>
                </a:solidFill>
                <a:ea typeface="微软雅黑" panose="020B0503020204020204" charset="-122"/>
              </a:rPr>
              <a:t>1</a:t>
            </a:r>
            <a:r>
              <a:rPr kumimoji="1" lang="zh-CN" altLang="en-US" sz="1400" b="1" kern="0" dirty="0" smtClean="0">
                <a:solidFill>
                  <a:srgbClr val="16294C"/>
                </a:solidFill>
                <a:ea typeface="微软雅黑" panose="020B0503020204020204" charset="-122"/>
              </a:rPr>
              <a:t>、调查</a:t>
            </a:r>
            <a:r>
              <a:rPr kumimoji="1" lang="zh-CN" altLang="en-US" sz="1400" b="1" kern="0" dirty="0">
                <a:solidFill>
                  <a:srgbClr val="16294C"/>
                </a:solidFill>
                <a:ea typeface="微软雅黑" panose="020B0503020204020204" charset="-122"/>
              </a:rPr>
              <a:t>问卷</a:t>
            </a:r>
            <a:r>
              <a:rPr kumimoji="1" lang="zh-CN" altLang="en-US" sz="1400" b="1" kern="0" dirty="0" smtClean="0">
                <a:solidFill>
                  <a:srgbClr val="16294C"/>
                </a:solidFill>
                <a:ea typeface="微软雅黑" panose="020B0503020204020204" charset="-122"/>
              </a:rPr>
              <a:t>的设计</a:t>
            </a:r>
            <a:endParaRPr kumimoji="1" lang="en-US" altLang="zh-CN" sz="1400" b="1" kern="0" dirty="0" smtClean="0">
              <a:solidFill>
                <a:srgbClr val="16294C"/>
              </a:solidFill>
              <a:ea typeface="微软雅黑" panose="020B0503020204020204" charset="-122"/>
            </a:endParaRPr>
          </a:p>
          <a:p>
            <a:pPr defTabSz="456565">
              <a:defRPr/>
            </a:pPr>
            <a:r>
              <a:rPr kumimoji="1" lang="en-US" altLang="zh-CN" sz="1400" b="1" kern="0" dirty="0" smtClean="0">
                <a:solidFill>
                  <a:srgbClr val="16294C"/>
                </a:solidFill>
                <a:ea typeface="微软雅黑" panose="020B0503020204020204" charset="-122"/>
              </a:rPr>
              <a:t>2</a:t>
            </a:r>
            <a:r>
              <a:rPr kumimoji="1" lang="zh-CN" altLang="en-US" sz="1400" b="1" kern="0" dirty="0" smtClean="0">
                <a:solidFill>
                  <a:srgbClr val="16294C"/>
                </a:solidFill>
                <a:ea typeface="微软雅黑" panose="020B0503020204020204" charset="-122"/>
              </a:rPr>
              <a:t>、通过问卷调查，由点到面进行数据分析，总结获取相关的经验</a:t>
            </a:r>
            <a:endParaRPr kumimoji="1" lang="zh-CN" altLang="en-US" sz="1400" b="1" kern="0" dirty="0">
              <a:solidFill>
                <a:srgbClr val="16294C"/>
              </a:solidFill>
              <a:ea typeface="微软雅黑" panose="020B0503020204020204" charset="-122"/>
            </a:endParaRPr>
          </a:p>
        </p:txBody>
      </p:sp>
      <p:sp>
        <p:nvSpPr>
          <p:cNvPr id="7" name="椭圆 6"/>
          <p:cNvSpPr/>
          <p:nvPr/>
        </p:nvSpPr>
        <p:spPr>
          <a:xfrm>
            <a:off x="3131839" y="2720543"/>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Tree>
    <p:custDataLst>
      <p:tags r:id="rId1"/>
    </p:custDataLst>
    <p:extLst>
      <p:ext uri="{BB962C8B-B14F-4D97-AF65-F5344CB8AC3E}">
        <p14:creationId xmlns:p14="http://schemas.microsoft.com/office/powerpoint/2010/main" val="18244346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41" grpId="0"/>
      <p:bldP spid="6"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1187624" y="1635646"/>
            <a:ext cx="7475226" cy="2589938"/>
          </a:xfrm>
          <a:prstGeom prst="rect">
            <a:avLst/>
          </a:prstGeom>
          <a:noFill/>
        </p:spPr>
        <p:txBody>
          <a:bodyPr wrap="square" lIns="68529" tIns="34289" rIns="68529" bIns="34289" rtlCol="0">
            <a:spAutoFit/>
          </a:bodyPr>
          <a:lstStyle/>
          <a:p>
            <a:pPr defTabSz="456565">
              <a:lnSpc>
                <a:spcPct val="130000"/>
              </a:lnSpc>
              <a:defRPr/>
            </a:pPr>
            <a:r>
              <a:rPr lang="en-US" altLang="zh-CN" sz="1400" kern="0" dirty="0" smtClean="0">
                <a:solidFill>
                  <a:srgbClr val="16294C"/>
                </a:solidFill>
                <a:ea typeface="微软雅黑" panose="020B0503020204020204" charset="-122"/>
              </a:rPr>
              <a:t>[1]</a:t>
            </a:r>
            <a:r>
              <a:rPr lang="zh-CN" altLang="en-US" sz="1400" kern="0" dirty="0">
                <a:solidFill>
                  <a:srgbClr val="16294C"/>
                </a:solidFill>
                <a:ea typeface="微软雅黑" panose="020B0503020204020204" charset="-122"/>
              </a:rPr>
              <a:t>田亚男</a:t>
            </a:r>
            <a:r>
              <a:rPr lang="en-US" altLang="zh-CN" sz="1400" kern="0" dirty="0">
                <a:solidFill>
                  <a:srgbClr val="16294C"/>
                </a:solidFill>
                <a:ea typeface="微软雅黑" panose="020B0503020204020204" charset="-122"/>
              </a:rPr>
              <a:t>. </a:t>
            </a:r>
            <a:r>
              <a:rPr lang="zh-CN" altLang="en-US" sz="1400" kern="0" dirty="0">
                <a:solidFill>
                  <a:srgbClr val="16294C"/>
                </a:solidFill>
                <a:ea typeface="微软雅黑" panose="020B0503020204020204" charset="-122"/>
              </a:rPr>
              <a:t>酒文化博物馆的初步研究</a:t>
            </a:r>
            <a:r>
              <a:rPr lang="en-US" altLang="zh-CN" sz="1400" kern="0" dirty="0">
                <a:solidFill>
                  <a:srgbClr val="16294C"/>
                </a:solidFill>
                <a:ea typeface="微软雅黑" panose="020B0503020204020204" charset="-122"/>
              </a:rPr>
              <a:t>[D].</a:t>
            </a:r>
            <a:r>
              <a:rPr lang="zh-CN" altLang="en-US" sz="1400" kern="0" dirty="0">
                <a:solidFill>
                  <a:srgbClr val="16294C"/>
                </a:solidFill>
                <a:ea typeface="微软雅黑" panose="020B0503020204020204" charset="-122"/>
              </a:rPr>
              <a:t>吉林大学</a:t>
            </a:r>
            <a:r>
              <a:rPr lang="en-US" altLang="zh-CN" sz="1400" kern="0" dirty="0">
                <a:solidFill>
                  <a:srgbClr val="16294C"/>
                </a:solidFill>
                <a:ea typeface="微软雅黑" panose="020B0503020204020204" charset="-122"/>
              </a:rPr>
              <a:t>,2017.</a:t>
            </a:r>
          </a:p>
          <a:p>
            <a:pPr defTabSz="456565">
              <a:lnSpc>
                <a:spcPct val="130000"/>
              </a:lnSpc>
              <a:defRPr/>
            </a:pPr>
            <a:r>
              <a:rPr lang="en-US" altLang="zh-CN" sz="1400" kern="0" dirty="0" smtClean="0">
                <a:solidFill>
                  <a:srgbClr val="16294C"/>
                </a:solidFill>
                <a:ea typeface="微软雅黑" panose="020B0503020204020204" charset="-122"/>
              </a:rPr>
              <a:t>[2]</a:t>
            </a:r>
            <a:r>
              <a:rPr lang="zh-CN" altLang="en-US" sz="1400" kern="0" dirty="0">
                <a:solidFill>
                  <a:srgbClr val="16294C"/>
                </a:solidFill>
                <a:ea typeface="微软雅黑" panose="020B0503020204020204" charset="-122"/>
              </a:rPr>
              <a:t>林佳颖</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浅析张裕酒文化博物馆服务质量提升对策</a:t>
            </a:r>
            <a:r>
              <a:rPr lang="en-US" altLang="zh-CN" sz="1400" kern="0" dirty="0">
                <a:solidFill>
                  <a:srgbClr val="16294C"/>
                </a:solidFill>
                <a:ea typeface="微软雅黑" panose="020B0503020204020204" charset="-122"/>
              </a:rPr>
              <a:t>[J].</a:t>
            </a:r>
            <a:r>
              <a:rPr lang="zh-CN" altLang="en-US" sz="1400" kern="0" dirty="0">
                <a:solidFill>
                  <a:srgbClr val="16294C"/>
                </a:solidFill>
                <a:ea typeface="微软雅黑" panose="020B0503020204020204" charset="-122"/>
              </a:rPr>
              <a:t>企业导报</a:t>
            </a:r>
            <a:r>
              <a:rPr lang="en-US" altLang="zh-CN" sz="1400" kern="0" dirty="0">
                <a:solidFill>
                  <a:srgbClr val="16294C"/>
                </a:solidFill>
                <a:ea typeface="微软雅黑" panose="020B0503020204020204" charset="-122"/>
              </a:rPr>
              <a:t>,2014(18):78-79.</a:t>
            </a:r>
          </a:p>
          <a:p>
            <a:pPr defTabSz="456565">
              <a:lnSpc>
                <a:spcPct val="130000"/>
              </a:lnSpc>
              <a:defRPr/>
            </a:pPr>
            <a:r>
              <a:rPr lang="en-US" altLang="zh-CN" sz="1400" kern="0" dirty="0" smtClean="0">
                <a:solidFill>
                  <a:srgbClr val="16294C"/>
                </a:solidFill>
                <a:ea typeface="微软雅黑" panose="020B0503020204020204" charset="-122"/>
              </a:rPr>
              <a:t>[3]</a:t>
            </a:r>
            <a:r>
              <a:rPr lang="zh-CN" altLang="en-US" sz="1400" kern="0" dirty="0">
                <a:solidFill>
                  <a:srgbClr val="16294C"/>
                </a:solidFill>
                <a:ea typeface="微软雅黑" panose="020B0503020204020204" charset="-122"/>
              </a:rPr>
              <a:t>李礼</a:t>
            </a:r>
            <a:r>
              <a:rPr lang="en-US" altLang="zh-CN" sz="1400" kern="0" dirty="0">
                <a:solidFill>
                  <a:srgbClr val="16294C"/>
                </a:solidFill>
                <a:ea typeface="微软雅黑" panose="020B0503020204020204" charset="-122"/>
              </a:rPr>
              <a:t>. </a:t>
            </a:r>
            <a:r>
              <a:rPr lang="zh-CN" altLang="en-US" sz="1400" kern="0" dirty="0">
                <a:solidFill>
                  <a:srgbClr val="16294C"/>
                </a:solidFill>
                <a:ea typeface="微软雅黑" panose="020B0503020204020204" charset="-122"/>
              </a:rPr>
              <a:t>板城烧锅酒文化博物馆展览陈列设计研究</a:t>
            </a:r>
            <a:r>
              <a:rPr lang="en-US" altLang="zh-CN" sz="1400" kern="0" dirty="0">
                <a:solidFill>
                  <a:srgbClr val="16294C"/>
                </a:solidFill>
                <a:ea typeface="微软雅黑" panose="020B0503020204020204" charset="-122"/>
              </a:rPr>
              <a:t>[D].</a:t>
            </a:r>
            <a:r>
              <a:rPr lang="zh-CN" altLang="en-US" sz="1400" kern="0" dirty="0">
                <a:solidFill>
                  <a:srgbClr val="16294C"/>
                </a:solidFill>
                <a:ea typeface="微软雅黑" panose="020B0503020204020204" charset="-122"/>
              </a:rPr>
              <a:t>北方工业大学</a:t>
            </a:r>
            <a:r>
              <a:rPr lang="en-US" altLang="zh-CN" sz="1400" kern="0" dirty="0">
                <a:solidFill>
                  <a:srgbClr val="16294C"/>
                </a:solidFill>
                <a:ea typeface="微软雅黑" panose="020B0503020204020204" charset="-122"/>
              </a:rPr>
              <a:t>,2012.</a:t>
            </a:r>
          </a:p>
          <a:p>
            <a:pPr defTabSz="456565">
              <a:lnSpc>
                <a:spcPct val="130000"/>
              </a:lnSpc>
              <a:defRPr/>
            </a:pPr>
            <a:r>
              <a:rPr lang="en-US" altLang="zh-CN" sz="1400" kern="0" dirty="0" smtClean="0">
                <a:solidFill>
                  <a:srgbClr val="16294C"/>
                </a:solidFill>
                <a:ea typeface="微软雅黑" panose="020B0503020204020204" charset="-122"/>
              </a:rPr>
              <a:t>[</a:t>
            </a:r>
            <a:r>
              <a:rPr lang="en-US" altLang="zh-CN" sz="1400" kern="0" dirty="0">
                <a:solidFill>
                  <a:srgbClr val="16294C"/>
                </a:solidFill>
                <a:ea typeface="微软雅黑" panose="020B0503020204020204" charset="-122"/>
              </a:rPr>
              <a:t>4</a:t>
            </a:r>
            <a:r>
              <a:rPr lang="en-US" altLang="zh-CN" sz="1400" kern="0" dirty="0" smtClean="0">
                <a:solidFill>
                  <a:srgbClr val="16294C"/>
                </a:solidFill>
                <a:ea typeface="微软雅黑" panose="020B0503020204020204" charset="-122"/>
              </a:rPr>
              <a:t>]</a:t>
            </a:r>
            <a:r>
              <a:rPr lang="zh-CN" altLang="en-US" sz="1400" kern="0" dirty="0" smtClean="0">
                <a:solidFill>
                  <a:srgbClr val="16294C"/>
                </a:solidFill>
                <a:ea typeface="微软雅黑" panose="020B0503020204020204" charset="-122"/>
              </a:rPr>
              <a:t>雷</a:t>
            </a:r>
            <a:r>
              <a:rPr lang="zh-CN" altLang="en-US" sz="1400" kern="0" dirty="0">
                <a:solidFill>
                  <a:srgbClr val="16294C"/>
                </a:solidFill>
                <a:ea typeface="微软雅黑" panose="020B0503020204020204" charset="-122"/>
              </a:rPr>
              <a:t>锦锋</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川酒文化的展陈设计探析</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以水井坊博物馆为例</a:t>
            </a:r>
            <a:r>
              <a:rPr lang="en-US" altLang="zh-CN" sz="1400" kern="0" dirty="0">
                <a:solidFill>
                  <a:srgbClr val="16294C"/>
                </a:solidFill>
                <a:ea typeface="微软雅黑" panose="020B0503020204020204" charset="-122"/>
              </a:rPr>
              <a:t>[J].</a:t>
            </a:r>
            <a:r>
              <a:rPr lang="zh-CN" altLang="en-US" sz="1400" kern="0" dirty="0">
                <a:solidFill>
                  <a:srgbClr val="16294C"/>
                </a:solidFill>
                <a:ea typeface="微软雅黑" panose="020B0503020204020204" charset="-122"/>
              </a:rPr>
              <a:t>工业设计</a:t>
            </a:r>
            <a:r>
              <a:rPr lang="en-US" altLang="zh-CN" sz="1400" kern="0" dirty="0">
                <a:solidFill>
                  <a:srgbClr val="16294C"/>
                </a:solidFill>
                <a:ea typeface="微软雅黑" panose="020B0503020204020204" charset="-122"/>
              </a:rPr>
              <a:t>,2018(11):80-81.</a:t>
            </a:r>
            <a:endParaRPr lang="en-US" altLang="zh-CN" sz="1400" kern="0" dirty="0" smtClean="0">
              <a:solidFill>
                <a:srgbClr val="16294C"/>
              </a:solidFill>
              <a:ea typeface="微软雅黑" panose="020B0503020204020204" charset="-122"/>
            </a:endParaRPr>
          </a:p>
          <a:p>
            <a:pPr defTabSz="456565">
              <a:lnSpc>
                <a:spcPct val="130000"/>
              </a:lnSpc>
              <a:defRPr/>
            </a:pPr>
            <a:r>
              <a:rPr lang="en-US" altLang="zh-CN" sz="1400" kern="0" dirty="0" smtClean="0">
                <a:solidFill>
                  <a:srgbClr val="16294C"/>
                </a:solidFill>
                <a:ea typeface="微软雅黑" panose="020B0503020204020204" charset="-122"/>
              </a:rPr>
              <a:t>[</a:t>
            </a:r>
            <a:r>
              <a:rPr lang="en-US" altLang="zh-CN" sz="1400" kern="0" dirty="0">
                <a:solidFill>
                  <a:srgbClr val="16294C"/>
                </a:solidFill>
                <a:ea typeface="微软雅黑" panose="020B0503020204020204" charset="-122"/>
              </a:rPr>
              <a:t>5</a:t>
            </a:r>
            <a:r>
              <a:rPr lang="en-US" altLang="zh-CN" sz="1400" kern="0" dirty="0" smtClean="0">
                <a:solidFill>
                  <a:srgbClr val="16294C"/>
                </a:solidFill>
                <a:ea typeface="微软雅黑" panose="020B0503020204020204" charset="-122"/>
              </a:rPr>
              <a:t>]</a:t>
            </a:r>
            <a:r>
              <a:rPr lang="zh-CN" altLang="en-US" sz="1400" kern="0" dirty="0">
                <a:solidFill>
                  <a:srgbClr val="16294C"/>
                </a:solidFill>
                <a:ea typeface="微软雅黑" panose="020B0503020204020204" charset="-122"/>
              </a:rPr>
              <a:t> </a:t>
            </a:r>
            <a:r>
              <a:rPr lang="zh-CN" altLang="en-US" sz="1400" kern="0" dirty="0" smtClean="0">
                <a:solidFill>
                  <a:srgbClr val="16294C"/>
                </a:solidFill>
                <a:ea typeface="微软雅黑" panose="020B0503020204020204" charset="-122"/>
              </a:rPr>
              <a:t>车</a:t>
            </a:r>
            <a:r>
              <a:rPr lang="zh-CN" altLang="en-US" sz="1400" kern="0" dirty="0">
                <a:solidFill>
                  <a:srgbClr val="16294C"/>
                </a:solidFill>
                <a:ea typeface="微软雅黑" panose="020B0503020204020204" charset="-122"/>
              </a:rPr>
              <a:t>晓君</a:t>
            </a:r>
            <a:r>
              <a:rPr lang="en-US" altLang="zh-CN" sz="1400" kern="0" dirty="0">
                <a:solidFill>
                  <a:srgbClr val="16294C"/>
                </a:solidFill>
                <a:ea typeface="微软雅黑" panose="020B0503020204020204" charset="-122"/>
              </a:rPr>
              <a:t>. </a:t>
            </a:r>
            <a:r>
              <a:rPr lang="zh-CN" altLang="en-US" sz="1400" kern="0" dirty="0">
                <a:solidFill>
                  <a:srgbClr val="16294C"/>
                </a:solidFill>
                <a:ea typeface="微软雅黑" panose="020B0503020204020204" charset="-122"/>
              </a:rPr>
              <a:t>基于游客创意体验的葡萄酒旅游产品开发</a:t>
            </a:r>
            <a:r>
              <a:rPr lang="en-US" altLang="zh-CN" sz="1400" kern="0" dirty="0">
                <a:solidFill>
                  <a:srgbClr val="16294C"/>
                </a:solidFill>
                <a:ea typeface="微软雅黑" panose="020B0503020204020204" charset="-122"/>
              </a:rPr>
              <a:t>[D].</a:t>
            </a:r>
            <a:r>
              <a:rPr lang="zh-CN" altLang="en-US" sz="1400" kern="0" dirty="0">
                <a:solidFill>
                  <a:srgbClr val="16294C"/>
                </a:solidFill>
                <a:ea typeface="微软雅黑" panose="020B0503020204020204" charset="-122"/>
              </a:rPr>
              <a:t>首都师范大学</a:t>
            </a:r>
            <a:r>
              <a:rPr lang="en-US" altLang="zh-CN" sz="1400" kern="0" dirty="0">
                <a:solidFill>
                  <a:srgbClr val="16294C"/>
                </a:solidFill>
                <a:ea typeface="微软雅黑" panose="020B0503020204020204" charset="-122"/>
              </a:rPr>
              <a:t>,2013.</a:t>
            </a:r>
          </a:p>
          <a:p>
            <a:pPr defTabSz="456565">
              <a:lnSpc>
                <a:spcPct val="130000"/>
              </a:lnSpc>
              <a:defRPr/>
            </a:pPr>
            <a:r>
              <a:rPr lang="en-US" altLang="zh-CN" sz="1400" kern="0" dirty="0" smtClean="0">
                <a:solidFill>
                  <a:srgbClr val="16294C"/>
                </a:solidFill>
                <a:ea typeface="微软雅黑" panose="020B0503020204020204" charset="-122"/>
              </a:rPr>
              <a:t>[</a:t>
            </a:r>
            <a:r>
              <a:rPr lang="en-US" altLang="zh-CN" sz="1400" kern="0" dirty="0">
                <a:solidFill>
                  <a:srgbClr val="16294C"/>
                </a:solidFill>
                <a:ea typeface="微软雅黑" panose="020B0503020204020204" charset="-122"/>
              </a:rPr>
              <a:t>6</a:t>
            </a:r>
            <a:r>
              <a:rPr lang="en-US" altLang="zh-CN" sz="1400" kern="0" dirty="0" smtClean="0">
                <a:solidFill>
                  <a:srgbClr val="16294C"/>
                </a:solidFill>
                <a:ea typeface="微软雅黑" panose="020B0503020204020204" charset="-122"/>
              </a:rPr>
              <a:t>]</a:t>
            </a:r>
            <a:r>
              <a:rPr lang="zh-CN" altLang="en-US" sz="1400" kern="0" dirty="0">
                <a:solidFill>
                  <a:srgbClr val="16294C"/>
                </a:solidFill>
                <a:ea typeface="微软雅黑" panose="020B0503020204020204" charset="-122"/>
              </a:rPr>
              <a:t>李关平</a:t>
            </a:r>
            <a:r>
              <a:rPr lang="en-US" altLang="zh-CN" sz="1400" kern="0" dirty="0">
                <a:solidFill>
                  <a:srgbClr val="16294C"/>
                </a:solidFill>
                <a:ea typeface="微软雅黑" panose="020B0503020204020204" charset="-122"/>
              </a:rPr>
              <a:t>. </a:t>
            </a:r>
            <a:r>
              <a:rPr lang="zh-CN" altLang="en-US" sz="1400" kern="0" dirty="0">
                <a:solidFill>
                  <a:srgbClr val="16294C"/>
                </a:solidFill>
                <a:ea typeface="微软雅黑" panose="020B0503020204020204" charset="-122"/>
              </a:rPr>
              <a:t>酒文化博物馆的文化设计</a:t>
            </a:r>
            <a:r>
              <a:rPr lang="en-US" altLang="zh-CN" sz="1400" kern="0" dirty="0">
                <a:solidFill>
                  <a:srgbClr val="16294C"/>
                </a:solidFill>
                <a:ea typeface="微软雅黑" panose="020B0503020204020204" charset="-122"/>
              </a:rPr>
              <a:t>[N]. </a:t>
            </a:r>
            <a:r>
              <a:rPr lang="zh-CN" altLang="en-US" sz="1400" kern="0" dirty="0">
                <a:solidFill>
                  <a:srgbClr val="16294C"/>
                </a:solidFill>
                <a:ea typeface="微软雅黑" panose="020B0503020204020204" charset="-122"/>
              </a:rPr>
              <a:t>中国文化报</a:t>
            </a:r>
            <a:r>
              <a:rPr lang="en-US" altLang="zh-CN" sz="1400" kern="0" dirty="0">
                <a:solidFill>
                  <a:srgbClr val="16294C"/>
                </a:solidFill>
                <a:ea typeface="微软雅黑" panose="020B0503020204020204" charset="-122"/>
              </a:rPr>
              <a:t>,2013-04-20(001</a:t>
            </a:r>
            <a:r>
              <a:rPr lang="en-US" altLang="zh-CN" sz="1400" kern="0" dirty="0" smtClean="0">
                <a:solidFill>
                  <a:srgbClr val="16294C"/>
                </a:solidFill>
                <a:ea typeface="微软雅黑" panose="020B0503020204020204" charset="-122"/>
              </a:rPr>
              <a:t>).</a:t>
            </a:r>
          </a:p>
          <a:p>
            <a:pPr defTabSz="456565">
              <a:lnSpc>
                <a:spcPct val="130000"/>
              </a:lnSpc>
              <a:defRPr/>
            </a:pPr>
            <a:r>
              <a:rPr lang="en-US" altLang="zh-CN" sz="1400" kern="0" dirty="0" smtClean="0">
                <a:solidFill>
                  <a:srgbClr val="16294C"/>
                </a:solidFill>
                <a:ea typeface="微软雅黑" panose="020B0503020204020204" charset="-122"/>
              </a:rPr>
              <a:t>[</a:t>
            </a:r>
            <a:r>
              <a:rPr lang="en-US" altLang="zh-CN" sz="1400" kern="0" dirty="0">
                <a:solidFill>
                  <a:srgbClr val="16294C"/>
                </a:solidFill>
                <a:ea typeface="微软雅黑" panose="020B0503020204020204" charset="-122"/>
              </a:rPr>
              <a:t>7</a:t>
            </a:r>
            <a:r>
              <a:rPr lang="en-US" altLang="zh-CN" sz="1400" kern="0" dirty="0" smtClean="0">
                <a:solidFill>
                  <a:srgbClr val="16294C"/>
                </a:solidFill>
                <a:ea typeface="微软雅黑" panose="020B0503020204020204" charset="-122"/>
              </a:rPr>
              <a:t>]</a:t>
            </a:r>
            <a:r>
              <a:rPr lang="zh-CN" altLang="en-US" sz="1400" kern="0" dirty="0">
                <a:solidFill>
                  <a:srgbClr val="16294C"/>
                </a:solidFill>
                <a:ea typeface="微软雅黑" panose="020B0503020204020204" charset="-122"/>
              </a:rPr>
              <a:t>陈文</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泸州博物馆藏酒文物与泸洲酒史浅论</a:t>
            </a:r>
            <a:r>
              <a:rPr lang="en-US" altLang="zh-CN" sz="1400" kern="0" dirty="0">
                <a:solidFill>
                  <a:srgbClr val="16294C"/>
                </a:solidFill>
                <a:ea typeface="微软雅黑" panose="020B0503020204020204" charset="-122"/>
              </a:rPr>
              <a:t>[J].</a:t>
            </a:r>
            <a:r>
              <a:rPr lang="zh-CN" altLang="en-US" sz="1400" kern="0" dirty="0">
                <a:solidFill>
                  <a:srgbClr val="16294C"/>
                </a:solidFill>
                <a:ea typeface="微软雅黑" panose="020B0503020204020204" charset="-122"/>
              </a:rPr>
              <a:t>四川文物</a:t>
            </a:r>
            <a:r>
              <a:rPr lang="en-US" altLang="zh-CN" sz="1400" kern="0" dirty="0">
                <a:solidFill>
                  <a:srgbClr val="16294C"/>
                </a:solidFill>
                <a:ea typeface="微软雅黑" panose="020B0503020204020204" charset="-122"/>
              </a:rPr>
              <a:t>,1993(01):62-65.</a:t>
            </a:r>
          </a:p>
          <a:p>
            <a:pPr defTabSz="456565">
              <a:lnSpc>
                <a:spcPct val="130000"/>
              </a:lnSpc>
              <a:defRPr/>
            </a:pPr>
            <a:r>
              <a:rPr lang="en-US" altLang="zh-CN" sz="1400" kern="0" dirty="0" smtClean="0">
                <a:solidFill>
                  <a:srgbClr val="16294C"/>
                </a:solidFill>
                <a:ea typeface="微软雅黑" panose="020B0503020204020204" charset="-122"/>
              </a:rPr>
              <a:t>[</a:t>
            </a:r>
            <a:r>
              <a:rPr lang="en-US" altLang="zh-CN" sz="1400" kern="0" dirty="0">
                <a:solidFill>
                  <a:srgbClr val="16294C"/>
                </a:solidFill>
                <a:ea typeface="微软雅黑" panose="020B0503020204020204" charset="-122"/>
              </a:rPr>
              <a:t>8</a:t>
            </a:r>
            <a:r>
              <a:rPr lang="en-US" altLang="zh-CN" sz="1400" kern="0" dirty="0" smtClean="0">
                <a:solidFill>
                  <a:srgbClr val="16294C"/>
                </a:solidFill>
                <a:ea typeface="微软雅黑" panose="020B0503020204020204" charset="-122"/>
              </a:rPr>
              <a:t>]</a:t>
            </a:r>
            <a:r>
              <a:rPr lang="zh-CN" altLang="en-US" sz="1400" kern="0" dirty="0">
                <a:solidFill>
                  <a:srgbClr val="16294C"/>
                </a:solidFill>
                <a:ea typeface="微软雅黑" panose="020B0503020204020204" charset="-122"/>
              </a:rPr>
              <a:t>谷晓萍</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王媛媛</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沈阳老龙口酒博物馆游客行为特征分析</a:t>
            </a:r>
            <a:r>
              <a:rPr lang="en-US" altLang="zh-CN" sz="1400" kern="0" dirty="0">
                <a:solidFill>
                  <a:srgbClr val="16294C"/>
                </a:solidFill>
                <a:ea typeface="微软雅黑" panose="020B0503020204020204" charset="-122"/>
              </a:rPr>
              <a:t>[J].</a:t>
            </a:r>
            <a:r>
              <a:rPr lang="zh-CN" altLang="en-US" sz="1400" kern="0" dirty="0">
                <a:solidFill>
                  <a:srgbClr val="16294C"/>
                </a:solidFill>
                <a:ea typeface="微软雅黑" panose="020B0503020204020204" charset="-122"/>
              </a:rPr>
              <a:t>沈阳农业大学学报</a:t>
            </a:r>
            <a:r>
              <a:rPr lang="en-US" altLang="zh-CN" sz="1400" kern="0" dirty="0">
                <a:solidFill>
                  <a:srgbClr val="16294C"/>
                </a:solidFill>
                <a:ea typeface="微软雅黑" panose="020B0503020204020204" charset="-122"/>
              </a:rPr>
              <a:t>(</a:t>
            </a:r>
            <a:r>
              <a:rPr lang="zh-CN" altLang="en-US" sz="1400" kern="0" dirty="0">
                <a:solidFill>
                  <a:srgbClr val="16294C"/>
                </a:solidFill>
                <a:ea typeface="微软雅黑" panose="020B0503020204020204" charset="-122"/>
              </a:rPr>
              <a:t>社会科学版</a:t>
            </a:r>
            <a:r>
              <a:rPr lang="en-US" altLang="zh-CN" sz="1400" kern="0" dirty="0">
                <a:solidFill>
                  <a:srgbClr val="16294C"/>
                </a:solidFill>
                <a:ea typeface="微软雅黑" panose="020B0503020204020204" charset="-122"/>
              </a:rPr>
              <a:t>),2010,12(04):484-487.</a:t>
            </a:r>
            <a:endParaRPr lang="en-US" altLang="zh-CN" sz="1100" kern="0" dirty="0">
              <a:solidFill>
                <a:srgbClr val="16294C"/>
              </a:solidFill>
              <a:ea typeface="微软雅黑" panose="020B0503020204020204" charset="-122"/>
            </a:endParaRPr>
          </a:p>
        </p:txBody>
      </p:sp>
      <p:sp>
        <p:nvSpPr>
          <p:cNvPr id="41" name="文本框 17"/>
          <p:cNvSpPr txBox="1"/>
          <p:nvPr/>
        </p:nvSpPr>
        <p:spPr>
          <a:xfrm>
            <a:off x="283071" y="771550"/>
            <a:ext cx="2703202"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参考文献：</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Tree>
    <p:custDataLst>
      <p:tags r:id="rId1"/>
    </p:custDataLst>
    <p:extLst>
      <p:ext uri="{BB962C8B-B14F-4D97-AF65-F5344CB8AC3E}">
        <p14:creationId xmlns:p14="http://schemas.microsoft.com/office/powerpoint/2010/main" val="579053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4211995" y="1492675"/>
            <a:ext cx="856542" cy="284691"/>
          </a:xfrm>
          <a:prstGeom prst="rect">
            <a:avLst/>
          </a:prstGeom>
          <a:noFill/>
        </p:spPr>
        <p:txBody>
          <a:bodyPr wrap="non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课题来源</a:t>
            </a:r>
          </a:p>
        </p:txBody>
      </p:sp>
      <p:sp>
        <p:nvSpPr>
          <p:cNvPr id="28" name="椭圆 27"/>
          <p:cNvSpPr/>
          <p:nvPr/>
        </p:nvSpPr>
        <p:spPr>
          <a:xfrm>
            <a:off x="3615758" y="1956958"/>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9" name="文本框 5"/>
          <p:cNvSpPr txBox="1"/>
          <p:nvPr/>
        </p:nvSpPr>
        <p:spPr>
          <a:xfrm>
            <a:off x="4211960" y="3403172"/>
            <a:ext cx="936692"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研究现状  </a:t>
            </a:r>
            <a:endParaRPr kumimoji="1" lang="zh-CN" altLang="en-US" sz="1400" b="1" kern="0" dirty="0">
              <a:solidFill>
                <a:srgbClr val="16294C"/>
              </a:solidFill>
              <a:ea typeface="微软雅黑" panose="020B0503020204020204" charset="-122"/>
            </a:endParaRPr>
          </a:p>
        </p:txBody>
      </p:sp>
      <p:sp>
        <p:nvSpPr>
          <p:cNvPr id="31" name="椭圆 30"/>
          <p:cNvSpPr/>
          <p:nvPr/>
        </p:nvSpPr>
        <p:spPr>
          <a:xfrm>
            <a:off x="3615758" y="2620861"/>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2" name="文本框 8"/>
          <p:cNvSpPr txBox="1"/>
          <p:nvPr/>
        </p:nvSpPr>
        <p:spPr>
          <a:xfrm>
            <a:off x="6596735" y="1464661"/>
            <a:ext cx="1395151"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研究方法、内容</a:t>
            </a:r>
            <a:endParaRPr kumimoji="1" lang="zh-CN" altLang="en-US" sz="1400" b="1" kern="0" dirty="0">
              <a:solidFill>
                <a:srgbClr val="16294C"/>
              </a:solidFill>
              <a:ea typeface="微软雅黑" panose="020B0503020204020204" charset="-122"/>
            </a:endParaRPr>
          </a:p>
        </p:txBody>
      </p:sp>
      <p:sp>
        <p:nvSpPr>
          <p:cNvPr id="34" name="椭圆 33"/>
          <p:cNvSpPr/>
          <p:nvPr/>
        </p:nvSpPr>
        <p:spPr>
          <a:xfrm>
            <a:off x="3615758" y="330575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4</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5" name="文本框 11"/>
          <p:cNvSpPr txBox="1"/>
          <p:nvPr/>
        </p:nvSpPr>
        <p:spPr>
          <a:xfrm>
            <a:off x="6733757" y="2166186"/>
            <a:ext cx="856542" cy="284691"/>
          </a:xfrm>
          <a:prstGeom prst="rect">
            <a:avLst/>
          </a:prstGeom>
          <a:noFill/>
        </p:spPr>
        <p:txBody>
          <a:bodyPr wrap="non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调研</a:t>
            </a:r>
            <a:r>
              <a:rPr kumimoji="1" lang="zh-CN" altLang="en-US" sz="1400" b="1" kern="0" dirty="0" smtClean="0">
                <a:solidFill>
                  <a:srgbClr val="16294C"/>
                </a:solidFill>
                <a:ea typeface="微软雅黑" panose="020B0503020204020204" charset="-122"/>
              </a:rPr>
              <a:t>提纲</a:t>
            </a:r>
            <a:endParaRPr kumimoji="1" lang="zh-CN" altLang="en-US" sz="1400" b="1" kern="0" dirty="0">
              <a:solidFill>
                <a:srgbClr val="16294C"/>
              </a:solidFill>
              <a:ea typeface="微软雅黑" panose="020B0503020204020204" charset="-122"/>
            </a:endParaRPr>
          </a:p>
        </p:txBody>
      </p:sp>
      <p:sp>
        <p:nvSpPr>
          <p:cNvPr id="37" name="椭圆 36"/>
          <p:cNvSpPr/>
          <p:nvPr/>
        </p:nvSpPr>
        <p:spPr>
          <a:xfrm>
            <a:off x="6036772" y="205541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6</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8" name="文本框 14"/>
          <p:cNvSpPr txBox="1"/>
          <p:nvPr/>
        </p:nvSpPr>
        <p:spPr>
          <a:xfrm>
            <a:off x="6680582" y="3413092"/>
            <a:ext cx="856542"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参考文献</a:t>
            </a:r>
            <a:endParaRPr kumimoji="1" lang="zh-CN" altLang="en-US" sz="1400" b="1" kern="0" dirty="0">
              <a:solidFill>
                <a:srgbClr val="16294C"/>
              </a:solidFill>
              <a:ea typeface="微软雅黑" panose="020B0503020204020204" charset="-122"/>
            </a:endParaRPr>
          </a:p>
        </p:txBody>
      </p:sp>
      <p:sp>
        <p:nvSpPr>
          <p:cNvPr id="40" name="椭圆 39"/>
          <p:cNvSpPr/>
          <p:nvPr/>
        </p:nvSpPr>
        <p:spPr>
          <a:xfrm>
            <a:off x="6036773" y="2672037"/>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7</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1154392" y="1669898"/>
            <a:ext cx="1677279" cy="992577"/>
          </a:xfrm>
          <a:prstGeom prst="rect">
            <a:avLst/>
          </a:prstGeom>
          <a:noFill/>
        </p:spPr>
        <p:txBody>
          <a:bodyPr wrap="none" lIns="68529" tIns="34289" rIns="68529" bIns="34289" rtlCol="0">
            <a:spAutoFit/>
          </a:bodyPr>
          <a:lstStyle/>
          <a:p>
            <a:pPr algn="ctr"/>
            <a:r>
              <a:rPr kumimoji="1" lang="zh-CN" altLang="en-US" sz="6000" b="1" dirty="0">
                <a:solidFill>
                  <a:srgbClr val="16294C"/>
                </a:solidFill>
                <a:latin typeface="微软雅黑" panose="020B0503020204020204" charset="-122"/>
                <a:ea typeface="微软雅黑" panose="020B0503020204020204" charset="-122"/>
                <a:cs typeface="微软雅黑" panose="020B0503020204020204" charset="-122"/>
              </a:rPr>
              <a:t>目录</a:t>
            </a:r>
          </a:p>
        </p:txBody>
      </p:sp>
      <p:sp>
        <p:nvSpPr>
          <p:cNvPr id="19" name="椭圆 18"/>
          <p:cNvSpPr/>
          <p:nvPr/>
        </p:nvSpPr>
        <p:spPr>
          <a:xfrm>
            <a:off x="3615758" y="1315517"/>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0" name="文本框 2"/>
          <p:cNvSpPr txBox="1"/>
          <p:nvPr/>
        </p:nvSpPr>
        <p:spPr>
          <a:xfrm>
            <a:off x="4211960" y="2152835"/>
            <a:ext cx="1215614"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研究目的意义</a:t>
            </a:r>
            <a:endParaRPr kumimoji="1" lang="zh-CN" altLang="en-US" sz="1400" b="1" kern="0" dirty="0">
              <a:solidFill>
                <a:srgbClr val="16294C"/>
              </a:solidFill>
              <a:ea typeface="微软雅黑" panose="020B0503020204020204" charset="-122"/>
            </a:endParaRPr>
          </a:p>
        </p:txBody>
      </p:sp>
      <p:sp>
        <p:nvSpPr>
          <p:cNvPr id="16" name="椭圆 15"/>
          <p:cNvSpPr/>
          <p:nvPr/>
        </p:nvSpPr>
        <p:spPr>
          <a:xfrm>
            <a:off x="6036770" y="330575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8</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17" name="文本框 8"/>
          <p:cNvSpPr txBox="1"/>
          <p:nvPr/>
        </p:nvSpPr>
        <p:spPr>
          <a:xfrm>
            <a:off x="4211960" y="2769457"/>
            <a:ext cx="1215614" cy="284691"/>
          </a:xfrm>
          <a:prstGeom prst="rect">
            <a:avLst/>
          </a:prstGeom>
          <a:noFill/>
        </p:spPr>
        <p:txBody>
          <a:bodyPr wrap="non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拟解决</a:t>
            </a:r>
            <a:r>
              <a:rPr kumimoji="1" lang="zh-CN" altLang="en-US" sz="1400" b="1" kern="0" dirty="0" smtClean="0">
                <a:solidFill>
                  <a:srgbClr val="16294C"/>
                </a:solidFill>
                <a:ea typeface="微软雅黑" panose="020B0503020204020204" charset="-122"/>
              </a:rPr>
              <a:t>的问题</a:t>
            </a:r>
            <a:endParaRPr kumimoji="1" lang="zh-CN" altLang="en-US" sz="1400" b="1" kern="0" dirty="0">
              <a:solidFill>
                <a:srgbClr val="16294C"/>
              </a:solidFill>
              <a:ea typeface="微软雅黑" panose="020B0503020204020204" charset="-122"/>
            </a:endParaRPr>
          </a:p>
        </p:txBody>
      </p:sp>
      <p:sp>
        <p:nvSpPr>
          <p:cNvPr id="18" name="文本框 5"/>
          <p:cNvSpPr txBox="1"/>
          <p:nvPr/>
        </p:nvSpPr>
        <p:spPr>
          <a:xfrm>
            <a:off x="6596735" y="2808038"/>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22" name="椭圆 21"/>
          <p:cNvSpPr/>
          <p:nvPr/>
        </p:nvSpPr>
        <p:spPr>
          <a:xfrm>
            <a:off x="6036771" y="1324844"/>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5</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3" name="文本框 11"/>
          <p:cNvSpPr txBox="1"/>
          <p:nvPr/>
        </p:nvSpPr>
        <p:spPr>
          <a:xfrm>
            <a:off x="6643989" y="2815699"/>
            <a:ext cx="103607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调研重难点</a:t>
            </a:r>
            <a:endParaRPr kumimoji="1" lang="zh-CN" altLang="en-US" sz="1400" b="1" kern="0" dirty="0">
              <a:solidFill>
                <a:srgbClr val="16294C"/>
              </a:solidFill>
              <a:ea typeface="微软雅黑" panose="020B050302020402020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1000"/>
                                        <p:tgtEl>
                                          <p:spTgt spid="38"/>
                                        </p:tgtEl>
                                      </p:cBhvr>
                                    </p:animEffect>
                                    <p:anim calcmode="lin" valueType="num">
                                      <p:cBhvr>
                                        <p:cTn id="78" dur="1000" fill="hold"/>
                                        <p:tgtEl>
                                          <p:spTgt spid="38"/>
                                        </p:tgtEl>
                                        <p:attrNameLst>
                                          <p:attrName>ppt_x</p:attrName>
                                        </p:attrNameLst>
                                      </p:cBhvr>
                                      <p:tavLst>
                                        <p:tav tm="0">
                                          <p:val>
                                            <p:strVal val="#ppt_x"/>
                                          </p:val>
                                        </p:tav>
                                        <p:tav tm="100000">
                                          <p:val>
                                            <p:strVal val="#ppt_x"/>
                                          </p:val>
                                        </p:tav>
                                      </p:tavLst>
                                    </p:anim>
                                    <p:anim calcmode="lin" valueType="num">
                                      <p:cBhvr>
                                        <p:cTn id="79" dur="1000" fill="hold"/>
                                        <p:tgtEl>
                                          <p:spTgt spid="3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1000"/>
                                        <p:tgtEl>
                                          <p:spTgt spid="23"/>
                                        </p:tgtEl>
                                      </p:cBhvr>
                                    </p:animEffect>
                                    <p:anim calcmode="lin" valueType="num">
                                      <p:cBhvr>
                                        <p:cTn id="93" dur="1000" fill="hold"/>
                                        <p:tgtEl>
                                          <p:spTgt spid="23"/>
                                        </p:tgtEl>
                                        <p:attrNameLst>
                                          <p:attrName>ppt_x</p:attrName>
                                        </p:attrNameLst>
                                      </p:cBhvr>
                                      <p:tavLst>
                                        <p:tav tm="0">
                                          <p:val>
                                            <p:strVal val="#ppt_x"/>
                                          </p:val>
                                        </p:tav>
                                        <p:tav tm="100000">
                                          <p:val>
                                            <p:strVal val="#ppt_x"/>
                                          </p:val>
                                        </p:tav>
                                      </p:tavLst>
                                    </p:anim>
                                    <p:anim calcmode="lin" valueType="num">
                                      <p:cBhvr>
                                        <p:cTn id="9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29" grpId="0"/>
      <p:bldP spid="31" grpId="0" animBg="1"/>
      <p:bldP spid="32" grpId="0"/>
      <p:bldP spid="34" grpId="0" animBg="1"/>
      <p:bldP spid="35" grpId="0"/>
      <p:bldP spid="37" grpId="0" animBg="1"/>
      <p:bldP spid="38" grpId="0"/>
      <p:bldP spid="40" grpId="0" animBg="1"/>
      <p:bldP spid="41" grpId="0"/>
      <p:bldP spid="19" grpId="0" animBg="1"/>
      <p:bldP spid="20" grpId="0"/>
      <p:bldP spid="16" grpId="0" animBg="1"/>
      <p:bldP spid="17" grpId="0"/>
      <p:bldP spid="18" grpId="0"/>
      <p:bldP spid="22"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4759563" y="1938773"/>
            <a:ext cx="301097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相关酒文化博物馆研究较少且不全面</a:t>
            </a:r>
            <a:endParaRPr kumimoji="1" lang="zh-CN" altLang="en-US" sz="1400" b="1" kern="0" dirty="0">
              <a:solidFill>
                <a:srgbClr val="16294C"/>
              </a:solidFill>
              <a:ea typeface="微软雅黑" panose="020B0503020204020204" charset="-122"/>
            </a:endParaRPr>
          </a:p>
        </p:txBody>
      </p:sp>
      <p:sp>
        <p:nvSpPr>
          <p:cNvPr id="28" name="椭圆 27"/>
          <p:cNvSpPr/>
          <p:nvPr/>
        </p:nvSpPr>
        <p:spPr>
          <a:xfrm>
            <a:off x="4149392" y="108003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9" name="文本框 5"/>
          <p:cNvSpPr txBox="1"/>
          <p:nvPr/>
        </p:nvSpPr>
        <p:spPr>
          <a:xfrm>
            <a:off x="4759563" y="1274870"/>
            <a:ext cx="3091128"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中国酒文化历史悠久，文化底蕴浓厚  </a:t>
            </a:r>
            <a:endParaRPr kumimoji="1" lang="zh-CN" altLang="en-US" sz="1400" b="1" kern="0" dirty="0">
              <a:solidFill>
                <a:srgbClr val="16294C"/>
              </a:solidFill>
              <a:ea typeface="微软雅黑" panose="020B0503020204020204" charset="-122"/>
            </a:endParaRPr>
          </a:p>
        </p:txBody>
      </p:sp>
      <p:sp>
        <p:nvSpPr>
          <p:cNvPr id="31" name="椭圆 30"/>
          <p:cNvSpPr/>
          <p:nvPr/>
        </p:nvSpPr>
        <p:spPr>
          <a:xfrm>
            <a:off x="4149392" y="174393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2" name="文本框 8"/>
          <p:cNvSpPr txBox="1"/>
          <p:nvPr/>
        </p:nvSpPr>
        <p:spPr>
          <a:xfrm>
            <a:off x="4745594" y="2532571"/>
            <a:ext cx="4506926" cy="500135"/>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泸州酒史可以追溯到秦汉时期，兴于唐宋，盛于</a:t>
            </a:r>
            <a:r>
              <a:rPr kumimoji="1" lang="zh-CN" altLang="en-US" sz="1400" b="1" kern="0" dirty="0" smtClean="0">
                <a:solidFill>
                  <a:srgbClr val="16294C"/>
                </a:solidFill>
                <a:ea typeface="微软雅黑" panose="020B0503020204020204" charset="-122"/>
              </a:rPr>
              <a:t>明清，特色资源优势，巨大的发展潜力</a:t>
            </a:r>
            <a:endParaRPr kumimoji="1" lang="zh-CN" altLang="en-US" sz="1400" b="1" kern="0" dirty="0">
              <a:solidFill>
                <a:srgbClr val="16294C"/>
              </a:solidFill>
              <a:ea typeface="微软雅黑" panose="020B0503020204020204" charset="-122"/>
            </a:endParaRPr>
          </a:p>
        </p:txBody>
      </p:sp>
      <p:sp>
        <p:nvSpPr>
          <p:cNvPr id="34" name="椭圆 33"/>
          <p:cNvSpPr/>
          <p:nvPr/>
        </p:nvSpPr>
        <p:spPr>
          <a:xfrm>
            <a:off x="4149392" y="242882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897910" y="1669898"/>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课题来源</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Tree>
    <p:custDataLst>
      <p:tags r:id="rId1"/>
    </p:custDataLst>
    <p:extLst>
      <p:ext uri="{BB962C8B-B14F-4D97-AF65-F5344CB8AC3E}">
        <p14:creationId xmlns:p14="http://schemas.microsoft.com/office/powerpoint/2010/main" val="7524619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1000"/>
                                        <p:tgtEl>
                                          <p:spTgt spid="32"/>
                                        </p:tgtEl>
                                      </p:cBhvr>
                                    </p:animEffect>
                                    <p:anim calcmode="lin" valueType="num">
                                      <p:cBhvr>
                                        <p:cTn id="38" dur="1000" fill="hold"/>
                                        <p:tgtEl>
                                          <p:spTgt spid="32"/>
                                        </p:tgtEl>
                                        <p:attrNameLst>
                                          <p:attrName>ppt_x</p:attrName>
                                        </p:attrNameLst>
                                      </p:cBhvr>
                                      <p:tavLst>
                                        <p:tav tm="0">
                                          <p:val>
                                            <p:strVal val="#ppt_x"/>
                                          </p:val>
                                        </p:tav>
                                        <p:tav tm="100000">
                                          <p:val>
                                            <p:strVal val="#ppt_x"/>
                                          </p:val>
                                        </p:tav>
                                      </p:tavLst>
                                    </p:anim>
                                    <p:anim calcmode="lin" valueType="num">
                                      <p:cBhvr>
                                        <p:cTn id="3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29" grpId="0"/>
      <p:bldP spid="31" grpId="0" animBg="1"/>
      <p:bldP spid="32" grpId="0"/>
      <p:bldP spid="34" grpId="0" animBg="1"/>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892746"/>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2123728" y="1491630"/>
            <a:ext cx="5760640" cy="2439127"/>
          </a:xfrm>
          <a:prstGeom prst="rect">
            <a:avLst/>
          </a:prstGeom>
          <a:noFill/>
        </p:spPr>
        <p:txBody>
          <a:bodyPr wrap="square" lIns="68529" tIns="34289" rIns="68529" bIns="34289" rtlCol="0">
            <a:spAutoFit/>
          </a:bodyPr>
          <a:lstStyle/>
          <a:p>
            <a:pPr defTabSz="456565">
              <a:defRPr/>
            </a:pPr>
            <a:r>
              <a:rPr kumimoji="1" lang="zh-CN" altLang="en-US" sz="1400" b="1" kern="0" dirty="0">
                <a:solidFill>
                  <a:srgbClr val="16294C"/>
                </a:solidFill>
                <a:ea typeface="微软雅黑" panose="020B0503020204020204" charset="-122"/>
              </a:rPr>
              <a:t>酒文化博物馆的建立与完善能够弥补综合性博物馆在酒文物资料和专业研究方面的不足，有利于促进酿酒技术，历史，文化的传承与传播，同时也是受众休闲，学习，研究的好去处，一定程度上能够促进旅游业的发展，达到可观的经济效益目标。但根据目前的研究现状来看，酒文化博物馆得到的重视不高，且其发展存在一定的不足之处</a:t>
            </a:r>
            <a:r>
              <a:rPr kumimoji="1" lang="zh-CN" altLang="en-US" sz="1400" b="1" kern="0" dirty="0" smtClean="0">
                <a:solidFill>
                  <a:srgbClr val="16294C"/>
                </a:solidFill>
                <a:ea typeface="微软雅黑" panose="020B0503020204020204" charset="-122"/>
              </a:rPr>
              <a:t>。</a:t>
            </a:r>
            <a:endParaRPr kumimoji="1" lang="en-US" altLang="zh-CN" sz="1400" b="1" kern="0" dirty="0" smtClean="0">
              <a:solidFill>
                <a:srgbClr val="16294C"/>
              </a:solidFill>
              <a:ea typeface="微软雅黑" panose="020B0503020204020204" charset="-122"/>
            </a:endParaRPr>
          </a:p>
          <a:p>
            <a:pPr defTabSz="456565">
              <a:defRPr/>
            </a:pPr>
            <a:r>
              <a:rPr kumimoji="1" lang="zh-CN" altLang="en-US" sz="1400" b="1" kern="0" dirty="0">
                <a:solidFill>
                  <a:srgbClr val="16294C"/>
                </a:solidFill>
                <a:ea typeface="微软雅黑" panose="020B0503020204020204" charset="-122"/>
              </a:rPr>
              <a:t>本文立足于泸州老窖博物馆的发展现状，通过一系列调研方法，从整体出发，分析泸州老窖博物馆面临的问题及其原因，旨在为泸州老窖博物馆可持续发展提供一些可行性的建议，发挥其独特的资源优势，促进文化传播，使受众能够有良好的参观体验，深刻感受泸州酒城的魅力。这对于泸州的地区文化建设具有重要意义，对酒文化博物馆乃至其他专题博物馆提供借鉴。</a:t>
            </a:r>
          </a:p>
        </p:txBody>
      </p:sp>
      <p:sp>
        <p:nvSpPr>
          <p:cNvPr id="41" name="文本框 17"/>
          <p:cNvSpPr txBox="1"/>
          <p:nvPr/>
        </p:nvSpPr>
        <p:spPr>
          <a:xfrm>
            <a:off x="971600" y="411510"/>
            <a:ext cx="3729123"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研究目的和意义</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20" name="椭圆 19"/>
          <p:cNvSpPr/>
          <p:nvPr/>
        </p:nvSpPr>
        <p:spPr>
          <a:xfrm>
            <a:off x="1331640" y="1559561"/>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endParaRPr kumimoji="1" lang="zh-CN" altLang="en-US" sz="2400" b="1" kern="0" dirty="0">
              <a:solidFill>
                <a:srgbClr val="FFFFFF"/>
              </a:solidFill>
              <a:latin typeface="Century Gothic" panose="020B0502020202020204"/>
              <a:ea typeface="微软雅黑" panose="020B0503020204020204" charset="-122"/>
            </a:endParaRPr>
          </a:p>
        </p:txBody>
      </p:sp>
    </p:spTree>
    <p:custDataLst>
      <p:tags r:id="rId1"/>
    </p:custDataLst>
    <p:extLst>
      <p:ext uri="{BB962C8B-B14F-4D97-AF65-F5344CB8AC3E}">
        <p14:creationId xmlns:p14="http://schemas.microsoft.com/office/powerpoint/2010/main" val="20891837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1"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文本框 2"/>
          <p:cNvSpPr txBox="1"/>
          <p:nvPr/>
        </p:nvSpPr>
        <p:spPr>
          <a:xfrm>
            <a:off x="4745594" y="1177450"/>
            <a:ext cx="4088196" cy="500135"/>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空间</a:t>
            </a:r>
            <a:r>
              <a:rPr kumimoji="1" lang="zh-CN" altLang="en-US" sz="1400" b="1" kern="0" dirty="0">
                <a:solidFill>
                  <a:srgbClr val="16294C"/>
                </a:solidFill>
                <a:ea typeface="微软雅黑" panose="020B0503020204020204" charset="-122"/>
              </a:rPr>
              <a:t>布局</a:t>
            </a:r>
            <a:r>
              <a:rPr kumimoji="1" lang="zh-CN" altLang="en-US" sz="1400" b="1" kern="0" dirty="0" smtClean="0">
                <a:solidFill>
                  <a:srgbClr val="16294C"/>
                </a:solidFill>
                <a:ea typeface="微软雅黑" panose="020B0503020204020204" charset="-122"/>
              </a:rPr>
              <a:t>弱</a:t>
            </a:r>
            <a:endParaRPr kumimoji="1" lang="en-US" altLang="zh-CN" sz="1400" b="1" kern="0" dirty="0">
              <a:solidFill>
                <a:srgbClr val="16294C"/>
              </a:solidFill>
              <a:ea typeface="微软雅黑" panose="020B0503020204020204" charset="-122"/>
            </a:endParaRPr>
          </a:p>
          <a:p>
            <a:pPr defTabSz="456565">
              <a:defRPr/>
            </a:pPr>
            <a:r>
              <a:rPr kumimoji="1" lang="zh-CN" altLang="en-US" sz="1400" b="1" kern="0" dirty="0" smtClean="0">
                <a:solidFill>
                  <a:srgbClr val="16294C"/>
                </a:solidFill>
                <a:ea typeface="微软雅黑" panose="020B0503020204020204" charset="-122"/>
              </a:rPr>
              <a:t>简单</a:t>
            </a:r>
            <a:r>
              <a:rPr kumimoji="1" lang="zh-CN" altLang="en-US" sz="1400" b="1" kern="0" dirty="0">
                <a:solidFill>
                  <a:srgbClr val="16294C"/>
                </a:solidFill>
                <a:ea typeface="微软雅黑" panose="020B0503020204020204" charset="-122"/>
              </a:rPr>
              <a:t>的展柜和泥塑场景弱化了展览内容的历史</a:t>
            </a:r>
            <a:r>
              <a:rPr kumimoji="1" lang="zh-CN" altLang="en-US" sz="1400" b="1" kern="0" dirty="0" smtClean="0">
                <a:solidFill>
                  <a:srgbClr val="16294C"/>
                </a:solidFill>
                <a:ea typeface="微软雅黑" panose="020B0503020204020204" charset="-122"/>
              </a:rPr>
              <a:t>韵味</a:t>
            </a:r>
            <a:endParaRPr kumimoji="1" lang="zh-CN" altLang="en-US" sz="1400" b="1" kern="0" dirty="0">
              <a:solidFill>
                <a:srgbClr val="16294C"/>
              </a:solidFill>
              <a:ea typeface="微软雅黑" panose="020B0503020204020204" charset="-122"/>
            </a:endParaRPr>
          </a:p>
        </p:txBody>
      </p:sp>
      <p:sp>
        <p:nvSpPr>
          <p:cNvPr id="28" name="椭圆 27"/>
          <p:cNvSpPr/>
          <p:nvPr/>
        </p:nvSpPr>
        <p:spPr>
          <a:xfrm>
            <a:off x="4149392" y="108003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9" name="文本框 5"/>
          <p:cNvSpPr txBox="1"/>
          <p:nvPr/>
        </p:nvSpPr>
        <p:spPr>
          <a:xfrm>
            <a:off x="4745594" y="1695024"/>
            <a:ext cx="178472"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1" name="椭圆 30"/>
          <p:cNvSpPr/>
          <p:nvPr/>
        </p:nvSpPr>
        <p:spPr>
          <a:xfrm>
            <a:off x="4149392" y="174393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2" name="文本框 8"/>
          <p:cNvSpPr txBox="1"/>
          <p:nvPr/>
        </p:nvSpPr>
        <p:spPr>
          <a:xfrm>
            <a:off x="4745593" y="2526247"/>
            <a:ext cx="2651905" cy="284691"/>
          </a:xfrm>
          <a:prstGeom prst="rect">
            <a:avLst/>
          </a:prstGeom>
          <a:noFill/>
        </p:spPr>
        <p:txBody>
          <a:bodyPr wrap="none" lIns="68529" tIns="34289" rIns="68529" bIns="34289" rtlCol="0">
            <a:spAutoFit/>
          </a:bodyPr>
          <a:lstStyle/>
          <a:p>
            <a:pPr lvl="0" defTabSz="456565">
              <a:defRPr/>
            </a:pPr>
            <a:r>
              <a:rPr kumimoji="1" lang="zh-CN" altLang="en-US" sz="1400" b="1" kern="0" dirty="0">
                <a:solidFill>
                  <a:srgbClr val="16294C"/>
                </a:solidFill>
                <a:ea typeface="微软雅黑" panose="020B0503020204020204" charset="-122"/>
              </a:rPr>
              <a:t>博物馆宣传力度弱，知名度不高</a:t>
            </a:r>
          </a:p>
        </p:txBody>
      </p:sp>
      <p:sp>
        <p:nvSpPr>
          <p:cNvPr id="34" name="椭圆 33"/>
          <p:cNvSpPr/>
          <p:nvPr/>
        </p:nvSpPr>
        <p:spPr>
          <a:xfrm>
            <a:off x="4149392" y="242882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5" name="文本框 11"/>
          <p:cNvSpPr txBox="1"/>
          <p:nvPr/>
        </p:nvSpPr>
        <p:spPr>
          <a:xfrm>
            <a:off x="4745594" y="3190147"/>
            <a:ext cx="2472369" cy="284691"/>
          </a:xfrm>
          <a:prstGeom prst="rect">
            <a:avLst/>
          </a:prstGeom>
          <a:noFill/>
        </p:spPr>
        <p:txBody>
          <a:bodyPr wrap="none" lIns="68529" tIns="34289" rIns="68529" bIns="34289" rtlCol="0">
            <a:spAutoFit/>
          </a:bodyPr>
          <a:lstStyle/>
          <a:p>
            <a:pPr lvl="0" defTabSz="456565">
              <a:defRPr/>
            </a:pPr>
            <a:r>
              <a:rPr kumimoji="1" lang="zh-CN" altLang="en-US" sz="1400" b="1" kern="0" dirty="0">
                <a:solidFill>
                  <a:srgbClr val="16294C"/>
                </a:solidFill>
                <a:ea typeface="微软雅黑" panose="020B0503020204020204" charset="-122"/>
              </a:rPr>
              <a:t>根据调研分析资料，发现问题</a:t>
            </a:r>
          </a:p>
        </p:txBody>
      </p:sp>
      <p:sp>
        <p:nvSpPr>
          <p:cNvPr id="37" name="椭圆 36"/>
          <p:cNvSpPr/>
          <p:nvPr/>
        </p:nvSpPr>
        <p:spPr>
          <a:xfrm>
            <a:off x="4149392" y="309272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4</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384944" y="1669898"/>
            <a:ext cx="3216163" cy="684801"/>
          </a:xfrm>
          <a:prstGeom prst="rect">
            <a:avLst/>
          </a:prstGeom>
          <a:noFill/>
        </p:spPr>
        <p:txBody>
          <a:bodyPr wrap="none" lIns="68529" tIns="34289" rIns="68529" bIns="34289" rtlCol="0">
            <a:spAutoFit/>
          </a:bodyPr>
          <a:lstStyle/>
          <a:p>
            <a:pPr algn="ct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拟解决</a:t>
            </a: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的问题</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2" name="矩形 1"/>
          <p:cNvSpPr/>
          <p:nvPr/>
        </p:nvSpPr>
        <p:spPr>
          <a:xfrm>
            <a:off x="4745594" y="1858409"/>
            <a:ext cx="2159566" cy="307777"/>
          </a:xfrm>
          <a:prstGeom prst="rect">
            <a:avLst/>
          </a:prstGeom>
        </p:spPr>
        <p:txBody>
          <a:bodyPr wrap="none">
            <a:spAutoFit/>
          </a:bodyPr>
          <a:lstStyle/>
          <a:p>
            <a:pPr lvl="0" defTabSz="456565">
              <a:defRPr/>
            </a:pPr>
            <a:r>
              <a:rPr kumimoji="1" lang="zh-CN" altLang="en-US" sz="1400" b="1" kern="0" dirty="0">
                <a:solidFill>
                  <a:srgbClr val="16294C"/>
                </a:solidFill>
                <a:ea typeface="微软雅黑" panose="020B0503020204020204" charset="-122"/>
              </a:rPr>
              <a:t>缺乏有趣的互动体验项目</a:t>
            </a:r>
          </a:p>
        </p:txBody>
      </p:sp>
    </p:spTree>
    <p:custDataLst>
      <p:tags r:id="rId1"/>
    </p:custDataLst>
    <p:extLst>
      <p:ext uri="{BB962C8B-B14F-4D97-AF65-F5344CB8AC3E}">
        <p14:creationId xmlns:p14="http://schemas.microsoft.com/office/powerpoint/2010/main" val="8221893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1000"/>
                                        <p:tgtEl>
                                          <p:spTgt spid="32"/>
                                        </p:tgtEl>
                                      </p:cBhvr>
                                    </p:animEffect>
                                    <p:anim calcmode="lin" valueType="num">
                                      <p:cBhvr>
                                        <p:cTn id="38" dur="1000" fill="hold"/>
                                        <p:tgtEl>
                                          <p:spTgt spid="32"/>
                                        </p:tgtEl>
                                        <p:attrNameLst>
                                          <p:attrName>ppt_x</p:attrName>
                                        </p:attrNameLst>
                                      </p:cBhvr>
                                      <p:tavLst>
                                        <p:tav tm="0">
                                          <p:val>
                                            <p:strVal val="#ppt_x"/>
                                          </p:val>
                                        </p:tav>
                                        <p:tav tm="100000">
                                          <p:val>
                                            <p:strVal val="#ppt_x"/>
                                          </p:val>
                                        </p:tav>
                                      </p:tavLst>
                                    </p:anim>
                                    <p:anim calcmode="lin" valueType="num">
                                      <p:cBhvr>
                                        <p:cTn id="39" dur="1000" fill="hold"/>
                                        <p:tgtEl>
                                          <p:spTgt spid="3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31" grpId="0" animBg="1"/>
      <p:bldP spid="32" grpId="0"/>
      <p:bldP spid="34" grpId="0" animBg="1"/>
      <p:bldP spid="35" grpId="0"/>
      <p:bldP spid="37" grpId="0" animBg="1"/>
      <p:bldP spid="4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4718985" y="1050193"/>
            <a:ext cx="3570822"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29" name="文本框 5"/>
          <p:cNvSpPr txBox="1"/>
          <p:nvPr/>
        </p:nvSpPr>
        <p:spPr>
          <a:xfrm>
            <a:off x="4745594" y="1695024"/>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0" name="文本框 6"/>
          <p:cNvSpPr txBox="1"/>
          <p:nvPr/>
        </p:nvSpPr>
        <p:spPr>
          <a:xfrm>
            <a:off x="1635977" y="627534"/>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3" name="文本框 9"/>
          <p:cNvSpPr txBox="1"/>
          <p:nvPr/>
        </p:nvSpPr>
        <p:spPr>
          <a:xfrm>
            <a:off x="755576" y="2653674"/>
            <a:ext cx="3282755"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6" name="文本框 12"/>
          <p:cNvSpPr txBox="1"/>
          <p:nvPr/>
        </p:nvSpPr>
        <p:spPr>
          <a:xfrm>
            <a:off x="1245051" y="360209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9" name="文本框 15"/>
          <p:cNvSpPr txBox="1"/>
          <p:nvPr/>
        </p:nvSpPr>
        <p:spPr>
          <a:xfrm>
            <a:off x="3176750" y="4111465"/>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41" name="文本框 17"/>
          <p:cNvSpPr txBox="1"/>
          <p:nvPr/>
        </p:nvSpPr>
        <p:spPr>
          <a:xfrm>
            <a:off x="1043608" y="5270"/>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a:t>
            </a: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趋势</a:t>
            </a:r>
            <a:endPar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endParaRPr>
          </a:p>
        </p:txBody>
      </p:sp>
      <p:pic>
        <p:nvPicPr>
          <p:cNvPr id="1026" name="Picture 2" descr="C:\Users\ASUS\Desktop\IMG_2442(20201118-10101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47663" y="876119"/>
            <a:ext cx="2381249" cy="3213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8920" y="1261428"/>
            <a:ext cx="3383380" cy="2340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571999" y="3795886"/>
            <a:ext cx="1415772" cy="276999"/>
          </a:xfrm>
          <a:prstGeom prst="rect">
            <a:avLst/>
          </a:prstGeom>
          <a:noFill/>
        </p:spPr>
        <p:txBody>
          <a:bodyPr wrap="none" rtlCol="0">
            <a:spAutoFit/>
          </a:bodyPr>
          <a:lstStyle/>
          <a:p>
            <a:r>
              <a:rPr lang="zh-CN" altLang="en-US" sz="1200" dirty="0" smtClean="0"/>
              <a:t>注：图来源于网络</a:t>
            </a:r>
            <a:endParaRPr lang="zh-CN" altLang="en-US" sz="1200" dirty="0"/>
          </a:p>
        </p:txBody>
      </p:sp>
    </p:spTree>
    <p:custDataLst>
      <p:tags r:id="rId1"/>
    </p:custDataLst>
    <p:extLst>
      <p:ext uri="{BB962C8B-B14F-4D97-AF65-F5344CB8AC3E}">
        <p14:creationId xmlns:p14="http://schemas.microsoft.com/office/powerpoint/2010/main" val="11959008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9"/>
                                        </p:tgtEl>
                                        <p:attrNameLst>
                                          <p:attrName>style.visibility</p:attrName>
                                        </p:attrNameLst>
                                      </p:cBhvr>
                                      <p:to>
                                        <p:strVal val="visible"/>
                                      </p:to>
                                    </p:set>
                                    <p:anim by="(-#ppt_w*2)" calcmode="lin" valueType="num">
                                      <p:cBhvr rctx="PPT">
                                        <p:cTn id="13" dur="500" autoRev="1" fill="hold">
                                          <p:stCondLst>
                                            <p:cond delay="0"/>
                                          </p:stCondLst>
                                        </p:cTn>
                                        <p:tgtEl>
                                          <p:spTgt spid="29"/>
                                        </p:tgtEl>
                                        <p:attrNameLst>
                                          <p:attrName>ppt_w</p:attrName>
                                        </p:attrNameLst>
                                      </p:cBhvr>
                                    </p:anim>
                                    <p:anim by="(#ppt_w*0.50)" calcmode="lin" valueType="num">
                                      <p:cBhvr>
                                        <p:cTn id="14" dur="500" decel="50000" autoRev="1" fill="hold">
                                          <p:stCondLst>
                                            <p:cond delay="0"/>
                                          </p:stCondLst>
                                        </p:cTn>
                                        <p:tgtEl>
                                          <p:spTgt spid="29"/>
                                        </p:tgtEl>
                                        <p:attrNameLst>
                                          <p:attrName>ppt_x</p:attrName>
                                        </p:attrNameLst>
                                      </p:cBhvr>
                                    </p:anim>
                                    <p:anim from="(-#ppt_h/2)" to="(#ppt_y)" calcmode="lin" valueType="num">
                                      <p:cBhvr>
                                        <p:cTn id="15" dur="1000" fill="hold">
                                          <p:stCondLst>
                                            <p:cond delay="0"/>
                                          </p:stCondLst>
                                        </p:cTn>
                                        <p:tgtEl>
                                          <p:spTgt spid="29"/>
                                        </p:tgtEl>
                                        <p:attrNameLst>
                                          <p:attrName>ppt_y</p:attrName>
                                        </p:attrNameLst>
                                      </p:cBhvr>
                                    </p:anim>
                                    <p:animRot by="21600000">
                                      <p:cBhvr>
                                        <p:cTn id="16" dur="1000" fill="hold">
                                          <p:stCondLst>
                                            <p:cond delay="0"/>
                                          </p:stCondLst>
                                        </p:cTn>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4718985" y="1050193"/>
            <a:ext cx="3570822"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29" name="文本框 5"/>
          <p:cNvSpPr txBox="1"/>
          <p:nvPr/>
        </p:nvSpPr>
        <p:spPr>
          <a:xfrm>
            <a:off x="4745594" y="1695024"/>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0" name="文本框 6"/>
          <p:cNvSpPr txBox="1"/>
          <p:nvPr/>
        </p:nvSpPr>
        <p:spPr>
          <a:xfrm>
            <a:off x="1635977" y="627534"/>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3" name="文本框 9"/>
          <p:cNvSpPr txBox="1"/>
          <p:nvPr/>
        </p:nvSpPr>
        <p:spPr>
          <a:xfrm>
            <a:off x="755576" y="2653674"/>
            <a:ext cx="3282755"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6" name="文本框 12"/>
          <p:cNvSpPr txBox="1"/>
          <p:nvPr/>
        </p:nvSpPr>
        <p:spPr>
          <a:xfrm>
            <a:off x="1245051" y="360209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9" name="文本框 15"/>
          <p:cNvSpPr txBox="1"/>
          <p:nvPr/>
        </p:nvSpPr>
        <p:spPr>
          <a:xfrm>
            <a:off x="3176750" y="4111465"/>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41" name="文本框 17"/>
          <p:cNvSpPr txBox="1"/>
          <p:nvPr/>
        </p:nvSpPr>
        <p:spPr>
          <a:xfrm>
            <a:off x="1043608" y="5270"/>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a:t>
            </a:r>
            <a:r>
              <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rPr>
              <a:t>趋势</a:t>
            </a:r>
            <a:endPar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4082" y="1050193"/>
            <a:ext cx="2134249" cy="303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0318" y="1388545"/>
            <a:ext cx="3780362" cy="2356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4571999" y="3795886"/>
            <a:ext cx="1415772" cy="276999"/>
          </a:xfrm>
          <a:prstGeom prst="rect">
            <a:avLst/>
          </a:prstGeom>
          <a:noFill/>
        </p:spPr>
        <p:txBody>
          <a:bodyPr wrap="none" rtlCol="0">
            <a:spAutoFit/>
          </a:bodyPr>
          <a:lstStyle/>
          <a:p>
            <a:r>
              <a:rPr lang="zh-CN" altLang="en-US" sz="1200" dirty="0" smtClean="0"/>
              <a:t>注：图来源于网络</a:t>
            </a:r>
            <a:endParaRPr lang="zh-CN" altLang="en-US" sz="1200" dirty="0"/>
          </a:p>
        </p:txBody>
      </p:sp>
    </p:spTree>
    <p:custDataLst>
      <p:tags r:id="rId1"/>
    </p:custDataLst>
    <p:extLst>
      <p:ext uri="{BB962C8B-B14F-4D97-AF65-F5344CB8AC3E}">
        <p14:creationId xmlns:p14="http://schemas.microsoft.com/office/powerpoint/2010/main" val="40520081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9"/>
                                        </p:tgtEl>
                                        <p:attrNameLst>
                                          <p:attrName>style.visibility</p:attrName>
                                        </p:attrNameLst>
                                      </p:cBhvr>
                                      <p:to>
                                        <p:strVal val="visible"/>
                                      </p:to>
                                    </p:set>
                                    <p:anim by="(-#ppt_w*2)" calcmode="lin" valueType="num">
                                      <p:cBhvr rctx="PPT">
                                        <p:cTn id="13" dur="500" autoRev="1" fill="hold">
                                          <p:stCondLst>
                                            <p:cond delay="0"/>
                                          </p:stCondLst>
                                        </p:cTn>
                                        <p:tgtEl>
                                          <p:spTgt spid="29"/>
                                        </p:tgtEl>
                                        <p:attrNameLst>
                                          <p:attrName>ppt_w</p:attrName>
                                        </p:attrNameLst>
                                      </p:cBhvr>
                                    </p:anim>
                                    <p:anim by="(#ppt_w*0.50)" calcmode="lin" valueType="num">
                                      <p:cBhvr>
                                        <p:cTn id="14" dur="500" decel="50000" autoRev="1" fill="hold">
                                          <p:stCondLst>
                                            <p:cond delay="0"/>
                                          </p:stCondLst>
                                        </p:cTn>
                                        <p:tgtEl>
                                          <p:spTgt spid="29"/>
                                        </p:tgtEl>
                                        <p:attrNameLst>
                                          <p:attrName>ppt_x</p:attrName>
                                        </p:attrNameLst>
                                      </p:cBhvr>
                                    </p:anim>
                                    <p:anim from="(-#ppt_h/2)" to="(#ppt_y)" calcmode="lin" valueType="num">
                                      <p:cBhvr>
                                        <p:cTn id="15" dur="1000" fill="hold">
                                          <p:stCondLst>
                                            <p:cond delay="0"/>
                                          </p:stCondLst>
                                        </p:cTn>
                                        <p:tgtEl>
                                          <p:spTgt spid="29"/>
                                        </p:tgtEl>
                                        <p:attrNameLst>
                                          <p:attrName>ppt_y</p:attrName>
                                        </p:attrNameLst>
                                      </p:cBhvr>
                                    </p:anim>
                                    <p:animRot by="21600000">
                                      <p:cBhvr>
                                        <p:cTn id="16" dur="1000" fill="hold">
                                          <p:stCondLst>
                                            <p:cond delay="0"/>
                                          </p:stCondLst>
                                        </p:cTn>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4718985" y="1050193"/>
            <a:ext cx="3570822"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28" name="椭圆 27"/>
          <p:cNvSpPr/>
          <p:nvPr/>
        </p:nvSpPr>
        <p:spPr>
          <a:xfrm>
            <a:off x="4149392" y="1080032"/>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29" name="文本框 5"/>
          <p:cNvSpPr txBox="1"/>
          <p:nvPr/>
        </p:nvSpPr>
        <p:spPr>
          <a:xfrm>
            <a:off x="4745594" y="1695024"/>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0" name="文本框 6"/>
          <p:cNvSpPr txBox="1"/>
          <p:nvPr/>
        </p:nvSpPr>
        <p:spPr>
          <a:xfrm>
            <a:off x="1635977" y="59697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3" name="文本框 9"/>
          <p:cNvSpPr txBox="1"/>
          <p:nvPr/>
        </p:nvSpPr>
        <p:spPr>
          <a:xfrm>
            <a:off x="755576" y="2653674"/>
            <a:ext cx="3282755"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4" name="椭圆 33"/>
          <p:cNvSpPr/>
          <p:nvPr/>
        </p:nvSpPr>
        <p:spPr>
          <a:xfrm>
            <a:off x="4149392" y="2428829"/>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6" name="文本框 12"/>
          <p:cNvSpPr txBox="1"/>
          <p:nvPr/>
        </p:nvSpPr>
        <p:spPr>
          <a:xfrm>
            <a:off x="1245051" y="360209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9" name="文本框 15"/>
          <p:cNvSpPr txBox="1"/>
          <p:nvPr/>
        </p:nvSpPr>
        <p:spPr>
          <a:xfrm>
            <a:off x="3176750" y="4111465"/>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40" name="椭圆 39"/>
          <p:cNvSpPr/>
          <p:nvPr/>
        </p:nvSpPr>
        <p:spPr>
          <a:xfrm>
            <a:off x="4149392" y="3734855"/>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41" name="文本框 17"/>
          <p:cNvSpPr txBox="1"/>
          <p:nvPr/>
        </p:nvSpPr>
        <p:spPr>
          <a:xfrm>
            <a:off x="897908" y="1669898"/>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研究现状</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2" name="矩形 1"/>
          <p:cNvSpPr/>
          <p:nvPr/>
        </p:nvSpPr>
        <p:spPr>
          <a:xfrm>
            <a:off x="4628921" y="1069790"/>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赵</a:t>
            </a:r>
            <a:r>
              <a:rPr kumimoji="1" lang="zh-CN" altLang="en-US" sz="1400" b="1" kern="0" dirty="0">
                <a:solidFill>
                  <a:srgbClr val="16294C"/>
                </a:solidFill>
                <a:ea typeface="微软雅黑" panose="020B0503020204020204" charset="-122"/>
              </a:rPr>
              <a:t>金松，张宿义，周志宏撰写的</a:t>
            </a:r>
          </a:p>
          <a:p>
            <a:pPr lvl="0" defTabSz="456565">
              <a:defRPr/>
            </a:pPr>
            <a:r>
              <a:rPr kumimoji="1" lang="en-US" altLang="zh-CN" sz="1400" b="1" kern="0" dirty="0">
                <a:solidFill>
                  <a:srgbClr val="16294C"/>
                </a:solidFill>
                <a:ea typeface="微软雅黑" panose="020B0503020204020204" charset="-122"/>
              </a:rPr>
              <a:t>《</a:t>
            </a:r>
            <a:r>
              <a:rPr kumimoji="1" lang="zh-CN" altLang="en-US" sz="1400" b="1" kern="0" dirty="0">
                <a:solidFill>
                  <a:srgbClr val="16294C"/>
                </a:solidFill>
                <a:ea typeface="微软雅黑" panose="020B0503020204020204" charset="-122"/>
              </a:rPr>
              <a:t>泸州老窖酒传统酿造技艺的历史文化溯源</a:t>
            </a:r>
            <a:r>
              <a:rPr kumimoji="1" lang="en-US" altLang="zh-CN" sz="1400" b="1" kern="0" dirty="0">
                <a:solidFill>
                  <a:srgbClr val="16294C"/>
                </a:solidFill>
                <a:ea typeface="微软雅黑" panose="020B0503020204020204" charset="-122"/>
              </a:rPr>
              <a:t>》</a:t>
            </a:r>
          </a:p>
        </p:txBody>
      </p:sp>
      <p:sp>
        <p:nvSpPr>
          <p:cNvPr id="23" name="矩形 22"/>
          <p:cNvSpPr/>
          <p:nvPr/>
        </p:nvSpPr>
        <p:spPr>
          <a:xfrm>
            <a:off x="4628921" y="2448993"/>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叶</a:t>
            </a:r>
            <a:r>
              <a:rPr kumimoji="1" lang="zh-CN" altLang="en-US" sz="1400" b="1" kern="0" dirty="0">
                <a:solidFill>
                  <a:srgbClr val="16294C"/>
                </a:solidFill>
                <a:ea typeface="微软雅黑" panose="020B0503020204020204" charset="-122"/>
              </a:rPr>
              <a:t>永春撰写的</a:t>
            </a:r>
          </a:p>
          <a:p>
            <a:pPr lvl="0" defTabSz="456565">
              <a:defRPr/>
            </a:pPr>
            <a:r>
              <a:rPr kumimoji="1" lang="en-US" altLang="zh-CN" sz="1400" b="1" kern="0" dirty="0">
                <a:solidFill>
                  <a:srgbClr val="16294C"/>
                </a:solidFill>
                <a:ea typeface="微软雅黑" panose="020B0503020204020204" charset="-122"/>
              </a:rPr>
              <a:t>《</a:t>
            </a:r>
            <a:r>
              <a:rPr kumimoji="1" lang="zh-CN" altLang="en-US" sz="1400" b="1" kern="0" dirty="0">
                <a:solidFill>
                  <a:srgbClr val="16294C"/>
                </a:solidFill>
                <a:ea typeface="微软雅黑" panose="020B0503020204020204" charset="-122"/>
              </a:rPr>
              <a:t>关于泸酒文化内涵挖掘与应用研究的几点思考</a:t>
            </a:r>
            <a:r>
              <a:rPr kumimoji="1" lang="en-US" altLang="zh-CN" sz="1400" b="1" kern="0" dirty="0">
                <a:solidFill>
                  <a:srgbClr val="16294C"/>
                </a:solidFill>
                <a:ea typeface="微软雅黑" panose="020B0503020204020204" charset="-122"/>
              </a:rPr>
              <a:t>》</a:t>
            </a:r>
          </a:p>
        </p:txBody>
      </p:sp>
      <p:sp>
        <p:nvSpPr>
          <p:cNvPr id="25" name="矩形 24"/>
          <p:cNvSpPr/>
          <p:nvPr/>
        </p:nvSpPr>
        <p:spPr>
          <a:xfrm>
            <a:off x="4718985" y="3737870"/>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刘</a:t>
            </a:r>
            <a:r>
              <a:rPr kumimoji="1" lang="zh-CN" altLang="en-US" sz="1400" b="1" kern="0" dirty="0">
                <a:solidFill>
                  <a:srgbClr val="16294C"/>
                </a:solidFill>
                <a:ea typeface="微软雅黑" panose="020B0503020204020204" charset="-122"/>
              </a:rPr>
              <a:t>丽君撰写的</a:t>
            </a:r>
          </a:p>
          <a:p>
            <a:pPr lvl="0" defTabSz="456565">
              <a:defRPr/>
            </a:pPr>
            <a:r>
              <a:rPr kumimoji="1" lang="en-US" altLang="zh-CN" sz="1400" b="1" kern="0" dirty="0">
                <a:solidFill>
                  <a:srgbClr val="16294C"/>
                </a:solidFill>
                <a:ea typeface="微软雅黑" panose="020B0503020204020204" charset="-122"/>
              </a:rPr>
              <a:t>《</a:t>
            </a:r>
            <a:r>
              <a:rPr kumimoji="1" lang="zh-CN" altLang="en-US" sz="1400" b="1" kern="0" dirty="0">
                <a:solidFill>
                  <a:srgbClr val="16294C"/>
                </a:solidFill>
                <a:ea typeface="微软雅黑" panose="020B0503020204020204" charset="-122"/>
              </a:rPr>
              <a:t>浅析酒文化旅游资源开发</a:t>
            </a:r>
            <a:r>
              <a:rPr kumimoji="1" lang="en-US" altLang="zh-CN" sz="1400" b="1" kern="0" dirty="0">
                <a:solidFill>
                  <a:srgbClr val="16294C"/>
                </a:solidFill>
                <a:ea typeface="微软雅黑" panose="020B0503020204020204" charset="-122"/>
              </a:rPr>
              <a:t>》</a:t>
            </a:r>
          </a:p>
        </p:txBody>
      </p:sp>
      <p:sp>
        <p:nvSpPr>
          <p:cNvPr id="42" name="文本框 17"/>
          <p:cNvSpPr txBox="1"/>
          <p:nvPr/>
        </p:nvSpPr>
        <p:spPr>
          <a:xfrm>
            <a:off x="1289008" y="2533633"/>
            <a:ext cx="2215888" cy="346247"/>
          </a:xfrm>
          <a:prstGeom prst="rect">
            <a:avLst/>
          </a:prstGeom>
          <a:noFill/>
        </p:spPr>
        <p:txBody>
          <a:bodyPr wrap="none" lIns="68529" tIns="34289" rIns="68529" bIns="34289" rtlCol="0">
            <a:spAutoFit/>
          </a:bodyPr>
          <a:lstStyle/>
          <a:p>
            <a:pPr algn="ctr"/>
            <a:r>
              <a:rPr kumimoji="1" lang="zh-CN" altLang="en-US" b="1" dirty="0" smtClean="0">
                <a:solidFill>
                  <a:srgbClr val="16294C"/>
                </a:solidFill>
                <a:latin typeface="微软雅黑" panose="020B0503020204020204" charset="-122"/>
                <a:ea typeface="微软雅黑" panose="020B0503020204020204" charset="-122"/>
                <a:cs typeface="微软雅黑" panose="020B0503020204020204" charset="-122"/>
              </a:rPr>
              <a:t>泸州酒文化研究现状</a:t>
            </a:r>
            <a:endParaRPr kumimoji="1" lang="zh-CN" altLang="en-US" b="1" dirty="0">
              <a:solidFill>
                <a:srgbClr val="16294C"/>
              </a:solidFill>
              <a:latin typeface="微软雅黑" panose="020B0503020204020204" charset="-122"/>
              <a:ea typeface="微软雅黑" panose="020B0503020204020204" charset="-122"/>
              <a:cs typeface="微软雅黑" panose="020B0503020204020204" charset="-122"/>
            </a:endParaRPr>
          </a:p>
        </p:txBody>
      </p:sp>
    </p:spTree>
    <p:custDataLst>
      <p:tags r:id="rId1"/>
    </p:custDataLst>
    <p:extLst>
      <p:ext uri="{BB962C8B-B14F-4D97-AF65-F5344CB8AC3E}">
        <p14:creationId xmlns:p14="http://schemas.microsoft.com/office/powerpoint/2010/main" val="579053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1000"/>
                                        <p:tgtEl>
                                          <p:spTgt spid="40"/>
                                        </p:tgtEl>
                                      </p:cBhvr>
                                    </p:animEffect>
                                    <p:anim calcmode="lin" valueType="num">
                                      <p:cBhvr>
                                        <p:cTn id="23" dur="1000" fill="hold"/>
                                        <p:tgtEl>
                                          <p:spTgt spid="40"/>
                                        </p:tgtEl>
                                        <p:attrNameLst>
                                          <p:attrName>ppt_x</p:attrName>
                                        </p:attrNameLst>
                                      </p:cBhvr>
                                      <p:tavLst>
                                        <p:tav tm="0">
                                          <p:val>
                                            <p:strVal val="#ppt_x"/>
                                          </p:val>
                                        </p:tav>
                                        <p:tav tm="100000">
                                          <p:val>
                                            <p:strVal val="#ppt_x"/>
                                          </p:val>
                                        </p:tav>
                                      </p:tavLst>
                                    </p:anim>
                                    <p:anim calcmode="lin" valueType="num">
                                      <p:cBhvr>
                                        <p:cTn id="24" dur="1000" fill="hold"/>
                                        <p:tgtEl>
                                          <p:spTgt spid="40"/>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27"/>
                                        </p:tgtEl>
                                        <p:attrNameLst>
                                          <p:attrName>style.visibility</p:attrName>
                                        </p:attrNameLst>
                                      </p:cBhvr>
                                      <p:to>
                                        <p:strVal val="visible"/>
                                      </p:to>
                                    </p:set>
                                    <p:anim by="(-#ppt_w*2)" calcmode="lin" valueType="num">
                                      <p:cBhvr rctx="PPT">
                                        <p:cTn id="28" dur="500" autoRev="1" fill="hold">
                                          <p:stCondLst>
                                            <p:cond delay="0"/>
                                          </p:stCondLst>
                                        </p:cTn>
                                        <p:tgtEl>
                                          <p:spTgt spid="27"/>
                                        </p:tgtEl>
                                        <p:attrNameLst>
                                          <p:attrName>ppt_w</p:attrName>
                                        </p:attrNameLst>
                                      </p:cBhvr>
                                    </p:anim>
                                    <p:anim by="(#ppt_w*0.50)" calcmode="lin" valueType="num">
                                      <p:cBhvr>
                                        <p:cTn id="29" dur="500" decel="50000" autoRev="1" fill="hold">
                                          <p:stCondLst>
                                            <p:cond delay="0"/>
                                          </p:stCondLst>
                                        </p:cTn>
                                        <p:tgtEl>
                                          <p:spTgt spid="27"/>
                                        </p:tgtEl>
                                        <p:attrNameLst>
                                          <p:attrName>ppt_x</p:attrName>
                                        </p:attrNameLst>
                                      </p:cBhvr>
                                    </p:anim>
                                    <p:anim from="(-#ppt_h/2)" to="(#ppt_y)" calcmode="lin" valueType="num">
                                      <p:cBhvr>
                                        <p:cTn id="30" dur="1000" fill="hold">
                                          <p:stCondLst>
                                            <p:cond delay="0"/>
                                          </p:stCondLst>
                                        </p:cTn>
                                        <p:tgtEl>
                                          <p:spTgt spid="27"/>
                                        </p:tgtEl>
                                        <p:attrNameLst>
                                          <p:attrName>ppt_y</p:attrName>
                                        </p:attrNameLst>
                                      </p:cBhvr>
                                    </p:anim>
                                    <p:animRot by="21600000">
                                      <p:cBhvr>
                                        <p:cTn id="31" dur="1000" fill="hold">
                                          <p:stCondLst>
                                            <p:cond delay="0"/>
                                          </p:stCondLst>
                                        </p:cTn>
                                        <p:tgtEl>
                                          <p:spTgt spid="27"/>
                                        </p:tgtEl>
                                        <p:attrNameLst>
                                          <p:attrName>r</p:attrName>
                                        </p:attrNameLst>
                                      </p:cBhvr>
                                    </p:animRot>
                                  </p:childTnLst>
                                </p:cTn>
                              </p:par>
                              <p:par>
                                <p:cTn id="32" presetID="42"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1000"/>
                                        <p:tgtEl>
                                          <p:spTgt spid="42"/>
                                        </p:tgtEl>
                                      </p:cBhvr>
                                    </p:animEffect>
                                    <p:anim calcmode="lin" valueType="num">
                                      <p:cBhvr>
                                        <p:cTn id="35" dur="1000" fill="hold"/>
                                        <p:tgtEl>
                                          <p:spTgt spid="42"/>
                                        </p:tgtEl>
                                        <p:attrNameLst>
                                          <p:attrName>ppt_x</p:attrName>
                                        </p:attrNameLst>
                                      </p:cBhvr>
                                      <p:tavLst>
                                        <p:tav tm="0">
                                          <p:val>
                                            <p:strVal val="#ppt_x"/>
                                          </p:val>
                                        </p:tav>
                                        <p:tav tm="100000">
                                          <p:val>
                                            <p:strVal val="#ppt_x"/>
                                          </p:val>
                                        </p:tav>
                                      </p:tavLst>
                                    </p:anim>
                                    <p:anim calcmode="lin" valueType="num">
                                      <p:cBhvr>
                                        <p:cTn id="36" dur="1000" fill="hold"/>
                                        <p:tgtEl>
                                          <p:spTgt spid="42"/>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anim calcmode="lin" valueType="num">
                                      <p:cBhvr>
                                        <p:cTn id="50" dur="1000" fill="hold"/>
                                        <p:tgtEl>
                                          <p:spTgt spid="25"/>
                                        </p:tgtEl>
                                        <p:attrNameLst>
                                          <p:attrName>ppt_x</p:attrName>
                                        </p:attrNameLst>
                                      </p:cBhvr>
                                      <p:tavLst>
                                        <p:tav tm="0">
                                          <p:val>
                                            <p:strVal val="#ppt_x"/>
                                          </p:val>
                                        </p:tav>
                                        <p:tav tm="100000">
                                          <p:val>
                                            <p:strVal val="#ppt_x"/>
                                          </p:val>
                                        </p:tav>
                                      </p:tavLst>
                                    </p:anim>
                                    <p:anim calcmode="lin" valueType="num">
                                      <p:cBhvr>
                                        <p:cTn id="5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34" grpId="0" animBg="1"/>
      <p:bldP spid="40" grpId="0" animBg="1"/>
      <p:bldP spid="41" grpId="0"/>
      <p:bldP spid="23" grpId="0"/>
      <p:bldP spid="25"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6294C"/>
        </a:solidFill>
        <a:effectLst/>
      </p:bgPr>
    </p:bg>
    <p:spTree>
      <p:nvGrpSpPr>
        <p:cNvPr id="1" name=""/>
        <p:cNvGrpSpPr/>
        <p:nvPr/>
      </p:nvGrpSpPr>
      <p:grpSpPr>
        <a:xfrm>
          <a:off x="0" y="0"/>
          <a:ext cx="0" cy="0"/>
          <a:chOff x="0" y="0"/>
          <a:chExt cx="0" cy="0"/>
        </a:xfrm>
      </p:grpSpPr>
      <p:pic>
        <p:nvPicPr>
          <p:cNvPr id="21" name="big cloud" descr="F:\wps ppt work\imgs\fengye-cloud.pngfengye-cloud">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765" y="-1772165"/>
            <a:ext cx="9559529" cy="972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文本框 3"/>
          <p:cNvSpPr txBox="1"/>
          <p:nvPr/>
        </p:nvSpPr>
        <p:spPr>
          <a:xfrm>
            <a:off x="4718985" y="1050193"/>
            <a:ext cx="3570822"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29" name="文本框 5"/>
          <p:cNvSpPr txBox="1"/>
          <p:nvPr/>
        </p:nvSpPr>
        <p:spPr>
          <a:xfrm>
            <a:off x="4745594" y="1695024"/>
            <a:ext cx="218547" cy="284691"/>
          </a:xfrm>
          <a:prstGeom prst="rect">
            <a:avLst/>
          </a:prstGeom>
          <a:noFill/>
        </p:spPr>
        <p:txBody>
          <a:bodyPr wrap="none" lIns="68529" tIns="34289" rIns="68529" bIns="34289" rtlCol="0">
            <a:spAutoFit/>
          </a:bodyPr>
          <a:lstStyle/>
          <a:p>
            <a:pPr defTabSz="456565">
              <a:defRPr/>
            </a:pPr>
            <a:r>
              <a:rPr kumimoji="1" lang="zh-CN" altLang="en-US" sz="1400" b="1" kern="0" dirty="0" smtClean="0">
                <a:solidFill>
                  <a:srgbClr val="16294C"/>
                </a:solidFill>
                <a:ea typeface="微软雅黑" panose="020B0503020204020204" charset="-122"/>
              </a:rPr>
              <a:t>  </a:t>
            </a:r>
            <a:endParaRPr kumimoji="1" lang="zh-CN" altLang="en-US" sz="1400" b="1" kern="0" dirty="0">
              <a:solidFill>
                <a:srgbClr val="16294C"/>
              </a:solidFill>
              <a:ea typeface="微软雅黑" panose="020B0503020204020204" charset="-122"/>
            </a:endParaRPr>
          </a:p>
        </p:txBody>
      </p:sp>
      <p:sp>
        <p:nvSpPr>
          <p:cNvPr id="30" name="文本框 6"/>
          <p:cNvSpPr txBox="1"/>
          <p:nvPr/>
        </p:nvSpPr>
        <p:spPr>
          <a:xfrm>
            <a:off x="1635977" y="627534"/>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1" name="椭圆 30"/>
          <p:cNvSpPr/>
          <p:nvPr/>
        </p:nvSpPr>
        <p:spPr>
          <a:xfrm>
            <a:off x="4060789" y="1140918"/>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1</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3" name="文本框 9"/>
          <p:cNvSpPr txBox="1"/>
          <p:nvPr/>
        </p:nvSpPr>
        <p:spPr>
          <a:xfrm>
            <a:off x="755576" y="2653674"/>
            <a:ext cx="3282755"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6" name="文本框 12"/>
          <p:cNvSpPr txBox="1"/>
          <p:nvPr/>
        </p:nvSpPr>
        <p:spPr>
          <a:xfrm>
            <a:off x="1245051" y="3602097"/>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37" name="椭圆 36"/>
          <p:cNvSpPr/>
          <p:nvPr/>
        </p:nvSpPr>
        <p:spPr>
          <a:xfrm>
            <a:off x="4060789" y="2163587"/>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2</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39" name="文本框 15"/>
          <p:cNvSpPr txBox="1"/>
          <p:nvPr/>
        </p:nvSpPr>
        <p:spPr>
          <a:xfrm>
            <a:off x="3176750" y="4111465"/>
            <a:ext cx="2904341" cy="271547"/>
          </a:xfrm>
          <a:prstGeom prst="rect">
            <a:avLst/>
          </a:prstGeom>
          <a:noFill/>
        </p:spPr>
        <p:txBody>
          <a:bodyPr wrap="square" lIns="68529" tIns="34289" rIns="68529" bIns="34289" rtlCol="0">
            <a:spAutoFit/>
          </a:bodyPr>
          <a:lstStyle/>
          <a:p>
            <a:pPr defTabSz="456565">
              <a:lnSpc>
                <a:spcPct val="130000"/>
              </a:lnSpc>
              <a:defRPr/>
            </a:pPr>
            <a:r>
              <a:rPr lang="zh-CN" altLang="en-US" sz="1100" kern="0" dirty="0" smtClean="0">
                <a:solidFill>
                  <a:srgbClr val="16294C"/>
                </a:solidFill>
                <a:ea typeface="微软雅黑" panose="020B0503020204020204" charset="-122"/>
              </a:rPr>
              <a:t>  </a:t>
            </a:r>
            <a:endParaRPr lang="zh-CN" altLang="en-US" sz="1100" kern="0" dirty="0">
              <a:solidFill>
                <a:srgbClr val="16294C"/>
              </a:solidFill>
              <a:ea typeface="微软雅黑" panose="020B0503020204020204" charset="-122"/>
            </a:endParaRPr>
          </a:p>
        </p:txBody>
      </p:sp>
      <p:sp>
        <p:nvSpPr>
          <p:cNvPr id="41" name="文本框 17"/>
          <p:cNvSpPr txBox="1"/>
          <p:nvPr/>
        </p:nvSpPr>
        <p:spPr>
          <a:xfrm>
            <a:off x="897908" y="1669898"/>
            <a:ext cx="2190240" cy="684801"/>
          </a:xfrm>
          <a:prstGeom prst="rect">
            <a:avLst/>
          </a:prstGeom>
          <a:noFill/>
        </p:spPr>
        <p:txBody>
          <a:bodyPr wrap="none" lIns="68529" tIns="34289" rIns="68529" bIns="34289" rtlCol="0">
            <a:spAutoFit/>
          </a:bodyPr>
          <a:lstStyle/>
          <a:p>
            <a:pPr algn="ctr"/>
            <a:r>
              <a:rPr kumimoji="1" lang="zh-CN" altLang="en-US" sz="4000" b="1" dirty="0" smtClean="0">
                <a:solidFill>
                  <a:srgbClr val="16294C"/>
                </a:solidFill>
                <a:latin typeface="微软雅黑" panose="020B0503020204020204" charset="-122"/>
                <a:ea typeface="微软雅黑" panose="020B0503020204020204" charset="-122"/>
                <a:cs typeface="微软雅黑" panose="020B0503020204020204" charset="-122"/>
              </a:rPr>
              <a:t>研究现状</a:t>
            </a:r>
            <a:endParaRPr kumimoji="1" lang="zh-CN" altLang="en-US" sz="4000"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22" name="矩形 21"/>
          <p:cNvSpPr/>
          <p:nvPr/>
        </p:nvSpPr>
        <p:spPr>
          <a:xfrm>
            <a:off x="4540318" y="1156361"/>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田</a:t>
            </a:r>
            <a:r>
              <a:rPr kumimoji="1" lang="zh-CN" altLang="en-US" sz="1400" b="1" kern="0" dirty="0">
                <a:solidFill>
                  <a:srgbClr val="16294C"/>
                </a:solidFill>
                <a:ea typeface="微软雅黑" panose="020B0503020204020204" charset="-122"/>
              </a:rPr>
              <a:t>亚男撰写的</a:t>
            </a:r>
          </a:p>
          <a:p>
            <a:pPr lvl="0" defTabSz="456565">
              <a:defRPr/>
            </a:pPr>
            <a:r>
              <a:rPr kumimoji="1" lang="en-US" altLang="zh-CN" sz="1400" b="1" kern="0" dirty="0">
                <a:solidFill>
                  <a:srgbClr val="16294C"/>
                </a:solidFill>
                <a:ea typeface="微软雅黑" panose="020B0503020204020204" charset="-122"/>
              </a:rPr>
              <a:t>《</a:t>
            </a:r>
            <a:r>
              <a:rPr kumimoji="1" lang="zh-CN" altLang="en-US" sz="1400" b="1" kern="0" dirty="0">
                <a:solidFill>
                  <a:srgbClr val="16294C"/>
                </a:solidFill>
                <a:ea typeface="微软雅黑" panose="020B0503020204020204" charset="-122"/>
              </a:rPr>
              <a:t>酒文化博物馆初步研究</a:t>
            </a:r>
            <a:r>
              <a:rPr kumimoji="1" lang="en-US" altLang="zh-CN" sz="1400" b="1" kern="0" dirty="0">
                <a:solidFill>
                  <a:srgbClr val="16294C"/>
                </a:solidFill>
                <a:ea typeface="微软雅黑" panose="020B0503020204020204" charset="-122"/>
              </a:rPr>
              <a:t>》</a:t>
            </a:r>
          </a:p>
        </p:txBody>
      </p:sp>
      <p:sp>
        <p:nvSpPr>
          <p:cNvPr id="24" name="矩形 23"/>
          <p:cNvSpPr/>
          <p:nvPr/>
        </p:nvSpPr>
        <p:spPr>
          <a:xfrm>
            <a:off x="4558007" y="2186430"/>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李</a:t>
            </a:r>
            <a:r>
              <a:rPr kumimoji="1" lang="zh-CN" altLang="en-US" sz="1400" b="1" kern="0" dirty="0">
                <a:solidFill>
                  <a:srgbClr val="16294C"/>
                </a:solidFill>
                <a:ea typeface="微软雅黑" panose="020B0503020204020204" charset="-122"/>
              </a:rPr>
              <a:t>礼设计的</a:t>
            </a:r>
          </a:p>
          <a:p>
            <a:pPr lvl="0" defTabSz="456565">
              <a:defRPr/>
            </a:pPr>
            <a:r>
              <a:rPr kumimoji="1" lang="en-US" altLang="zh-CN" sz="1400" b="1" kern="0" dirty="0">
                <a:solidFill>
                  <a:srgbClr val="16294C"/>
                </a:solidFill>
                <a:ea typeface="微软雅黑" panose="020B0503020204020204" charset="-122"/>
              </a:rPr>
              <a:t>《</a:t>
            </a:r>
            <a:r>
              <a:rPr kumimoji="1" lang="zh-CN" altLang="en-US" sz="1400" b="1" kern="0" dirty="0">
                <a:solidFill>
                  <a:srgbClr val="16294C"/>
                </a:solidFill>
                <a:ea typeface="微软雅黑" panose="020B0503020204020204" charset="-122"/>
              </a:rPr>
              <a:t>板城烧锅酒文化博物馆展览陈列设计</a:t>
            </a:r>
            <a:r>
              <a:rPr kumimoji="1" lang="en-US" altLang="zh-CN" sz="1400" b="1" kern="0" dirty="0">
                <a:solidFill>
                  <a:srgbClr val="16294C"/>
                </a:solidFill>
                <a:ea typeface="微软雅黑" panose="020B0503020204020204" charset="-122"/>
              </a:rPr>
              <a:t>》</a:t>
            </a:r>
          </a:p>
        </p:txBody>
      </p:sp>
      <p:sp>
        <p:nvSpPr>
          <p:cNvPr id="20" name="文本框 17"/>
          <p:cNvSpPr txBox="1"/>
          <p:nvPr/>
        </p:nvSpPr>
        <p:spPr>
          <a:xfrm>
            <a:off x="1173591" y="2533633"/>
            <a:ext cx="2446722" cy="346247"/>
          </a:xfrm>
          <a:prstGeom prst="rect">
            <a:avLst/>
          </a:prstGeom>
          <a:noFill/>
        </p:spPr>
        <p:txBody>
          <a:bodyPr wrap="none" lIns="68529" tIns="34289" rIns="68529" bIns="34289" rtlCol="0">
            <a:spAutoFit/>
          </a:bodyPr>
          <a:lstStyle/>
          <a:p>
            <a:pPr algn="ctr"/>
            <a:r>
              <a:rPr kumimoji="1" lang="zh-CN" altLang="en-US" b="1" dirty="0" smtClean="0">
                <a:solidFill>
                  <a:srgbClr val="16294C"/>
                </a:solidFill>
                <a:latin typeface="微软雅黑" panose="020B0503020204020204" charset="-122"/>
                <a:ea typeface="微软雅黑" panose="020B0503020204020204" charset="-122"/>
                <a:cs typeface="微软雅黑" panose="020B0503020204020204" charset="-122"/>
              </a:rPr>
              <a:t>酒文化博物馆研究现状</a:t>
            </a:r>
            <a:endParaRPr kumimoji="1" lang="zh-CN" altLang="en-US" b="1" dirty="0">
              <a:solidFill>
                <a:srgbClr val="16294C"/>
              </a:solidFill>
              <a:latin typeface="微软雅黑" panose="020B0503020204020204" charset="-122"/>
              <a:ea typeface="微软雅黑" panose="020B0503020204020204" charset="-122"/>
              <a:cs typeface="微软雅黑" panose="020B0503020204020204" charset="-122"/>
            </a:endParaRPr>
          </a:p>
        </p:txBody>
      </p:sp>
      <p:sp>
        <p:nvSpPr>
          <p:cNvPr id="15" name="椭圆 14"/>
          <p:cNvSpPr/>
          <p:nvPr/>
        </p:nvSpPr>
        <p:spPr>
          <a:xfrm>
            <a:off x="3426710" y="3317644"/>
            <a:ext cx="479529" cy="479529"/>
          </a:xfrm>
          <a:prstGeom prst="ellipse">
            <a:avLst/>
          </a:prstGeom>
          <a:solidFill>
            <a:srgbClr val="002060"/>
          </a:solidFill>
          <a:ln w="28575" cap="flat" cmpd="sng" algn="ctr">
            <a:solidFill>
              <a:srgbClr val="FFFFFF"/>
            </a:solidFill>
            <a:prstDash val="solid"/>
          </a:ln>
          <a:effectLst/>
        </p:spPr>
        <p:txBody>
          <a:bodyPr lIns="68529" tIns="34289" rIns="68529" bIns="34289" rtlCol="0" anchor="ctr"/>
          <a:lstStyle/>
          <a:p>
            <a:pPr algn="ctr" defTabSz="456565">
              <a:defRPr/>
            </a:pPr>
            <a:r>
              <a:rPr kumimoji="1" lang="en-US" altLang="zh-CN" sz="2400" b="1" kern="0" dirty="0">
                <a:solidFill>
                  <a:srgbClr val="FFFFFF"/>
                </a:solidFill>
                <a:latin typeface="Century Gothic" panose="020B0502020202020204"/>
                <a:ea typeface="微软雅黑" panose="020B0503020204020204" charset="-122"/>
              </a:rPr>
              <a:t>3</a:t>
            </a:r>
            <a:endParaRPr kumimoji="1" lang="zh-CN" altLang="en-US" sz="2400" b="1" kern="0" dirty="0">
              <a:solidFill>
                <a:srgbClr val="FFFFFF"/>
              </a:solidFill>
              <a:latin typeface="Century Gothic" panose="020B0502020202020204"/>
              <a:ea typeface="微软雅黑" panose="020B0503020204020204" charset="-122"/>
            </a:endParaRPr>
          </a:p>
        </p:txBody>
      </p:sp>
      <p:sp>
        <p:nvSpPr>
          <p:cNvPr id="16" name="矩形 15"/>
          <p:cNvSpPr/>
          <p:nvPr/>
        </p:nvSpPr>
        <p:spPr>
          <a:xfrm>
            <a:off x="3923928" y="3340487"/>
            <a:ext cx="4572000" cy="523220"/>
          </a:xfrm>
          <a:prstGeom prst="rect">
            <a:avLst/>
          </a:prstGeom>
        </p:spPr>
        <p:txBody>
          <a:bodyPr>
            <a:spAutoFit/>
          </a:bodyPr>
          <a:lstStyle/>
          <a:p>
            <a:pPr lvl="0" defTabSz="456565">
              <a:defRPr/>
            </a:pPr>
            <a:r>
              <a:rPr kumimoji="1" lang="zh-CN" altLang="en-US" sz="1400" b="1" kern="0" dirty="0" smtClean="0">
                <a:solidFill>
                  <a:srgbClr val="16294C"/>
                </a:solidFill>
                <a:ea typeface="微软雅黑" panose="020B0503020204020204" charset="-122"/>
              </a:rPr>
              <a:t>   李</a:t>
            </a:r>
            <a:r>
              <a:rPr kumimoji="1" lang="zh-CN" altLang="en-US" sz="1400" b="1" kern="0" dirty="0">
                <a:solidFill>
                  <a:srgbClr val="16294C"/>
                </a:solidFill>
                <a:ea typeface="微软雅黑" panose="020B0503020204020204" charset="-122"/>
              </a:rPr>
              <a:t>梦</a:t>
            </a:r>
            <a:r>
              <a:rPr kumimoji="1" lang="zh-CN" altLang="en-US" sz="1400" b="1" kern="0" dirty="0" smtClean="0">
                <a:solidFill>
                  <a:srgbClr val="16294C"/>
                </a:solidFill>
                <a:ea typeface="微软雅黑" panose="020B0503020204020204" charset="-122"/>
              </a:rPr>
              <a:t>涵设计的</a:t>
            </a:r>
            <a:endParaRPr kumimoji="1" lang="en-US" altLang="zh-CN" sz="1400" b="1" kern="0" dirty="0" smtClean="0">
              <a:solidFill>
                <a:srgbClr val="16294C"/>
              </a:solidFill>
              <a:ea typeface="微软雅黑" panose="020B0503020204020204" charset="-122"/>
            </a:endParaRPr>
          </a:p>
          <a:p>
            <a:pPr lvl="0" defTabSz="456565">
              <a:defRPr/>
            </a:pPr>
            <a:r>
              <a:rPr kumimoji="1" lang="en-US" altLang="zh-CN" sz="1400" b="1" kern="0" dirty="0">
                <a:solidFill>
                  <a:srgbClr val="16294C"/>
                </a:solidFill>
                <a:ea typeface="微软雅黑" panose="020B0503020204020204" charset="-122"/>
              </a:rPr>
              <a:t>《</a:t>
            </a:r>
            <a:r>
              <a:rPr kumimoji="1" lang="en-US" altLang="zh-CN" sz="1400" b="1" kern="0" dirty="0" smtClean="0">
                <a:solidFill>
                  <a:srgbClr val="16294C"/>
                </a:solidFill>
                <a:ea typeface="微软雅黑" panose="020B0503020204020204" charset="-122"/>
              </a:rPr>
              <a:t> </a:t>
            </a:r>
            <a:r>
              <a:rPr kumimoji="1" lang="zh-CN" altLang="en-US" sz="1400" b="1" kern="0" dirty="0">
                <a:solidFill>
                  <a:srgbClr val="16294C"/>
                </a:solidFill>
                <a:ea typeface="微软雅黑" panose="020B0503020204020204" charset="-122"/>
              </a:rPr>
              <a:t>金彩山白酒博物馆的展示空间设计研究与</a:t>
            </a:r>
            <a:r>
              <a:rPr kumimoji="1" lang="zh-CN" altLang="en-US" sz="1400" b="1" kern="0" dirty="0" smtClean="0">
                <a:solidFill>
                  <a:srgbClr val="16294C"/>
                </a:solidFill>
                <a:ea typeface="微软雅黑" panose="020B0503020204020204" charset="-122"/>
              </a:rPr>
              <a:t>实践</a:t>
            </a:r>
            <a:r>
              <a:rPr kumimoji="1" lang="en-US" altLang="zh-CN" sz="1400" b="1" kern="0" dirty="0" smtClean="0">
                <a:solidFill>
                  <a:srgbClr val="16294C"/>
                </a:solidFill>
                <a:ea typeface="微软雅黑" panose="020B0503020204020204" charset="-122"/>
              </a:rPr>
              <a:t>》</a:t>
            </a:r>
            <a:endParaRPr kumimoji="1" lang="en-US" altLang="zh-CN" sz="1400" b="1" kern="0" dirty="0">
              <a:solidFill>
                <a:srgbClr val="16294C"/>
              </a:solidFill>
              <a:ea typeface="微软雅黑" panose="020B0503020204020204" charset="-122"/>
            </a:endParaRPr>
          </a:p>
        </p:txBody>
      </p:sp>
    </p:spTree>
    <p:custDataLst>
      <p:tags r:id="rId1"/>
    </p:custDataLst>
    <p:extLst>
      <p:ext uri="{BB962C8B-B14F-4D97-AF65-F5344CB8AC3E}">
        <p14:creationId xmlns:p14="http://schemas.microsoft.com/office/powerpoint/2010/main" val="17787783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anim calcmode="lin" valueType="num">
                                      <p:cBhvr>
                                        <p:cTn id="18" dur="1000" fill="hold"/>
                                        <p:tgtEl>
                                          <p:spTgt spid="37"/>
                                        </p:tgtEl>
                                        <p:attrNameLst>
                                          <p:attrName>ppt_x</p:attrName>
                                        </p:attrNameLst>
                                      </p:cBhvr>
                                      <p:tavLst>
                                        <p:tav tm="0">
                                          <p:val>
                                            <p:strVal val="#ppt_x"/>
                                          </p:val>
                                        </p:tav>
                                        <p:tav tm="100000">
                                          <p:val>
                                            <p:strVal val="#ppt_x"/>
                                          </p:val>
                                        </p:tav>
                                      </p:tavLst>
                                    </p:anim>
                                    <p:anim calcmode="lin" valueType="num">
                                      <p:cBhvr>
                                        <p:cTn id="19" dur="1000" fill="hold"/>
                                        <p:tgtEl>
                                          <p:spTgt spid="3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1000" fill="hold"/>
                                        <p:tgtEl>
                                          <p:spTgt spid="2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7" grpId="0" animBg="1"/>
      <p:bldP spid="41" grpId="0"/>
      <p:bldP spid="22" grpId="0"/>
      <p:bldP spid="24" grpId="0"/>
      <p:bldP spid="20" grpId="0"/>
      <p:bldP spid="15" grpId="0" animBg="1"/>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4"/>
</p:tagLst>
</file>

<file path=ppt/tags/tag10.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1.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2.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4.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5.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16.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5.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6.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7.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8.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ags/tag9.xml><?xml version="1.0" encoding="utf-8"?>
<p:tagLst xmlns:a="http://schemas.openxmlformats.org/drawingml/2006/main" xmlns:r="http://schemas.openxmlformats.org/officeDocument/2006/relationships" xmlns:p="http://schemas.openxmlformats.org/presentationml/2006/main">
  <p:tag name="MH_TYPE" val="#NeiR#"/>
  <p:tag name="MH_NUMBER" val="4"/>
  <p:tag name="MH" val="20160306140514"/>
  <p:tag name="MH_LIBRARY" val="GRAPHIC"/>
</p:tagLst>
</file>

<file path=ppt/theme/theme1.xml><?xml version="1.0" encoding="utf-8"?>
<a:theme xmlns:a="http://schemas.openxmlformats.org/drawingml/2006/main" name="鲍鱼素材https://baoyusucai.taobao.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鲍鱼素材https://baoyusucai.taobao.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鲍鱼素材https://baoyusucai.taobao.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鲍鱼素材https://baoyusucai.taobao.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1181</TotalTime>
  <Words>1172</Words>
  <Application>Microsoft Office PowerPoint</Application>
  <PresentationFormat>全屏显示(16:9)</PresentationFormat>
  <Paragraphs>162</Paragraphs>
  <Slides>15</Slides>
  <Notes>15</Notes>
  <HiddenSlides>0</HiddenSlides>
  <MMClips>0</MMClips>
  <ScaleCrop>false</ScaleCrop>
  <HeadingPairs>
    <vt:vector size="4" baseType="variant">
      <vt:variant>
        <vt:lpstr>主题</vt:lpstr>
      </vt:variant>
      <vt:variant>
        <vt:i4>4</vt:i4>
      </vt:variant>
      <vt:variant>
        <vt:lpstr>幻灯片标题</vt:lpstr>
      </vt:variant>
      <vt:variant>
        <vt:i4>15</vt:i4>
      </vt:variant>
    </vt:vector>
  </HeadingPairs>
  <TitlesOfParts>
    <vt:vector size="19" baseType="lpstr">
      <vt:lpstr>鲍鱼素材https://baoyusucai.taobao.com/</vt:lpstr>
      <vt:lpstr>1_鲍鱼素材https://baoyusucai.taobao.com/</vt:lpstr>
      <vt:lpstr>2_鲍鱼素材https://baoyusucai.taobao.com/</vt:lpstr>
      <vt:lpstr>3_鲍鱼素材https://baoyusucai.taobao.com/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dc:title>
  <dc:creator>优品PPT</dc:creator>
  <cp:keywords>http:/www.ypppt.com</cp:keywords>
  <dc:description>http://www.ypppt.com/</dc:description>
  <cp:lastModifiedBy>User</cp:lastModifiedBy>
  <cp:revision>116</cp:revision>
  <dcterms:created xsi:type="dcterms:W3CDTF">2016-03-02T14:31:00Z</dcterms:created>
  <dcterms:modified xsi:type="dcterms:W3CDTF">2020-11-18T14:50:33Z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