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63" r:id="rId5"/>
    <p:sldId id="288" r:id="rId6"/>
    <p:sldId id="265" r:id="rId7"/>
    <p:sldId id="296" r:id="rId8"/>
    <p:sldId id="292" r:id="rId9"/>
    <p:sldId id="294" r:id="rId10"/>
    <p:sldId id="295" r:id="rId11"/>
    <p:sldId id="289" r:id="rId12"/>
    <p:sldId id="297" r:id="rId13"/>
    <p:sldId id="290" r:id="rId14"/>
    <p:sldId id="287" r:id="rId15"/>
    <p:sldId id="264" r:id="rId16"/>
    <p:sldId id="266" r:id="rId17"/>
    <p:sldId id="298" r:id="rId18"/>
    <p:sldId id="299" r:id="rId19"/>
    <p:sldId id="293" r:id="rId20"/>
    <p:sldId id="259" r:id="rId21"/>
    <p:sldId id="28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399"/>
    <a:srgbClr val="DACDBC"/>
    <a:srgbClr val="645842"/>
    <a:srgbClr val="5B5C57"/>
    <a:srgbClr val="766F53"/>
    <a:srgbClr val="A39473"/>
    <a:srgbClr val="F09892"/>
    <a:srgbClr val="DCC9A8"/>
    <a:srgbClr val="DBC8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66" y="6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89F79-6482-44C0-8366-BB461199832D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9B6D1-31DD-4F7B-9075-DFBBC7B3C6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B6D1-31DD-4F7B-9075-DFBBC7B3C60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9292-C0BF-4C20-AC3C-298E0F3922C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739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9292-C0BF-4C20-AC3C-298E0F3922C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9292-C0BF-4C20-AC3C-298E0F3922C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B6D1-31DD-4F7B-9075-DFBBC7B3C60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87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B6D1-31DD-4F7B-9075-DFBBC7B3C6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B6D1-31DD-4F7B-9075-DFBBC7B3C60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B6D1-31DD-4F7B-9075-DFBBC7B3C60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9292-C0BF-4C20-AC3C-298E0F3922C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B6D1-31DD-4F7B-9075-DFBBC7B3C60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21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9292-C0BF-4C20-AC3C-298E0F3922C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B6D1-31DD-4F7B-9075-DFBBC7B3C60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8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B6D1-31DD-4F7B-9075-DFBBC7B3C60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90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B6D1-31DD-4F7B-9075-DFBBC7B3C60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0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86D0-F301-4020-9610-708C4DB9610D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01-4665-404C-96BC-1C8B65ABB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86D0-F301-4020-9610-708C4DB9610D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01-4665-404C-96BC-1C8B65ABB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86D0-F301-4020-9610-708C4DB9610D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01-4665-404C-96BC-1C8B65ABB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86D0-F301-4020-9610-708C4DB9610D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01-4665-404C-96BC-1C8B65ABB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86D0-F301-4020-9610-708C4DB9610D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01-4665-404C-96BC-1C8B65ABB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86D0-F301-4020-9610-708C4DB9610D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01-4665-404C-96BC-1C8B65ABB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86D0-F301-4020-9610-708C4DB9610D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01-4665-404C-96BC-1C8B65ABB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86D0-F301-4020-9610-708C4DB9610D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01-4665-404C-96BC-1C8B65ABB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86D0-F301-4020-9610-708C4DB9610D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01-4665-404C-96BC-1C8B65ABB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86D0-F301-4020-9610-708C4DB9610D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01-4665-404C-96BC-1C8B65ABB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86D0-F301-4020-9610-708C4DB9610D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01-4665-404C-96BC-1C8B65ABB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86D0-F301-4020-9610-708C4DB9610D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1A01-4665-404C-96BC-1C8B65ABB5B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ns.cnki.net/KNS8/Navi?&amp;DBCode=CJFD&amp;BaseID=HXK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库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  <p:pic>
        <p:nvPicPr>
          <p:cNvPr id="5" name="PA_库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83337"/>
            <a:ext cx="10058400" cy="5657850"/>
          </a:xfrm>
          <a:prstGeom prst="rect">
            <a:avLst/>
          </a:prstGeom>
        </p:spPr>
      </p:pic>
      <p:pic>
        <p:nvPicPr>
          <p:cNvPr id="7" name="PA_库_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85" y="0"/>
            <a:ext cx="3097630" cy="6858000"/>
          </a:xfrm>
          <a:prstGeom prst="rect">
            <a:avLst/>
          </a:prstGeom>
        </p:spPr>
      </p:pic>
      <p:sp>
        <p:nvSpPr>
          <p:cNvPr id="12" name="PA_库_矩形 11"/>
          <p:cNvSpPr/>
          <p:nvPr>
            <p:custDataLst>
              <p:tags r:id="rId4"/>
            </p:custDataLst>
          </p:nvPr>
        </p:nvSpPr>
        <p:spPr>
          <a:xfrm>
            <a:off x="4547185" y="797273"/>
            <a:ext cx="3097630" cy="4768264"/>
          </a:xfrm>
          <a:prstGeom prst="rect">
            <a:avLst/>
          </a:prstGeom>
          <a:solidFill>
            <a:srgbClr val="6EA3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zh-CN" sz="4000" b="1" dirty="0">
                <a:solidFill>
                  <a:schemeClr val="tx1"/>
                </a:solidFill>
              </a:rPr>
              <a:t>邛窑</a:t>
            </a:r>
            <a:r>
              <a:rPr lang="zh-CN" altLang="zh-CN" sz="3600" b="1" dirty="0">
                <a:solidFill>
                  <a:schemeClr val="tx1"/>
                </a:solidFill>
              </a:rPr>
              <a:t>技艺的传承和利用调研报告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0210201-C2C0-47C3-91E4-7D37119F9FCD}"/>
              </a:ext>
            </a:extLst>
          </p:cNvPr>
          <p:cNvSpPr txBox="1"/>
          <p:nvPr/>
        </p:nvSpPr>
        <p:spPr>
          <a:xfrm>
            <a:off x="7644815" y="5445194"/>
            <a:ext cx="6130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胡攀蓉 </a:t>
            </a: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201704010311</a:t>
            </a:r>
          </a:p>
          <a:p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指导老师：张梦珂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009C7-5E2A-422B-8DC2-F1C947496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84" y="977672"/>
            <a:ext cx="6105525" cy="4467225"/>
          </a:xfrm>
          <a:prstGeom prst="rect">
            <a:avLst/>
          </a:prstGeom>
        </p:spPr>
      </p:pic>
      <p:pic>
        <p:nvPicPr>
          <p:cNvPr id="3" name="图片 2" descr="20140523073745-1062800248[1]">
            <a:extLst>
              <a:ext uri="{FF2B5EF4-FFF2-40B4-BE49-F238E27FC236}">
                <a16:creationId xmlns:a16="http://schemas.microsoft.com/office/drawing/2014/main" id="{C3D4EBD3-A319-4704-BE3D-B2CD8D494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69" y="1402804"/>
            <a:ext cx="5183505" cy="36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763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B5249A7-9817-43A5-A12B-CED21A680911}"/>
              </a:ext>
            </a:extLst>
          </p:cNvPr>
          <p:cNvSpPr txBox="1"/>
          <p:nvPr/>
        </p:nvSpPr>
        <p:spPr>
          <a:xfrm rot="16200000">
            <a:off x="72033" y="2518584"/>
            <a:ext cx="3139321" cy="707886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现状调研</a:t>
            </a:r>
            <a:endParaRPr lang="zh-CN" altLang="en-US" sz="4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C63DA2-DD04-4C98-BC6D-FC39B64A4B8D}"/>
              </a:ext>
            </a:extLst>
          </p:cNvPr>
          <p:cNvSpPr txBox="1"/>
          <p:nvPr/>
        </p:nvSpPr>
        <p:spPr>
          <a:xfrm>
            <a:off x="3659907" y="1964586"/>
            <a:ext cx="7244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楷体" panose="02010600040101010101" charset="-122"/>
                <a:ea typeface="华文楷体" panose="02010600040101010101" charset="-122"/>
              </a:rPr>
              <a:t>    省非遗项目邛陶烧造技艺的代表性传承人</a:t>
            </a:r>
          </a:p>
          <a:p>
            <a:r>
              <a:rPr lang="zh-CN" alt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何平扬，在经过十多年的反复实验以后，复原了古邛窑技术。而刚刚开园的邛窑遗址公园，则将在邛窑古法的基础上，以创新谋求邛窑古陶瓷的“重生”。</a:t>
            </a:r>
          </a:p>
        </p:txBody>
      </p:sp>
      <p:pic>
        <p:nvPicPr>
          <p:cNvPr id="2" name="图片 1" descr="20140401073043_56604[1]">
            <a:extLst>
              <a:ext uri="{FF2B5EF4-FFF2-40B4-BE49-F238E27FC236}">
                <a16:creationId xmlns:a16="http://schemas.microsoft.com/office/drawing/2014/main" id="{EF831464-0B29-4947-BE37-A1CCF0B1D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930" y="1302866"/>
            <a:ext cx="6583711" cy="50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6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3BAB28-95FA-4CAF-B056-F4F87E48B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83" y="750771"/>
            <a:ext cx="4585687" cy="46912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21ECB7-11DE-4885-B893-F3CC083B8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36" y="1298946"/>
            <a:ext cx="4902294" cy="37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9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763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B5249A7-9817-43A5-A12B-CED21A680911}"/>
              </a:ext>
            </a:extLst>
          </p:cNvPr>
          <p:cNvSpPr txBox="1"/>
          <p:nvPr/>
        </p:nvSpPr>
        <p:spPr>
          <a:xfrm rot="16200000">
            <a:off x="72033" y="2518584"/>
            <a:ext cx="3139321" cy="707886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现状调研</a:t>
            </a:r>
            <a:endParaRPr lang="zh-CN" altLang="en-US" sz="4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A76A62-CDEE-4EFB-A013-C2B815F83079}"/>
              </a:ext>
            </a:extLst>
          </p:cNvPr>
          <p:cNvSpPr txBox="1"/>
          <p:nvPr/>
        </p:nvSpPr>
        <p:spPr>
          <a:xfrm>
            <a:off x="3615429" y="1157964"/>
            <a:ext cx="708216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邛崃当前正以非遗保护传承与发展为切入点，以邛窑遗址公园为核心，积极创建</a:t>
            </a: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成都临邛文博创意产业示范区</a:t>
            </a:r>
            <a:r>
              <a:rPr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，全力打造国家级文博创意产业示范区。在遗址公园内专门开辟了国际交流及大师工作站。韩进富等陶瓷工艺美术大师成立了工作室。</a:t>
            </a: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建立了师徒制文创学校。</a:t>
            </a:r>
            <a:endParaRPr lang="zh-CN" altLang="en-US" sz="3200" dirty="0"/>
          </a:p>
        </p:txBody>
      </p:sp>
      <p:pic>
        <p:nvPicPr>
          <p:cNvPr id="9" name="图片 8" descr="timg5K152WEP">
            <a:extLst>
              <a:ext uri="{FF2B5EF4-FFF2-40B4-BE49-F238E27FC236}">
                <a16:creationId xmlns:a16="http://schemas.microsoft.com/office/drawing/2014/main" id="{63447455-72E2-4C92-AA80-0BFE067CA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488" y="853758"/>
            <a:ext cx="6942466" cy="4628120"/>
          </a:xfrm>
          <a:prstGeom prst="rect">
            <a:avLst/>
          </a:prstGeom>
        </p:spPr>
      </p:pic>
      <p:pic>
        <p:nvPicPr>
          <p:cNvPr id="11" name="图片 10" descr="83DOHS7LG@H359{{DS57RAV">
            <a:extLst>
              <a:ext uri="{FF2B5EF4-FFF2-40B4-BE49-F238E27FC236}">
                <a16:creationId xmlns:a16="http://schemas.microsoft.com/office/drawing/2014/main" id="{559405DA-531B-4699-A6AA-FC9B88841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072" y="2872527"/>
            <a:ext cx="6106160" cy="37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46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4B9B9BF-72A7-48F5-9E90-A8E0549CDF59}"/>
              </a:ext>
            </a:extLst>
          </p:cNvPr>
          <p:cNvSpPr txBox="1"/>
          <p:nvPr/>
        </p:nvSpPr>
        <p:spPr>
          <a:xfrm>
            <a:off x="1624614" y="576745"/>
            <a:ext cx="817633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/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国外研究</a:t>
            </a:r>
            <a:r>
              <a:rPr lang="zh-CN" altLang="en-US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和发展</a:t>
            </a: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状</a:t>
            </a:r>
            <a:r>
              <a:rPr lang="zh-CN" altLang="en-US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况</a:t>
            </a:r>
            <a:r>
              <a:rPr lang="zh-CN" altLang="en-US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3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effectLst/>
                <a:latin typeface="inherit"/>
              </a:rPr>
              <a:t>     </a:t>
            </a:r>
            <a:endParaRPr lang="en-US" altLang="zh-CN" dirty="0">
              <a:effectLst/>
              <a:latin typeface="inherit"/>
            </a:endParaRPr>
          </a:p>
          <a:p>
            <a:r>
              <a:rPr lang="en-US" altLang="zh-CN" sz="2000" dirty="0">
                <a:latin typeface="inherit"/>
                <a:ea typeface="宋体" panose="02010600030101010101" pitchFamily="2" charset="-122"/>
              </a:rPr>
              <a:t>      </a:t>
            </a:r>
            <a:r>
              <a:rPr lang="zh-CN" altLang="en-US" sz="20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先后有美国学者葛维汉、英国贝得福、加拿大杨枝高来邛窑调查，在各大学报刊上发表文章论述邛窑和邛陶。</a:t>
            </a:r>
            <a:r>
              <a:rPr lang="zh-CN" altLang="en-US" sz="20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国际上最早知道“邛窑遗址”的外文报导是英国人贝德福的</a:t>
            </a:r>
            <a:r>
              <a:rPr lang="en-US" altLang="zh-CN" sz="20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四川邛州古窑址</a:t>
            </a:r>
            <a:r>
              <a:rPr lang="en-US" altLang="zh-CN" sz="20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，该文提出了邛窑“深紫釉陶如钧窑”的看法（钧窑为我国</a:t>
            </a:r>
            <a:r>
              <a:rPr lang="en-US" altLang="zh-CN" sz="20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大名窑之一）。最早的邛窑遗址的研究文章是葛维汉的</a:t>
            </a:r>
            <a:r>
              <a:rPr lang="en-US" altLang="zh-CN" sz="20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邛窑陶器</a:t>
            </a:r>
            <a:r>
              <a:rPr lang="en-US" altLang="zh-CN" sz="20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，该书的图版、插图丰富，并对邛窑的釉色、硬度进行了科学的测试和研究，文中最早提出“天目”瓷可能始于唐代邛窑的观点。</a:t>
            </a:r>
            <a:endParaRPr lang="en-US" altLang="zh-CN" sz="2000" b="0" i="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Thiago G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以案例分析、文献分析的方式，就民窑小型工艺品作进行分析，发现邛窑小瓷俑拥有较为独特的艺术价值，与现代工艺品相比，更具创造性和想象力。相关学者认为，当前邛窑的部分技术得到重现，但其利用程度依然存在不足，未能最大限度发挥商业价值，这与邛窑所在地的经济形式有关，也与知名度、商业宣传存在关联，可在后续工作中针对性予以改善。</a:t>
            </a:r>
            <a:endParaRPr lang="zh-CN" altLang="en-US" sz="20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br>
              <a:rPr lang="zh-CN" altLang="en-US" dirty="0">
                <a:effectLst/>
                <a:latin typeface="inherit"/>
              </a:rPr>
            </a:br>
            <a:endParaRPr lang="zh-CN" altLang="zh-CN" sz="1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3037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8006" y="-806135"/>
            <a:ext cx="4428222" cy="923277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F1CB8EC-518C-495C-8177-843901D297E7}"/>
              </a:ext>
            </a:extLst>
          </p:cNvPr>
          <p:cNvSpPr txBox="1"/>
          <p:nvPr/>
        </p:nvSpPr>
        <p:spPr>
          <a:xfrm>
            <a:off x="144261" y="335829"/>
            <a:ext cx="108107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四、研究的目标、内容及拟解决的关键问题</a:t>
            </a:r>
            <a:endParaRPr lang="zh-CN" altLang="en-US" sz="4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8BC3BB8-14DD-4368-A79F-37A77160112C}"/>
              </a:ext>
            </a:extLst>
          </p:cNvPr>
          <p:cNvSpPr txBox="1"/>
          <p:nvPr/>
        </p:nvSpPr>
        <p:spPr>
          <a:xfrm>
            <a:off x="2809044" y="1917427"/>
            <a:ext cx="60945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本文的研究目</a:t>
            </a:r>
            <a:r>
              <a:rPr lang="zh-CN" altLang="en-US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标及内容</a:t>
            </a:r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包括四个方面</a:t>
            </a:r>
            <a:r>
              <a:rPr lang="zh-CN" altLang="en-US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400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是结合文献资料、其他学者的观点，完成对邛窑历史、特点、现状等基本情况的分析。</a:t>
            </a:r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是通过实地调查、问卷调查等方式，了解邛窑技艺的传承和利用现状。</a:t>
            </a:r>
            <a:endParaRPr lang="en-US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三是结合上述调查的客观结果，评析邛窑技艺的传承和利用的实际困难。</a:t>
            </a:r>
            <a:endParaRPr lang="en-US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四是结合实际困难所在，分析可行的应对方法。</a:t>
            </a:r>
            <a:endParaRPr lang="zh-CN" altLang="en-US" sz="240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85" y="0"/>
            <a:ext cx="309763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79509" y="1124744"/>
            <a:ext cx="8725120" cy="4224469"/>
          </a:xfrm>
          <a:prstGeom prst="rect">
            <a:avLst/>
          </a:prstGeom>
          <a:solidFill>
            <a:srgbClr val="DCC9A8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一、在技艺方面后继乏人，对技艺失传充满担忧；</a:t>
            </a:r>
            <a:endParaRPr lang="en-US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二、没有真正立足历史传统，过度商业化，消费邛窑的非遗价值</a:t>
            </a:r>
            <a:endParaRPr lang="en-US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三、是民众对邛窑缺乏认识，产品难于进行市场推广， 经济效益和社会效益并不突出，因而无力扩大创 作场地。</a:t>
            </a:r>
            <a:endParaRPr lang="en-US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zh-CN" altLang="en-US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7937133" y="3495199"/>
            <a:ext cx="1606243" cy="0"/>
          </a:xfrm>
          <a:prstGeom prst="line">
            <a:avLst/>
          </a:prstGeom>
          <a:ln>
            <a:solidFill>
              <a:srgbClr val="DBE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D94B4859-A535-4419-BA59-D9875218FFE5}"/>
              </a:ext>
            </a:extLst>
          </p:cNvPr>
          <p:cNvSpPr txBox="1"/>
          <p:nvPr/>
        </p:nvSpPr>
        <p:spPr>
          <a:xfrm>
            <a:off x="1007497" y="208429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拟解决的关键问题：</a:t>
            </a:r>
            <a:endParaRPr lang="zh-CN" altLang="en-US" sz="4000" dirty="0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B3C531-0D8F-4C03-AA4E-D778FA09AC8B}"/>
              </a:ext>
            </a:extLst>
          </p:cNvPr>
          <p:cNvSpPr txBox="1"/>
          <p:nvPr/>
        </p:nvSpPr>
        <p:spPr>
          <a:xfrm>
            <a:off x="2194524" y="335845"/>
            <a:ext cx="6642735" cy="61863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可行性建议：</a:t>
            </a: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一、立足于传统，深入挖掘邛窑古陶瓷的文化。在继承古法制瓷技艺的同时，要坚持持续创新的理念。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二、加强对手工制瓷传承人的保护和培育工作，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）设立专项资金改善其生活状况；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）完善手工制瓷工艺体系相应传承人体系，形成完整的活态传承链。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）提高年轻传承人的手工制瓷技艺理论水平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三、建设手工制瓷非物质文化遗产品牌，重塑古邛窑，建立品牌形象，也是现代邛窑技术持续发展的关键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587816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BB1BF57-242F-4CC9-9190-076493BF3732}"/>
              </a:ext>
            </a:extLst>
          </p:cNvPr>
          <p:cNvSpPr txBox="1"/>
          <p:nvPr/>
        </p:nvSpPr>
        <p:spPr>
          <a:xfrm>
            <a:off x="2061838" y="1348484"/>
            <a:ext cx="69667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四、陶瓷文化媒介和旅游传播。通过现代网络和旅游景区优势更好更快的宣传，让更多的人了解邛窑陶瓷文化。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五、让更多的工艺美术家积极地参与到邛窑制瓷技艺的传承和发展中来。充分发挥利用自身的影响力。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六、注重知识产权的保护，对创意创新的产品加大产权保护，防止大量仿冒、盗用冲击传统工艺制瓷。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32439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763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B5249A7-9817-43A5-A12B-CED21A680911}"/>
              </a:ext>
            </a:extLst>
          </p:cNvPr>
          <p:cNvSpPr txBox="1"/>
          <p:nvPr/>
        </p:nvSpPr>
        <p:spPr>
          <a:xfrm rot="16200000">
            <a:off x="72033" y="2518584"/>
            <a:ext cx="3139321" cy="707886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研究方法</a:t>
            </a:r>
            <a:endParaRPr lang="zh-CN" altLang="en-US" sz="4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A76A62-CDEE-4EFB-A013-C2B815F83079}"/>
              </a:ext>
            </a:extLst>
          </p:cNvPr>
          <p:cNvSpPr txBox="1"/>
          <p:nvPr/>
        </p:nvSpPr>
        <p:spPr>
          <a:xfrm>
            <a:off x="3615429" y="1157964"/>
            <a:ext cx="708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</a:t>
            </a:r>
            <a:endParaRPr lang="zh-CN" altLang="en-US" sz="3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3CB260-1191-4284-88C1-628FA4B40F79}"/>
              </a:ext>
            </a:extLst>
          </p:cNvPr>
          <p:cNvSpPr txBox="1"/>
          <p:nvPr/>
        </p:nvSpPr>
        <p:spPr>
          <a:xfrm>
            <a:off x="3779666" y="545873"/>
            <a:ext cx="675368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/>
            <a:r>
              <a:rPr lang="zh-CN" altLang="zh-CN" sz="2800" kern="10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课题采用三种方法进行研究，即文献法、归纳法以及综合分析法。</a:t>
            </a:r>
            <a:endParaRPr lang="zh-CN" altLang="zh-CN" sz="28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indent="304800" algn="l"/>
            <a:r>
              <a:rPr lang="zh-CN" altLang="zh-CN" sz="2400" b="1" kern="10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文献法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：通过中国知网、维普网等进行文献检索，收集与“</a:t>
            </a:r>
            <a:r>
              <a:rPr lang="zh-CN" altLang="zh-CN" sz="24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邛窑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”相关的资料，进行分析和研究。</a:t>
            </a:r>
            <a:r>
              <a:rPr lang="zh-CN" altLang="en-US" sz="2400" kern="1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以及</a:t>
            </a:r>
            <a:r>
              <a:rPr lang="en-US" altLang="zh-CN" sz="2400" kern="1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400" kern="1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华阳国志</a:t>
            </a:r>
            <a:r>
              <a:rPr lang="en-US" altLang="zh-CN" sz="2400" kern="1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》《</a:t>
            </a:r>
            <a:r>
              <a:rPr lang="zh-CN" altLang="en-US" sz="2400" kern="1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邛崃县志</a:t>
            </a:r>
            <a:r>
              <a:rPr lang="en-US" altLang="zh-CN" sz="2400" kern="1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400" kern="1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等深入了解邛窑历史。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另寻找与“</a:t>
            </a:r>
            <a:r>
              <a:rPr lang="zh-CN" altLang="zh-CN" sz="24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中国彩绘瓷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”、“陶瓷技术传承和利用”关联的文献，为研究活动提供帮助。</a:t>
            </a:r>
            <a:endParaRPr lang="zh-CN" altLang="zh-CN" sz="24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indent="304800" algn="l"/>
            <a:r>
              <a:rPr lang="zh-CN" altLang="zh-CN" sz="2400" b="1" kern="10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归纳法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：对所获</a:t>
            </a:r>
            <a:r>
              <a:rPr lang="zh-CN" altLang="zh-CN" sz="24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资料和文献进行分析，包括数据以及观点、理论等，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以分析结果作为依据，做重点信息归纳。</a:t>
            </a:r>
            <a:endParaRPr lang="zh-CN" altLang="zh-CN" sz="24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kern="10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综合分析法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：进行实地调查、问卷调查，另根据文献内容和归纳结果，直接给出</a:t>
            </a:r>
            <a:r>
              <a:rPr lang="zh-CN" altLang="zh-CN" sz="24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邛窑历史、特点、现状等基本情况，尤其是邛窑技艺的传承和利用现状，作为研究的核心依据，据此定性分析邛窑技艺的传承和利用的实际困难、应对方法。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248222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7630" cy="6858000"/>
          </a:xfrm>
          <a:prstGeom prst="rect">
            <a:avLst/>
          </a:prstGeom>
        </p:spPr>
      </p:pic>
      <p:sp>
        <p:nvSpPr>
          <p:cNvPr id="17" name="PA_库_文本框 16"/>
          <p:cNvSpPr txBox="1"/>
          <p:nvPr>
            <p:custDataLst>
              <p:tags r:id="rId1"/>
            </p:custDataLst>
          </p:nvPr>
        </p:nvSpPr>
        <p:spPr>
          <a:xfrm>
            <a:off x="0" y="637763"/>
            <a:ext cx="3247043" cy="5196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9900" dirty="0">
                <a:solidFill>
                  <a:schemeClr val="bg1">
                    <a:alpha val="72000"/>
                  </a:schemeClr>
                </a:solidFill>
                <a:latin typeface="叶根友特楷简体" panose="02010601030101010101" pitchFamily="2" charset="-122"/>
                <a:ea typeface="叶根友特楷简体" panose="02010601030101010101" pitchFamily="2" charset="-122"/>
              </a:rPr>
              <a:t>目录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9FB2C78-730F-4B21-BC87-B6E8032F683C}"/>
              </a:ext>
            </a:extLst>
          </p:cNvPr>
          <p:cNvSpPr txBox="1"/>
          <p:nvPr/>
        </p:nvSpPr>
        <p:spPr>
          <a:xfrm>
            <a:off x="3417403" y="1513032"/>
            <a:ext cx="726243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/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一、课题的来源</a:t>
            </a:r>
            <a:endParaRPr lang="en-US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zh-CN" altLang="en-US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二、研究的目的和意义</a:t>
            </a:r>
            <a:endParaRPr lang="en-US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三、国内外发展现状</a:t>
            </a:r>
            <a:r>
              <a:rPr lang="zh-CN" altLang="en-US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、发展水平和存在问题</a:t>
            </a:r>
            <a:endParaRPr lang="en-US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四、研究目标、内容及拟解决的关键问题</a:t>
            </a:r>
            <a:endParaRPr lang="en-US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zh-CN" altLang="en-US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五、研究方法</a:t>
            </a:r>
            <a:endParaRPr lang="en-US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六、参考文献</a:t>
            </a:r>
            <a:endParaRPr lang="en-US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FDF9AC8-4B18-4BAF-90CA-4DDA78812173}"/>
              </a:ext>
            </a:extLst>
          </p:cNvPr>
          <p:cNvSpPr txBox="1"/>
          <p:nvPr/>
        </p:nvSpPr>
        <p:spPr>
          <a:xfrm>
            <a:off x="490861" y="787437"/>
            <a:ext cx="1121027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参考文献：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[1]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常璩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《华阳国志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蜀志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endParaRPr lang="en-US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[2]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刘</a:t>
            </a:r>
            <a:r>
              <a:rPr lang="zh-CN" altLang="en-US" dirty="0"/>
              <a:t>夐 </a:t>
            </a:r>
            <a:r>
              <a:rPr lang="en-US" altLang="zh-CN"/>
              <a:t>.</a:t>
            </a:r>
            <a:r>
              <a:rPr lang="en-US" altLang="zh-CN" sz="1800" kern="10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邛崃县志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中华民国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年（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1922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年）</a:t>
            </a:r>
            <a:endParaRPr lang="en-US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tabLst>
                <a:tab pos="198120" algn="l"/>
              </a:tabLst>
            </a:pP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[3]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何丹</a:t>
            </a: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邛窑陶艺传承创新</a:t>
            </a: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b="0" i="0" u="sng" strike="noStrike" dirty="0">
                <a:effectLst/>
                <a:latin typeface="宋体" panose="02010600030101010101" pitchFamily="2" charset="-122"/>
                <a:ea typeface="宋体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海峡科技与产业</a:t>
            </a:r>
            <a:r>
              <a:rPr lang="en-US" altLang="zh-CN" u="sng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2015(05):117-119</a:t>
            </a:r>
            <a:endParaRPr lang="en-US" altLang="zh-CN" b="0" i="0" u="sng" strike="noStrike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tabLst>
                <a:tab pos="198120" algn="l"/>
              </a:tabLst>
            </a:pPr>
            <a:r>
              <a:rPr lang="en-US" altLang="zh-CN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[4]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何平扬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中华瑰宝</a:t>
            </a: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邛窑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b="0" i="0" u="sng" strike="noStrike" dirty="0">
                <a:effectLst/>
                <a:latin typeface="宋体" panose="02010600030101010101" pitchFamily="2" charset="-122"/>
                <a:ea typeface="宋体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海峡科技与产业</a:t>
            </a:r>
            <a:r>
              <a:rPr lang="en-US" altLang="zh-CN" b="0" i="0" u="sng" strike="noStrike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2015(05)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120-122</a:t>
            </a:r>
            <a:endParaRPr lang="zh-CN" altLang="en-US" b="0" i="0" dirty="0">
              <a:solidFill>
                <a:srgbClr val="333333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王瑾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唐宋时期芝麻钉装烧工艺初探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[J].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四川文物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,2020(04):65-79.</a:t>
            </a:r>
            <a:endParaRPr lang="zh-CN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[6]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王永超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巴蜀特色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唐代邛窑瓷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[J].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收藏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,2019(12):96-99.</a:t>
            </a:r>
            <a:endParaRPr lang="zh-CN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[7]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唐国龙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四川邛窑唐代三彩收藏口述史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[J].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成都大学学报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社会科学版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),2019(05):118-122.</a:t>
            </a:r>
            <a:endParaRPr lang="zh-CN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[8]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陈梦玲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吴丹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邛窑黄绿釉高足瓷炉的审美价值研究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[J].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明日风尚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,2018(10):356.</a:t>
            </a:r>
            <a:endParaRPr lang="zh-CN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[9]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贺成华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民族性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谈红绿彩的继承与创新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[D].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景德镇陶瓷大学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,2019.</a:t>
            </a:r>
            <a:endParaRPr lang="zh-CN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[10]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周益诚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宋金时期磁州窑白地黑花瓷与吉州窑彩绘瓷对比研究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[D].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景德镇陶瓷大学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,2019.</a:t>
            </a:r>
            <a:endParaRPr lang="zh-CN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[11]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刘金宝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邛窑小器现象与当代小器设计思考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[J].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装饰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,2019(05):132-133.</a:t>
            </a:r>
            <a:endParaRPr lang="zh-CN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[12]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沉寂近千年 邛窑一醒惊天下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[J].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四川党的建设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,2018(11):62-63.</a:t>
            </a:r>
            <a:endParaRPr lang="zh-CN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[13]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李雪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邛窑黄绿釉高足瓷炉考述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兼谈唐宋时期成都平原香事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[J].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文物天地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,2018(06):42-46.</a:t>
            </a:r>
            <a:endParaRPr lang="zh-CN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14]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吴俊芳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邛窑古陶瓷发展初步研究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[D].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四川省社会科学院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,2019.</a:t>
            </a:r>
          </a:p>
          <a:p>
            <a:pPr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[15]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詹颖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.《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邛窑器物设计的审美文化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中国轻工业出版社</a:t>
            </a:r>
            <a:endParaRPr lang="en-US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l">
              <a:tabLst>
                <a:tab pos="198120" algn="l"/>
              </a:tabLst>
            </a:pP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96108" y="2489732"/>
            <a:ext cx="326243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4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谢谢观看！</a:t>
            </a:r>
            <a:endParaRPr lang="en-US" altLang="zh-CN" sz="4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库_文本框 5"/>
          <p:cNvSpPr txBox="1"/>
          <p:nvPr>
            <p:custDataLst>
              <p:tags r:id="rId1"/>
            </p:custDataLst>
          </p:nvPr>
        </p:nvSpPr>
        <p:spPr>
          <a:xfrm>
            <a:off x="422340" y="193077"/>
            <a:ext cx="5262979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一、课题来源简介：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E93801-AE33-4F0B-8D7C-D431086FFADC}"/>
              </a:ext>
            </a:extLst>
          </p:cNvPr>
          <p:cNvSpPr txBox="1"/>
          <p:nvPr/>
        </p:nvSpPr>
        <p:spPr>
          <a:xfrm>
            <a:off x="1036925" y="1038929"/>
            <a:ext cx="822738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/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邛窑是中国最古老的民窑之一，也是中国彩绘瓷的发源地。其价值堪比三星堆、金沙遗址，被列入国家大遗址重点保护。邛窑始创于东晋，成熟于南朝，盛于唐，是跨越八个多世纪的中国古代陶瓷名窑，色彩缤纷的无铅高温彩釉技术举世瞩目，具有不可估量的文化价值、历史价值。</a:t>
            </a:r>
            <a:endParaRPr lang="en-US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indent="304800" algn="just"/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近年来，我国对传统文化的保护意识越来越强，这也进一步推动了对邛窑的研究。值得注意的是，元代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后</a:t>
            </a:r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，邛窑的地位迅速下降，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到了南宋就断烧了，</a:t>
            </a:r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其很多精妙的技术甚至失传、面临失传，是我国历史文化和工艺的一大损失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随着邛窑考古遗址公园的建成</a:t>
            </a:r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各种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以非遗保护传承与发展为切入点的政府及民间举措，但成效不佳。因此，</a:t>
            </a:r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有必要就邛窑技艺的传承和利用进行研究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，同时想让更多的人了解家乡窑口。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A5BB271-49EB-46F0-97ED-655B6E7058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2540" y="3429000"/>
            <a:ext cx="4753610" cy="36379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370B9AF0-36FE-4D65-8427-92ED24D5557D}"/>
              </a:ext>
            </a:extLst>
          </p:cNvPr>
          <p:cNvSpPr txBox="1"/>
          <p:nvPr/>
        </p:nvSpPr>
        <p:spPr>
          <a:xfrm>
            <a:off x="162017" y="343555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二、研究的目的和意义：</a:t>
            </a:r>
            <a:endParaRPr lang="zh-CN" altLang="en-US" sz="4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BCAE505-ACCF-4D2A-9945-4B1E93D181DC}"/>
              </a:ext>
            </a:extLst>
          </p:cNvPr>
          <p:cNvSpPr txBox="1"/>
          <p:nvPr/>
        </p:nvSpPr>
        <p:spPr>
          <a:xfrm>
            <a:off x="1240655" y="697498"/>
            <a:ext cx="903080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 </a:t>
            </a:r>
            <a:br>
              <a:rPr lang="en-US" altLang="zh-CN" sz="2400" dirty="0"/>
            </a:b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本文的研究目的有二，其一是让更多人的人认识邛窑、了解邛窑，发掘背后的文化内涵，并赋予与价值相匹配的知名度；其二是邛窑技艺的发展现状并不理想，通过调研走访发现问题，并提出建议，使邛窑技艺得到更好的传承和利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在新时代焕发出活力。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/>
              <a:t>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邛窑的光辉成就，将我国陶瓷装饰艺术从单色的高、低温釉下彩向色彩丰富、装饰考究的多品种彩瓷发展的历史，向前推进了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200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年。邛窑瓷器不仅仅是一种独立的工艺品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而且作为一种文化载体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它集中反映了四川地区在各个时代的社会经济发展状况、民俗文化面貌以及人们生活方式的变化等。邛窑技艺的传承和利用不仅是对技艺的传承，更是对文化的传承，使得邛窑技艺适应时代发展，利用其自身传统优势，再次绽放古邛窑的光芒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763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B5249A7-9817-43A5-A12B-CED21A680911}"/>
              </a:ext>
            </a:extLst>
          </p:cNvPr>
          <p:cNvSpPr txBox="1"/>
          <p:nvPr/>
        </p:nvSpPr>
        <p:spPr>
          <a:xfrm>
            <a:off x="454979" y="2598483"/>
            <a:ext cx="104112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三、国内外发展状况、发展水平与存在问题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8366768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6F0FCC2D-32FC-44A4-9ABD-3461D4EEB4AB}"/>
              </a:ext>
            </a:extLst>
          </p:cNvPr>
          <p:cNvSpPr txBox="1"/>
          <p:nvPr/>
        </p:nvSpPr>
        <p:spPr>
          <a:xfrm>
            <a:off x="1651247" y="385555"/>
            <a:ext cx="860246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2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国内研究</a:t>
            </a:r>
            <a:r>
              <a:rPr lang="zh-CN" altLang="en-US" sz="32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和发展状况</a:t>
            </a:r>
            <a:r>
              <a:rPr lang="zh-CN" altLang="en-US" sz="28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8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对邛窑陶瓷工艺的研究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涉及到窑具、造型、纹饰、釉色、三彩瓷器、省油灯等问题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装烧技术方面的有伍秋鹏的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邛窑陶瓷窑具与装烧工艺初探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》 “,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对十方堂窑址、青羊宫窑址、瓦密山窑址、琉璃厂窑址出土的窑具做了分类研究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总结了自南朝至两宋时期邛窑在各个发展阶段的装施工艺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通过容具判断各窑场之间在技术上的流传关系。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/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王瑾等借助文献进行分析，认为我国陶瓷技术的发展存在一定的松散化特点，包括邛窑在内，各地陶瓷技术大量依赖师徒关系、口头传授的方式传承，很可能因战乱等因素出现技术失传的情况。相关学者主张加强对邛窑管理的官方化，以文字、图像等可靠方式对技术进行收集、记载、传承和运用。</a:t>
            </a:r>
          </a:p>
          <a:p>
            <a:pPr indent="304800" algn="just"/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陈梦玲等案例分析的方式，重点研究了邛窑黄绿釉高足瓷炉的艺术价值，并在研究的过程中，客观分析了邛窑发展面临的困境。认为应加大资金投入，分别从技术角度、教育角度、商业角度、产业链角度出发，构建基于邛窑艺术价值和历史价值的运营模式，使更多的商业伙伴、普通民众了解邛窑，为其技术的推广传承、深入利用提供支持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1AD5D3B-AEEF-4BEC-B90E-E2E582FA2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30" y="88777"/>
            <a:ext cx="5444478" cy="36386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CEF043F-AA52-4B2F-BB67-B3EB93E09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48" y="3360616"/>
            <a:ext cx="5326109" cy="35595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C69095-137F-48D0-BFC1-BEC2F4B5F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763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90F66A4-785A-446B-85BC-991C74A17945}"/>
              </a:ext>
            </a:extLst>
          </p:cNvPr>
          <p:cNvSpPr txBox="1"/>
          <p:nvPr/>
        </p:nvSpPr>
        <p:spPr>
          <a:xfrm>
            <a:off x="1023227" y="1162483"/>
            <a:ext cx="738664" cy="380013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现存邛窑古瓷</a:t>
            </a:r>
          </a:p>
        </p:txBody>
      </p:sp>
    </p:spTree>
    <p:extLst>
      <p:ext uri="{BB962C8B-B14F-4D97-AF65-F5344CB8AC3E}">
        <p14:creationId xmlns:p14="http://schemas.microsoft.com/office/powerpoint/2010/main" val="125179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7A76A62-CDEE-4EFB-A013-C2B815F83079}"/>
              </a:ext>
            </a:extLst>
          </p:cNvPr>
          <p:cNvSpPr txBox="1"/>
          <p:nvPr/>
        </p:nvSpPr>
        <p:spPr>
          <a:xfrm>
            <a:off x="3615429" y="1157964"/>
            <a:ext cx="708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</a:t>
            </a:r>
            <a:endParaRPr lang="zh-CN" altLang="en-US" sz="32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28CFC0-9509-42AD-8AEA-6728D95E1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1" y="800962"/>
            <a:ext cx="3758584" cy="50114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D47915-10D4-4733-8473-BB2ABCE78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88" y="3393376"/>
            <a:ext cx="5143500" cy="3429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EFE9090-F83E-4D72-BE96-B7D3A91ED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65" y="-1"/>
            <a:ext cx="4953904" cy="33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9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B319F6-0496-401D-AC96-DA0BD6BA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23" y="779190"/>
            <a:ext cx="3564592" cy="5299619"/>
          </a:xfrm>
          <a:prstGeom prst="rect">
            <a:avLst/>
          </a:prstGeom>
        </p:spPr>
      </p:pic>
      <p:pic>
        <p:nvPicPr>
          <p:cNvPr id="5" name="图片 4" descr="12b42143d77g213[1]">
            <a:extLst>
              <a:ext uri="{FF2B5EF4-FFF2-40B4-BE49-F238E27FC236}">
                <a16:creationId xmlns:a16="http://schemas.microsoft.com/office/drawing/2014/main" id="{01CE1859-F512-4D33-87B5-1545B7CCC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910" y="1657506"/>
            <a:ext cx="5912218" cy="41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2047</Words>
  <Application>Microsoft Office PowerPoint</Application>
  <PresentationFormat>宽屏</PresentationFormat>
  <Paragraphs>102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inherit</vt:lpstr>
      <vt:lpstr>等线</vt:lpstr>
      <vt:lpstr>等线 Light</vt:lpstr>
      <vt:lpstr>华文楷体</vt:lpstr>
      <vt:lpstr>宋体</vt:lpstr>
      <vt:lpstr>微软雅黑</vt:lpstr>
      <vt:lpstr>叶根友特楷简体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旗袍2</dc:title>
  <dc:creator>燃品堂PPT</dc:creator>
  <cp:keywords>www.51pptmoban.com</cp:keywords>
  <cp:lastModifiedBy>hupanrong</cp:lastModifiedBy>
  <cp:revision>189</cp:revision>
  <dcterms:created xsi:type="dcterms:W3CDTF">2017-12-08T10:20:00Z</dcterms:created>
  <dcterms:modified xsi:type="dcterms:W3CDTF">2020-11-19T05:07:11Z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