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1"/>
  </p:notesMasterIdLst>
  <p:sldIdLst>
    <p:sldId id="258" r:id="rId3"/>
    <p:sldId id="257" r:id="rId4"/>
    <p:sldId id="259" r:id="rId5"/>
    <p:sldId id="280" r:id="rId6"/>
    <p:sldId id="289" r:id="rId7"/>
    <p:sldId id="263" r:id="rId8"/>
    <p:sldId id="349" r:id="rId9"/>
    <p:sldId id="354" r:id="rId10"/>
    <p:sldId id="271" r:id="rId11"/>
    <p:sldId id="351" r:id="rId12"/>
    <p:sldId id="352" r:id="rId13"/>
    <p:sldId id="286" r:id="rId14"/>
    <p:sldId id="264" r:id="rId15"/>
    <p:sldId id="266" r:id="rId16"/>
    <p:sldId id="355" r:id="rId17"/>
    <p:sldId id="356" r:id="rId18"/>
    <p:sldId id="350" r:id="rId19"/>
    <p:sldId id="34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p15:clr>
            <a:srgbClr val="A4A3A4"/>
          </p15:clr>
        </p15:guide>
        <p15:guide id="2" pos="38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A8B"/>
    <a:srgbClr val="F7F9F3"/>
    <a:srgbClr val="D2CFC6"/>
    <a:srgbClr val="B8B1A5"/>
    <a:srgbClr val="D2C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3"/>
  </p:normalViewPr>
  <p:slideViewPr>
    <p:cSldViewPr snapToGrid="0" snapToObjects="1">
      <p:cViewPr varScale="1">
        <p:scale>
          <a:sx n="66" d="100"/>
          <a:sy n="66" d="100"/>
        </p:scale>
        <p:origin x="-876" y="-96"/>
      </p:cViewPr>
      <p:guideLst>
        <p:guide orient="horz" pos="2183"/>
        <p:guide pos="3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A2C7-D4B4-4706-8875-69BBCA3C8CDB}" type="datetimeFigureOut">
              <a:rPr lang="zh-CN" altLang="en-US" smtClean="0"/>
              <a:t>2020/12/2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EB5C-24B1-4869-AFC6-058737BB3DF9}" type="slidenum">
              <a:rPr lang="zh-CN" altLang="en-US" smtClean="0"/>
              <a:t>‹#›</a:t>
            </a:fld>
            <a:endParaRPr lang="zh-CN" altLang="en-US"/>
          </a:p>
        </p:txBody>
      </p:sp>
    </p:spTree>
    <p:extLst>
      <p:ext uri="{BB962C8B-B14F-4D97-AF65-F5344CB8AC3E}">
        <p14:creationId xmlns:p14="http://schemas.microsoft.com/office/powerpoint/2010/main" val="396691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a:t>
            </a:fld>
            <a:endParaRPr lang="zh-CN" altLang="en-US"/>
          </a:p>
        </p:txBody>
      </p:sp>
    </p:spTree>
    <p:extLst>
      <p:ext uri="{BB962C8B-B14F-4D97-AF65-F5344CB8AC3E}">
        <p14:creationId xmlns:p14="http://schemas.microsoft.com/office/powerpoint/2010/main" val="81361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14</a:t>
            </a:fld>
            <a:endParaRPr lang="zh-CN" altLang="en-US"/>
          </a:p>
        </p:txBody>
      </p:sp>
    </p:spTree>
    <p:extLst>
      <p:ext uri="{BB962C8B-B14F-4D97-AF65-F5344CB8AC3E}">
        <p14:creationId xmlns:p14="http://schemas.microsoft.com/office/powerpoint/2010/main" val="357965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18</a:t>
            </a:fld>
            <a:endParaRPr lang="zh-CN" altLang="en-US"/>
          </a:p>
        </p:txBody>
      </p:sp>
    </p:spTree>
    <p:extLst>
      <p:ext uri="{BB962C8B-B14F-4D97-AF65-F5344CB8AC3E}">
        <p14:creationId xmlns:p14="http://schemas.microsoft.com/office/powerpoint/2010/main" val="168076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a:t>
            </a:fld>
            <a:endParaRPr lang="zh-CN" altLang="en-US"/>
          </a:p>
        </p:txBody>
      </p:sp>
    </p:spTree>
    <p:extLst>
      <p:ext uri="{BB962C8B-B14F-4D97-AF65-F5344CB8AC3E}">
        <p14:creationId xmlns:p14="http://schemas.microsoft.com/office/powerpoint/2010/main" val="51213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3</a:t>
            </a:fld>
            <a:endParaRPr lang="zh-CN" altLang="en-US"/>
          </a:p>
        </p:txBody>
      </p:sp>
    </p:spTree>
    <p:extLst>
      <p:ext uri="{BB962C8B-B14F-4D97-AF65-F5344CB8AC3E}">
        <p14:creationId xmlns:p14="http://schemas.microsoft.com/office/powerpoint/2010/main" val="5224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4</a:t>
            </a:fld>
            <a:endParaRPr lang="zh-CN" altLang="en-US"/>
          </a:p>
        </p:txBody>
      </p:sp>
    </p:spTree>
    <p:extLst>
      <p:ext uri="{BB962C8B-B14F-4D97-AF65-F5344CB8AC3E}">
        <p14:creationId xmlns:p14="http://schemas.microsoft.com/office/powerpoint/2010/main" val="33888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5</a:t>
            </a:fld>
            <a:endParaRPr lang="zh-CN" altLang="en-US"/>
          </a:p>
        </p:txBody>
      </p:sp>
    </p:spTree>
    <p:extLst>
      <p:ext uri="{BB962C8B-B14F-4D97-AF65-F5344CB8AC3E}">
        <p14:creationId xmlns:p14="http://schemas.microsoft.com/office/powerpoint/2010/main" val="219163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6</a:t>
            </a:fld>
            <a:endParaRPr lang="zh-CN" altLang="en-US"/>
          </a:p>
        </p:txBody>
      </p:sp>
    </p:spTree>
    <p:extLst>
      <p:ext uri="{BB962C8B-B14F-4D97-AF65-F5344CB8AC3E}">
        <p14:creationId xmlns:p14="http://schemas.microsoft.com/office/powerpoint/2010/main" val="124725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9</a:t>
            </a:fld>
            <a:endParaRPr lang="zh-CN" altLang="en-US"/>
          </a:p>
        </p:txBody>
      </p:sp>
    </p:spTree>
    <p:extLst>
      <p:ext uri="{BB962C8B-B14F-4D97-AF65-F5344CB8AC3E}">
        <p14:creationId xmlns:p14="http://schemas.microsoft.com/office/powerpoint/2010/main" val="190598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12</a:t>
            </a:fld>
            <a:endParaRPr lang="zh-CN" altLang="en-US"/>
          </a:p>
        </p:txBody>
      </p:sp>
    </p:spTree>
    <p:extLst>
      <p:ext uri="{BB962C8B-B14F-4D97-AF65-F5344CB8AC3E}">
        <p14:creationId xmlns:p14="http://schemas.microsoft.com/office/powerpoint/2010/main" val="316207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13</a:t>
            </a:fld>
            <a:endParaRPr lang="zh-CN" altLang="en-US"/>
          </a:p>
        </p:txBody>
      </p:sp>
    </p:spTree>
    <p:extLst>
      <p:ext uri="{BB962C8B-B14F-4D97-AF65-F5344CB8AC3E}">
        <p14:creationId xmlns:p14="http://schemas.microsoft.com/office/powerpoint/2010/main" val="242128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2020/12/2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t>‹#›</a:t>
            </a:fld>
            <a:endParaRPr kumimoji="1" lang="zh-CN" altLang="en-US"/>
          </a:p>
        </p:txBody>
      </p:sp>
      <p:pic>
        <p:nvPicPr>
          <p:cNvPr id="7" name="图片 6"/>
          <p:cNvPicPr>
            <a:picLocks noChangeAspect="1"/>
          </p:cNvPicPr>
          <p:nvPr userDrawn="1"/>
        </p:nvPicPr>
        <p:blipFill rotWithShape="1">
          <a:blip r:embed="rId13"/>
          <a:srcRect l="8598" r="58288" b="76954"/>
          <a:stretch>
            <a:fillRect/>
          </a:stretch>
        </p:blipFill>
        <p:spPr>
          <a:xfrm>
            <a:off x="28575" y="-8890"/>
            <a:ext cx="5369560" cy="1580515"/>
          </a:xfrm>
          <a:prstGeom prst="rect">
            <a:avLst/>
          </a:prstGeom>
        </p:spPr>
      </p:pic>
      <p:pic>
        <p:nvPicPr>
          <p:cNvPr id="8" name="图片 7"/>
          <p:cNvPicPr>
            <a:picLocks noChangeAspect="1"/>
          </p:cNvPicPr>
          <p:nvPr userDrawn="1"/>
        </p:nvPicPr>
        <p:blipFill rotWithShape="1">
          <a:blip r:embed="rId13"/>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t>2020/12/2</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t>‹#›</a:t>
            </a:fld>
            <a:endParaRPr kumimoji="1" lang="zh-CN" altLang="en-US"/>
          </a:p>
        </p:txBody>
      </p:sp>
      <p:sp>
        <p:nvSpPr>
          <p:cNvPr id="7" name="标题占位符 1"/>
          <p:cNvSpPr>
            <a:spLocks noGrp="1"/>
          </p:cNvSpPr>
          <p:nvPr userDrawn="1"/>
        </p:nvSpPr>
        <p:spPr>
          <a:xfrm>
            <a:off x="965200" y="492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pic>
        <p:nvPicPr>
          <p:cNvPr id="8" name="图片 7"/>
          <p:cNvPicPr>
            <a:picLocks noChangeAspect="1"/>
          </p:cNvPicPr>
          <p:nvPr userDrawn="1"/>
        </p:nvPicPr>
        <p:blipFill rotWithShape="1">
          <a:blip r:embed="rId13"/>
          <a:srcRect l="8598" r="58288" b="76954"/>
          <a:stretch>
            <a:fillRect/>
          </a:stretch>
        </p:blipFill>
        <p:spPr>
          <a:xfrm>
            <a:off x="28575" y="-8890"/>
            <a:ext cx="5369560" cy="1580515"/>
          </a:xfrm>
          <a:prstGeom prst="rect">
            <a:avLst/>
          </a:prstGeom>
        </p:spPr>
      </p:pic>
      <p:pic>
        <p:nvPicPr>
          <p:cNvPr id="9" name="图片 8"/>
          <p:cNvPicPr>
            <a:picLocks noChangeAspect="1"/>
          </p:cNvPicPr>
          <p:nvPr userDrawn="1"/>
        </p:nvPicPr>
        <p:blipFill rotWithShape="1">
          <a:blip r:embed="rId13"/>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srcRect l="8598" r="14725"/>
          <a:stretch>
            <a:fillRect/>
          </a:stretch>
        </p:blipFill>
        <p:spPr>
          <a:xfrm>
            <a:off x="-139065" y="0"/>
            <a:ext cx="12433300" cy="6858000"/>
          </a:xfrm>
          <a:prstGeom prst="rect">
            <a:avLst/>
          </a:prstGeom>
        </p:spPr>
      </p:pic>
      <p:sp>
        <p:nvSpPr>
          <p:cNvPr id="11" name="椭圆 10"/>
          <p:cNvSpPr/>
          <p:nvPr/>
        </p:nvSpPr>
        <p:spPr>
          <a:xfrm>
            <a:off x="3350175" y="7015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4" name="椭圆 13"/>
          <p:cNvSpPr/>
          <p:nvPr/>
        </p:nvSpPr>
        <p:spPr>
          <a:xfrm>
            <a:off x="2001817" y="4066982"/>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4" name="PA-图片 27"/>
          <p:cNvSpPr/>
          <p:nvPr>
            <p:custDataLst>
              <p:tags r:id="rId1"/>
            </p:custDataLst>
          </p:nvPr>
        </p:nvSpPr>
        <p:spPr>
          <a:xfrm>
            <a:off x="4001135" y="2088515"/>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5">
              <a:extLst/>
            </a:blip>
            <a:stretch>
              <a:fillRect l="-6915" t="-38378" r="-10691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36662">
            <a:off x="6216015" y="-1200150"/>
            <a:ext cx="3078480" cy="5636260"/>
          </a:xfrm>
          <a:prstGeom prst="rect">
            <a:avLst/>
          </a:prstGeom>
          <a:effectLst>
            <a:outerShdw blurRad="50800" dist="101600" dir="2700000" algn="tl" rotWithShape="0">
              <a:prstClr val="black">
                <a:alpha val="40000"/>
              </a:prstClr>
            </a:outerShdw>
          </a:effectLst>
        </p:spPr>
      </p:pic>
      <p:sp>
        <p:nvSpPr>
          <p:cNvPr id="2" name="TextBox 1"/>
          <p:cNvSpPr txBox="1"/>
          <p:nvPr/>
        </p:nvSpPr>
        <p:spPr>
          <a:xfrm>
            <a:off x="4058247" y="3176706"/>
            <a:ext cx="4038676" cy="584775"/>
          </a:xfrm>
          <a:prstGeom prst="rect">
            <a:avLst/>
          </a:prstGeom>
          <a:noFill/>
        </p:spPr>
        <p:txBody>
          <a:bodyPr wrap="square" rtlCol="0">
            <a:spAutoFit/>
          </a:bodyPr>
          <a:lstStyle/>
          <a:p>
            <a:pPr algn="ctr"/>
            <a:r>
              <a:rPr lang="zh-CN" altLang="en-US" sz="3200" dirty="0" smtClean="0"/>
              <a:t>花舞大唐春</a:t>
            </a:r>
            <a:endParaRPr lang="en-US" altLang="zh-CN" sz="3200" dirty="0" smtClean="0"/>
          </a:p>
        </p:txBody>
      </p:sp>
      <p:sp>
        <p:nvSpPr>
          <p:cNvPr id="6" name="TextBox 5"/>
          <p:cNvSpPr txBox="1"/>
          <p:nvPr/>
        </p:nvSpPr>
        <p:spPr>
          <a:xfrm>
            <a:off x="5602514" y="4169620"/>
            <a:ext cx="2973380" cy="369332"/>
          </a:xfrm>
          <a:prstGeom prst="rect">
            <a:avLst/>
          </a:prstGeom>
          <a:noFill/>
        </p:spPr>
        <p:txBody>
          <a:bodyPr wrap="square" rtlCol="0">
            <a:spAutoFit/>
          </a:bodyPr>
          <a:lstStyle/>
          <a:p>
            <a:r>
              <a:rPr lang="zh-CN" altLang="en-US" dirty="0" smtClean="0"/>
              <a:t>何家村窖藏出土文物精华展</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6057" y="319314"/>
            <a:ext cx="5486400" cy="1077218"/>
          </a:xfrm>
          <a:prstGeom prst="rect">
            <a:avLst/>
          </a:prstGeom>
          <a:noFill/>
        </p:spPr>
        <p:txBody>
          <a:bodyPr wrap="square" rtlCol="0">
            <a:spAutoFit/>
          </a:bodyPr>
          <a:lstStyle/>
          <a:p>
            <a:pPr algn="ctr"/>
            <a:r>
              <a:rPr lang="zh-CN" altLang="en-US" sz="3200" dirty="0"/>
              <a:t>第二</a:t>
            </a:r>
            <a:r>
              <a:rPr lang="zh-CN" altLang="en-US" sz="3200" dirty="0" smtClean="0"/>
              <a:t>单元</a:t>
            </a:r>
            <a:endParaRPr lang="en-US" altLang="zh-CN" sz="3200" dirty="0" smtClean="0"/>
          </a:p>
          <a:p>
            <a:pPr algn="ctr"/>
            <a:r>
              <a:rPr lang="zh-CN" altLang="en-US" sz="3200" dirty="0" smtClean="0"/>
              <a:t>盛世</a:t>
            </a:r>
            <a:r>
              <a:rPr lang="zh-CN" altLang="en-US" sz="3200" dirty="0"/>
              <a:t>遗珍，华光溢彩</a:t>
            </a:r>
          </a:p>
        </p:txBody>
      </p:sp>
      <p:sp>
        <p:nvSpPr>
          <p:cNvPr id="3" name="TextBox 2"/>
          <p:cNvSpPr txBox="1"/>
          <p:nvPr/>
        </p:nvSpPr>
        <p:spPr>
          <a:xfrm>
            <a:off x="188686" y="1425561"/>
            <a:ext cx="11161485" cy="2585323"/>
          </a:xfrm>
          <a:prstGeom prst="rect">
            <a:avLst/>
          </a:prstGeom>
          <a:noFill/>
        </p:spPr>
        <p:txBody>
          <a:bodyPr wrap="square" rtlCol="0">
            <a:spAutoFit/>
          </a:bodyPr>
          <a:lstStyle/>
          <a:p>
            <a:pPr indent="457200"/>
            <a:r>
              <a:rPr lang="zh-CN" altLang="en-US" dirty="0"/>
              <a:t>唐代是我国历史上的盛世，社会</a:t>
            </a:r>
            <a:r>
              <a:rPr lang="zh-CN" altLang="en-US" dirty="0" smtClean="0"/>
              <a:t>富裕且繁荣</a:t>
            </a:r>
            <a:r>
              <a:rPr lang="zh-CN" altLang="en-US" dirty="0"/>
              <a:t>，</a:t>
            </a:r>
            <a:r>
              <a:rPr lang="zh-CN" altLang="en-US" dirty="0" smtClean="0"/>
              <a:t>特别是上层阶级，</a:t>
            </a:r>
            <a:r>
              <a:rPr lang="zh-CN" altLang="en-US" dirty="0"/>
              <a:t>更是讲究奢侈和豪华，大量使用金银器，所以唐代的金银器制作也发展到了一个鼎盛时期</a:t>
            </a:r>
            <a:r>
              <a:rPr lang="zh-CN" altLang="en-US" dirty="0" smtClean="0"/>
              <a:t>。</a:t>
            </a:r>
            <a:endParaRPr lang="en-US" altLang="zh-CN" dirty="0" smtClean="0"/>
          </a:p>
          <a:p>
            <a:pPr indent="457200"/>
            <a:r>
              <a:rPr lang="zh-CN" altLang="en-US" dirty="0" smtClean="0"/>
              <a:t>何家</a:t>
            </a:r>
            <a:r>
              <a:rPr lang="zh-CN" altLang="en-US" dirty="0"/>
              <a:t>村窖藏中出土了大量精美的金银器</a:t>
            </a:r>
            <a:r>
              <a:rPr lang="zh-CN" altLang="en-US" dirty="0" smtClean="0"/>
              <a:t>，其中的</a:t>
            </a:r>
            <a:r>
              <a:rPr lang="en-US" altLang="zh-CN" dirty="0"/>
              <a:t>271</a:t>
            </a:r>
            <a:r>
              <a:rPr lang="zh-CN" altLang="en-US" dirty="0"/>
              <a:t>件金银器是唐代金银器的一次空前大发现</a:t>
            </a:r>
            <a:r>
              <a:rPr lang="zh-CN" altLang="en-US" dirty="0" smtClean="0"/>
              <a:t>。何家</a:t>
            </a:r>
            <a:r>
              <a:rPr lang="zh-CN" altLang="en-US" dirty="0"/>
              <a:t>村金银器的制作工艺代表了唐代的最高水平，使我们当代社会对唐代的金属冶炼、金属设计，制作工艺等都有了直观、深入的认识，同时大量优质银器的出现也表明当时冶银技术的巨大进步</a:t>
            </a:r>
            <a:r>
              <a:rPr lang="zh-CN" altLang="en-US" dirty="0" smtClean="0"/>
              <a:t>。</a:t>
            </a:r>
            <a:endParaRPr lang="en-US" altLang="zh-CN" dirty="0" smtClean="0"/>
          </a:p>
          <a:p>
            <a:pPr indent="457200"/>
            <a:r>
              <a:rPr lang="zh-CN" altLang="en-US" dirty="0" smtClean="0"/>
              <a:t>唐</a:t>
            </a:r>
            <a:r>
              <a:rPr lang="zh-CN" altLang="en-US" dirty="0"/>
              <a:t>王朝是非常尊崇马的，在唐代，马不仅广泛地应用于战争、交通、运输等方面，而且还大量用于宫廷贵族的社交和娱乐活动之中。同时唐代是中国历史上经济和文化发展的鼎盛时期，生活在这个时期的女性具有不同于其他朝代女性的精神风貌。除此之外，唐代不仅盛行服用丹药，还服食黄金，当时认为黄金具有“镇心安神、定惊除痫，辟恶去邪”神奇疗效，使得唐代对金银器的需求也大大增加。</a:t>
            </a:r>
          </a:p>
        </p:txBody>
      </p:sp>
      <p:sp>
        <p:nvSpPr>
          <p:cNvPr id="4" name="TextBox 3"/>
          <p:cNvSpPr txBox="1"/>
          <p:nvPr/>
        </p:nvSpPr>
        <p:spPr>
          <a:xfrm>
            <a:off x="188685" y="4010884"/>
            <a:ext cx="2365829" cy="584775"/>
          </a:xfrm>
          <a:prstGeom prst="rect">
            <a:avLst/>
          </a:prstGeom>
          <a:noFill/>
        </p:spPr>
        <p:txBody>
          <a:bodyPr wrap="square" rtlCol="0">
            <a:spAutoFit/>
          </a:bodyPr>
          <a:lstStyle/>
          <a:p>
            <a:r>
              <a:rPr lang="zh-CN" altLang="en-US" sz="3200" dirty="0" smtClean="0"/>
              <a:t>设计说明</a:t>
            </a:r>
            <a:endParaRPr lang="zh-CN" altLang="en-US" sz="3200" dirty="0"/>
          </a:p>
        </p:txBody>
      </p:sp>
      <p:sp>
        <p:nvSpPr>
          <p:cNvPr id="5" name="TextBox 4"/>
          <p:cNvSpPr txBox="1"/>
          <p:nvPr/>
        </p:nvSpPr>
        <p:spPr>
          <a:xfrm>
            <a:off x="-1" y="4597439"/>
            <a:ext cx="11350172" cy="2031325"/>
          </a:xfrm>
          <a:prstGeom prst="rect">
            <a:avLst/>
          </a:prstGeom>
          <a:noFill/>
        </p:spPr>
        <p:txBody>
          <a:bodyPr wrap="square" rtlCol="0">
            <a:spAutoFit/>
          </a:bodyPr>
          <a:lstStyle/>
          <a:p>
            <a:pPr indent="457200"/>
            <a:r>
              <a:rPr lang="zh-CN" altLang="en-US" dirty="0"/>
              <a:t>本单元为唐朝的金银器展览，</a:t>
            </a:r>
            <a:r>
              <a:rPr lang="zh-CN" altLang="en-US" dirty="0" smtClean="0"/>
              <a:t>由于唐朝的开放和</a:t>
            </a:r>
            <a:r>
              <a:rPr lang="zh-CN" altLang="en-US" dirty="0"/>
              <a:t>包容</a:t>
            </a:r>
            <a:r>
              <a:rPr lang="zh-CN" altLang="en-US" dirty="0" smtClean="0"/>
              <a:t>，这一时期</a:t>
            </a:r>
            <a:r>
              <a:rPr lang="zh-CN" altLang="en-US" dirty="0"/>
              <a:t>的文化交流空前繁荣，可</a:t>
            </a:r>
            <a:r>
              <a:rPr lang="zh-CN" altLang="en-US" dirty="0"/>
              <a:t>分为中原文化</a:t>
            </a:r>
            <a:r>
              <a:rPr lang="zh-CN" altLang="en-US" dirty="0" smtClean="0"/>
              <a:t>和多元文化。</a:t>
            </a:r>
            <a:endParaRPr lang="en-US" altLang="zh-CN" dirty="0" smtClean="0"/>
          </a:p>
          <a:p>
            <a:pPr indent="457200"/>
            <a:r>
              <a:rPr lang="zh-CN" altLang="en-US" dirty="0" smtClean="0"/>
              <a:t>中原</a:t>
            </a:r>
            <a:r>
              <a:rPr lang="zh-CN" altLang="en-US" dirty="0"/>
              <a:t>文化部分，以具有历史故事的</a:t>
            </a:r>
            <a:r>
              <a:rPr lang="zh-CN" altLang="en-US" dirty="0" smtClean="0"/>
              <a:t>文物</a:t>
            </a:r>
            <a:r>
              <a:rPr lang="zh-CN" altLang="en-US" dirty="0" smtClean="0"/>
              <a:t>，展现了高超的制作工艺的器物如</a:t>
            </a:r>
            <a:r>
              <a:rPr lang="zh-CN" altLang="en-US" dirty="0"/>
              <a:t>葡萄花鸟纹银</a:t>
            </a:r>
            <a:r>
              <a:rPr lang="zh-CN" altLang="en-US" dirty="0" smtClean="0"/>
              <a:t>香囊，</a:t>
            </a:r>
            <a:r>
              <a:rPr lang="zh-CN" altLang="en-US" dirty="0" smtClean="0"/>
              <a:t>以故事和制作工艺中蕴含</a:t>
            </a:r>
            <a:r>
              <a:rPr lang="zh-CN" altLang="en-US" dirty="0" smtClean="0"/>
              <a:t>的原理来</a:t>
            </a:r>
            <a:r>
              <a:rPr lang="zh-CN" altLang="en-US" dirty="0"/>
              <a:t>衬托背景</a:t>
            </a:r>
            <a:r>
              <a:rPr lang="zh-CN" altLang="en-US" dirty="0" smtClean="0"/>
              <a:t>，其余</a:t>
            </a:r>
            <a:r>
              <a:rPr lang="zh-CN" altLang="en-US" dirty="0"/>
              <a:t>展品依次</a:t>
            </a:r>
            <a:r>
              <a:rPr lang="zh-CN" altLang="en-US" dirty="0" smtClean="0"/>
              <a:t>展览。</a:t>
            </a:r>
            <a:endParaRPr lang="en-US" altLang="zh-CN" dirty="0" smtClean="0"/>
          </a:p>
          <a:p>
            <a:pPr indent="457200"/>
            <a:r>
              <a:rPr lang="zh-CN" altLang="en-US" dirty="0" smtClean="0"/>
              <a:t>多元文化部分，以著名的镶金</a:t>
            </a:r>
            <a:r>
              <a:rPr lang="zh-CN" altLang="en-US" dirty="0"/>
              <a:t>兽首玛瑙杯，鎏金舞马衔杯银壶为代表性器物</a:t>
            </a:r>
            <a:r>
              <a:rPr lang="zh-CN" altLang="en-US" dirty="0" smtClean="0"/>
              <a:t>，这些代表性器物反映</a:t>
            </a:r>
            <a:r>
              <a:rPr lang="zh-CN" altLang="en-US" dirty="0"/>
              <a:t>出当时</a:t>
            </a:r>
            <a:r>
              <a:rPr lang="zh-CN" altLang="en-US" dirty="0" smtClean="0"/>
              <a:t>唐朝盛行和推崇的活动和多元文化交融成果，技艺的融合，再次创作，展现出匠人的别出心裁和高超技艺，用当时唐朝举行舞马活动的图片加以证明，</a:t>
            </a:r>
            <a:r>
              <a:rPr lang="zh-CN" altLang="en-US" dirty="0"/>
              <a:t>以深色为基调，更能凸显金银器的特点，为展览增添一抹神秘</a:t>
            </a:r>
            <a:r>
              <a:rPr lang="zh-CN" altLang="en-US" dirty="0" smtClean="0"/>
              <a:t>色彩。</a:t>
            </a:r>
            <a:endParaRPr lang="zh-CN" altLang="en-US" dirty="0"/>
          </a:p>
        </p:txBody>
      </p:sp>
    </p:spTree>
    <p:extLst>
      <p:ext uri="{BB962C8B-B14F-4D97-AF65-F5344CB8AC3E}">
        <p14:creationId xmlns:p14="http://schemas.microsoft.com/office/powerpoint/2010/main" val="289380947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0742" y="464457"/>
            <a:ext cx="6299200" cy="1077218"/>
          </a:xfrm>
          <a:prstGeom prst="rect">
            <a:avLst/>
          </a:prstGeom>
          <a:noFill/>
        </p:spPr>
        <p:txBody>
          <a:bodyPr wrap="square" rtlCol="0">
            <a:spAutoFit/>
          </a:bodyPr>
          <a:lstStyle/>
          <a:p>
            <a:pPr algn="ctr"/>
            <a:r>
              <a:rPr lang="zh-CN" altLang="en-US" sz="3200" dirty="0"/>
              <a:t>第三</a:t>
            </a:r>
            <a:r>
              <a:rPr lang="zh-CN" altLang="en-US" sz="3200" dirty="0" smtClean="0"/>
              <a:t>单元</a:t>
            </a:r>
            <a:endParaRPr lang="en-US" altLang="zh-CN" sz="3200" dirty="0" smtClean="0"/>
          </a:p>
          <a:p>
            <a:pPr algn="ctr"/>
            <a:r>
              <a:rPr lang="zh-CN" altLang="en-US" sz="3200" dirty="0" smtClean="0"/>
              <a:t>繁华</a:t>
            </a:r>
            <a:r>
              <a:rPr lang="zh-CN" altLang="en-US" sz="3200" dirty="0"/>
              <a:t>落尽，千古流传</a:t>
            </a:r>
          </a:p>
        </p:txBody>
      </p:sp>
      <p:sp>
        <p:nvSpPr>
          <p:cNvPr id="3" name="TextBox 2"/>
          <p:cNvSpPr txBox="1"/>
          <p:nvPr/>
        </p:nvSpPr>
        <p:spPr>
          <a:xfrm>
            <a:off x="1741714" y="1741714"/>
            <a:ext cx="8897257" cy="2031325"/>
          </a:xfrm>
          <a:prstGeom prst="rect">
            <a:avLst/>
          </a:prstGeom>
          <a:noFill/>
        </p:spPr>
        <p:txBody>
          <a:bodyPr wrap="square" rtlCol="0">
            <a:spAutoFit/>
          </a:bodyPr>
          <a:lstStyle/>
          <a:p>
            <a:pPr indent="457200"/>
            <a:r>
              <a:rPr lang="zh-CN" altLang="en-US" dirty="0"/>
              <a:t>铸钱是国家大事，涉及经济命脉，关系到国家发展和统治的稳固</a:t>
            </a:r>
            <a:r>
              <a:rPr lang="zh-CN" altLang="en-US" dirty="0" smtClean="0"/>
              <a:t>。</a:t>
            </a:r>
            <a:endParaRPr lang="en-US" altLang="zh-CN" dirty="0" smtClean="0"/>
          </a:p>
          <a:p>
            <a:pPr indent="457200"/>
            <a:r>
              <a:rPr lang="zh-CN" altLang="en-US" dirty="0" smtClean="0"/>
              <a:t>何家</a:t>
            </a:r>
            <a:r>
              <a:rPr lang="zh-CN" altLang="en-US" dirty="0"/>
              <a:t>村窑藏中的钱币不仅仅局限于本土流行的开元通宝，在发掘的钱币中</a:t>
            </a:r>
            <a:r>
              <a:rPr lang="zh-CN" altLang="en-US" dirty="0" smtClean="0"/>
              <a:t>，除了唐朝本土流行</a:t>
            </a:r>
            <a:r>
              <a:rPr lang="zh-CN" altLang="en-US" dirty="0"/>
              <a:t>的开元通宝</a:t>
            </a:r>
            <a:r>
              <a:rPr lang="zh-CN" altLang="en-US" dirty="0" smtClean="0"/>
              <a:t>，还有</a:t>
            </a:r>
            <a:r>
              <a:rPr lang="zh-CN" altLang="en-US" dirty="0"/>
              <a:t>西域高昌国的高昌吉利</a:t>
            </a:r>
            <a:r>
              <a:rPr lang="zh-CN" altLang="en-US" dirty="0" smtClean="0"/>
              <a:t>、日本</a:t>
            </a:r>
            <a:r>
              <a:rPr lang="zh-CN" altLang="en-US" dirty="0"/>
              <a:t>元明天皇铸造的和同开尔</a:t>
            </a:r>
            <a:r>
              <a:rPr lang="zh-CN" altLang="en-US" dirty="0" smtClean="0"/>
              <a:t>，波斯</a:t>
            </a:r>
            <a:r>
              <a:rPr lang="zh-CN" altLang="en-US" dirty="0"/>
              <a:t>的萨珊</a:t>
            </a:r>
            <a:r>
              <a:rPr lang="zh-CN" altLang="en-US" dirty="0" smtClean="0"/>
              <a:t>银币和东罗马</a:t>
            </a:r>
            <a:r>
              <a:rPr lang="zh-CN" altLang="en-US" dirty="0"/>
              <a:t>金币等，时代跨度达千余年，涉及面东至日本海、西至地中海、幅员数千公里，这肯定与</a:t>
            </a:r>
            <a:r>
              <a:rPr lang="zh-CN" altLang="en-US" dirty="0" smtClean="0"/>
              <a:t>唐朝的开放与包容，开通</a:t>
            </a:r>
            <a:r>
              <a:rPr lang="zh-CN" altLang="en-US" dirty="0" smtClean="0"/>
              <a:t>丝绸之路所带来的中原与西域，各方国家的文化</a:t>
            </a:r>
            <a:r>
              <a:rPr lang="zh-CN" altLang="en-US" dirty="0"/>
              <a:t>交流密切相关，不仅如此，还有前朝遗留下来的钱币</a:t>
            </a:r>
            <a:r>
              <a:rPr lang="zh-CN" altLang="en-US" dirty="0" smtClean="0"/>
              <a:t>，这些钱币</a:t>
            </a:r>
            <a:r>
              <a:rPr lang="zh-CN" altLang="en-US" dirty="0"/>
              <a:t>跨度大，特点多样，不同时期的钱币都具有自己的时代和文化</a:t>
            </a:r>
            <a:r>
              <a:rPr lang="zh-CN" altLang="en-US" dirty="0" smtClean="0"/>
              <a:t>特色，代代流传。</a:t>
            </a:r>
            <a:endParaRPr lang="zh-CN" altLang="en-US" dirty="0"/>
          </a:p>
        </p:txBody>
      </p:sp>
      <p:sp>
        <p:nvSpPr>
          <p:cNvPr id="4" name="TextBox 3"/>
          <p:cNvSpPr txBox="1"/>
          <p:nvPr/>
        </p:nvSpPr>
        <p:spPr>
          <a:xfrm>
            <a:off x="1064606" y="4483349"/>
            <a:ext cx="677108" cy="1886857"/>
          </a:xfrm>
          <a:prstGeom prst="rect">
            <a:avLst/>
          </a:prstGeom>
          <a:noFill/>
        </p:spPr>
        <p:txBody>
          <a:bodyPr vert="eaVert" wrap="square" rtlCol="0">
            <a:spAutoFit/>
          </a:bodyPr>
          <a:lstStyle/>
          <a:p>
            <a:r>
              <a:rPr lang="zh-CN" altLang="en-US" sz="3200" dirty="0" smtClean="0"/>
              <a:t>设计说明</a:t>
            </a:r>
            <a:endParaRPr lang="zh-CN" altLang="en-US" sz="3200" dirty="0"/>
          </a:p>
        </p:txBody>
      </p:sp>
      <p:sp>
        <p:nvSpPr>
          <p:cNvPr id="5" name="TextBox 4"/>
          <p:cNvSpPr txBox="1"/>
          <p:nvPr/>
        </p:nvSpPr>
        <p:spPr>
          <a:xfrm>
            <a:off x="2191657" y="4688114"/>
            <a:ext cx="8447314" cy="1477328"/>
          </a:xfrm>
          <a:prstGeom prst="rect">
            <a:avLst/>
          </a:prstGeom>
          <a:noFill/>
        </p:spPr>
        <p:txBody>
          <a:bodyPr wrap="square" rtlCol="0">
            <a:spAutoFit/>
          </a:bodyPr>
          <a:lstStyle/>
          <a:p>
            <a:pPr indent="457200"/>
            <a:r>
              <a:rPr lang="zh-CN" altLang="en-US" dirty="0"/>
              <a:t>该</a:t>
            </a:r>
            <a:r>
              <a:rPr lang="zh-CN" altLang="en-US" dirty="0" smtClean="0"/>
              <a:t>单元</a:t>
            </a:r>
            <a:r>
              <a:rPr lang="zh-CN" altLang="en-US" dirty="0"/>
              <a:t>讲述的是不同</a:t>
            </a:r>
            <a:r>
              <a:rPr lang="zh-CN" altLang="en-US" dirty="0" smtClean="0"/>
              <a:t>国家，不同时期的</a:t>
            </a:r>
            <a:r>
              <a:rPr lang="zh-CN" altLang="en-US" dirty="0"/>
              <a:t>钱币样式 </a:t>
            </a:r>
            <a:r>
              <a:rPr lang="zh-CN" altLang="en-US" dirty="0" smtClean="0"/>
              <a:t>，先通过</a:t>
            </a:r>
            <a:r>
              <a:rPr lang="zh-CN" altLang="en-US" dirty="0"/>
              <a:t>国家进行分类</a:t>
            </a:r>
            <a:r>
              <a:rPr lang="zh-CN" altLang="en-US" dirty="0" smtClean="0"/>
              <a:t>，然后再分为不同时期来先后展览。在展厅的中心位置，用丝绸之路的路线地图作为底部背景，在地图每个国家的标注点放置该国钱币，绘制出一幅详细的丝绸之路钱币展览地图，在体现文化流通具体路线的同时，也直观传递了每个钱币的具体特征和对应的地区信息，更容易让大家理解和记忆。</a:t>
            </a:r>
            <a:endParaRPr lang="zh-CN" altLang="en-US" dirty="0"/>
          </a:p>
        </p:txBody>
      </p:sp>
    </p:spTree>
    <p:extLst>
      <p:ext uri="{BB962C8B-B14F-4D97-AF65-F5344CB8AC3E}">
        <p14:creationId xmlns:p14="http://schemas.microsoft.com/office/powerpoint/2010/main" val="112544769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160" y="2691568"/>
            <a:ext cx="4895517" cy="3544784"/>
          </a:xfrm>
          <a:prstGeom prst="rect">
            <a:avLst/>
          </a:prstGeom>
        </p:spPr>
      </p:pic>
      <p:sp>
        <p:nvSpPr>
          <p:cNvPr id="3" name="TextBox 2"/>
          <p:cNvSpPr txBox="1"/>
          <p:nvPr/>
        </p:nvSpPr>
        <p:spPr>
          <a:xfrm>
            <a:off x="3188948" y="333829"/>
            <a:ext cx="1640114" cy="584775"/>
          </a:xfrm>
          <a:prstGeom prst="rect">
            <a:avLst/>
          </a:prstGeom>
          <a:noFill/>
        </p:spPr>
        <p:txBody>
          <a:bodyPr wrap="square" rtlCol="0">
            <a:spAutoFit/>
          </a:bodyPr>
          <a:lstStyle/>
          <a:p>
            <a:pPr algn="ctr"/>
            <a:r>
              <a:rPr lang="zh-CN" altLang="en-US" sz="3200" dirty="0" smtClean="0"/>
              <a:t>结语</a:t>
            </a:r>
            <a:endParaRPr lang="zh-CN" altLang="en-US" sz="3200" dirty="0"/>
          </a:p>
        </p:txBody>
      </p:sp>
      <p:sp>
        <p:nvSpPr>
          <p:cNvPr id="4" name="TextBox 3"/>
          <p:cNvSpPr txBox="1"/>
          <p:nvPr/>
        </p:nvSpPr>
        <p:spPr>
          <a:xfrm>
            <a:off x="3188947" y="1306286"/>
            <a:ext cx="8175739" cy="2308324"/>
          </a:xfrm>
          <a:prstGeom prst="rect">
            <a:avLst/>
          </a:prstGeom>
          <a:noFill/>
        </p:spPr>
        <p:txBody>
          <a:bodyPr wrap="square" rtlCol="0">
            <a:spAutoFit/>
          </a:bodyPr>
          <a:lstStyle/>
          <a:p>
            <a:pPr indent="457200"/>
            <a:r>
              <a:rPr lang="zh-CN" altLang="en-US" dirty="0"/>
              <a:t>何家村窖藏</a:t>
            </a:r>
            <a:r>
              <a:rPr lang="zh-CN" altLang="en-US" dirty="0" smtClean="0"/>
              <a:t>珍宝大部分是可以看到多元文化交融的影子的。</a:t>
            </a:r>
            <a:r>
              <a:rPr lang="zh-CN" altLang="en-US" dirty="0"/>
              <a:t>有些</a:t>
            </a:r>
            <a:r>
              <a:rPr lang="zh-CN" altLang="en-US" dirty="0" smtClean="0"/>
              <a:t>文物是直接</a:t>
            </a:r>
            <a:r>
              <a:rPr lang="zh-CN" altLang="en-US" dirty="0"/>
              <a:t>来自波斯萨珊、东罗马、中亚粟特和日本</a:t>
            </a:r>
            <a:r>
              <a:rPr lang="zh-CN" altLang="en-US" dirty="0" smtClean="0"/>
              <a:t>等地，</a:t>
            </a:r>
            <a:r>
              <a:rPr lang="zh-CN" altLang="en-US" dirty="0"/>
              <a:t>有些</a:t>
            </a:r>
            <a:r>
              <a:rPr lang="zh-CN" altLang="en-US" dirty="0" smtClean="0"/>
              <a:t>文物是吸收</a:t>
            </a:r>
            <a:r>
              <a:rPr lang="zh-CN" altLang="en-US" dirty="0"/>
              <a:t>了中原之外的</a:t>
            </a:r>
            <a:r>
              <a:rPr lang="zh-CN" altLang="en-US" dirty="0" smtClean="0"/>
              <a:t>国家和地区的</a:t>
            </a:r>
            <a:r>
              <a:rPr lang="zh-CN" altLang="en-US" dirty="0"/>
              <a:t>文化风格</a:t>
            </a:r>
            <a:r>
              <a:rPr lang="zh-CN" altLang="en-US" dirty="0" smtClean="0"/>
              <a:t>和特色</a:t>
            </a:r>
            <a:r>
              <a:rPr lang="zh-CN" altLang="en-US" dirty="0"/>
              <a:t>以及制作</a:t>
            </a:r>
            <a:r>
              <a:rPr lang="zh-CN" altLang="en-US" dirty="0" smtClean="0"/>
              <a:t>技艺后融合</a:t>
            </a:r>
            <a:r>
              <a:rPr lang="zh-CN" altLang="en-US" dirty="0"/>
              <a:t>中原本土的特色使得文物具有异域</a:t>
            </a:r>
            <a:r>
              <a:rPr lang="zh-CN" altLang="en-US" dirty="0" smtClean="0"/>
              <a:t>特色，还有一部分是在学习了其中的制作工艺后，匠人们通过自己精湛的技艺进行创作产生。由于</a:t>
            </a:r>
            <a:r>
              <a:rPr lang="zh-CN" altLang="en-US" dirty="0"/>
              <a:t>唐初社会的开放，大量的唐朝本土以外的物品，乃至宗教、文化等都随着丝绸之路源源不断地流入唐朝本土，涌现出了许许多多的</a:t>
            </a:r>
            <a:r>
              <a:rPr lang="zh-CN" altLang="en-US" dirty="0" smtClean="0"/>
              <a:t>中外（中原以外的国家和地区）多元文化交融</a:t>
            </a:r>
            <a:r>
              <a:rPr lang="zh-CN" altLang="en-US" dirty="0"/>
              <a:t>的艺术品</a:t>
            </a:r>
            <a:r>
              <a:rPr lang="zh-CN" altLang="en-US" dirty="0" smtClean="0"/>
              <a:t>。这些文物的产生个存在，为我们描绘出了</a:t>
            </a:r>
            <a:r>
              <a:rPr lang="zh-CN" altLang="en-US" dirty="0"/>
              <a:t>一</a:t>
            </a:r>
            <a:r>
              <a:rPr lang="zh-CN" altLang="en-US" dirty="0" smtClean="0"/>
              <a:t>幅匠心独具，文化交融的盛唐风貌。</a:t>
            </a:r>
            <a:endParaRPr lang="zh-CN" altLang="en-US" dirty="0"/>
          </a:p>
        </p:txBody>
      </p:sp>
      <p:sp>
        <p:nvSpPr>
          <p:cNvPr id="5" name="TextBox 4"/>
          <p:cNvSpPr txBox="1"/>
          <p:nvPr/>
        </p:nvSpPr>
        <p:spPr>
          <a:xfrm>
            <a:off x="4829062" y="4007169"/>
            <a:ext cx="677108" cy="1814285"/>
          </a:xfrm>
          <a:prstGeom prst="rect">
            <a:avLst/>
          </a:prstGeom>
          <a:noFill/>
        </p:spPr>
        <p:txBody>
          <a:bodyPr vert="eaVert" wrap="square" rtlCol="0">
            <a:spAutoFit/>
          </a:bodyPr>
          <a:lstStyle/>
          <a:p>
            <a:pPr algn="ctr"/>
            <a:r>
              <a:rPr lang="zh-CN" altLang="en-US" sz="3200" dirty="0" smtClean="0"/>
              <a:t>设计说明</a:t>
            </a:r>
            <a:endParaRPr lang="zh-CN" altLang="en-US" sz="3200" dirty="0"/>
          </a:p>
        </p:txBody>
      </p:sp>
      <p:sp>
        <p:nvSpPr>
          <p:cNvPr id="6" name="TextBox 5"/>
          <p:cNvSpPr txBox="1"/>
          <p:nvPr/>
        </p:nvSpPr>
        <p:spPr>
          <a:xfrm>
            <a:off x="5751739" y="4314148"/>
            <a:ext cx="5254172" cy="1200329"/>
          </a:xfrm>
          <a:prstGeom prst="rect">
            <a:avLst/>
          </a:prstGeom>
          <a:noFill/>
        </p:spPr>
        <p:txBody>
          <a:bodyPr wrap="square" rtlCol="0">
            <a:spAutoFit/>
          </a:bodyPr>
          <a:lstStyle/>
          <a:p>
            <a:pPr indent="457200"/>
            <a:r>
              <a:rPr lang="zh-CN" altLang="en-US" dirty="0"/>
              <a:t>结束厅给人以</a:t>
            </a:r>
            <a:r>
              <a:rPr lang="zh-CN" altLang="en-US" dirty="0" smtClean="0"/>
              <a:t>回忆，同时也是对展览内容的总结，这里用每个单元的代表性器物图片平均分布在结束厅的两边，中间电子屏投放所有器物的图片集锦视频，使用明亮的色调，结束展览。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7899" y="1436914"/>
            <a:ext cx="11473544" cy="3984171"/>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ea typeface="楷体" panose="02010609060101010101" pitchFamily="49" charset="-122"/>
              </a:rPr>
              <a:t>对何家窖遗宝的藏品展陈进行设计，并画出展陈设计图。</a:t>
            </a:r>
          </a:p>
        </p:txBody>
      </p:sp>
      <p:sp>
        <p:nvSpPr>
          <p:cNvPr id="11" name="矩形 10"/>
          <p:cNvSpPr/>
          <p:nvPr/>
        </p:nvSpPr>
        <p:spPr>
          <a:xfrm>
            <a:off x="3701556" y="2069309"/>
            <a:ext cx="507831" cy="3242917"/>
          </a:xfrm>
          <a:prstGeom prst="rect">
            <a:avLst/>
          </a:prstGeom>
        </p:spPr>
        <p:txBody>
          <a:bodyPr vert="eaVert" wrap="square">
            <a:spAutoFit/>
          </a:bodyPr>
          <a:lstStyle/>
          <a:p>
            <a:pPr>
              <a:lnSpc>
                <a:spcPct val="150000"/>
              </a:lnSpc>
            </a:pPr>
            <a:endParaRPr lang="en-US" altLang="zh-CN" sz="14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13" name="文本框 12"/>
          <p:cNvSpPr txBox="1"/>
          <p:nvPr/>
        </p:nvSpPr>
        <p:spPr>
          <a:xfrm flipH="1">
            <a:off x="4596867" y="3155776"/>
            <a:ext cx="4762195" cy="584775"/>
          </a:xfrm>
          <a:prstGeom prst="rect">
            <a:avLst/>
          </a:prstGeom>
          <a:noFill/>
        </p:spPr>
        <p:txBody>
          <a:bodyPr wrap="square" rtlCol="0">
            <a:spAutoFit/>
          </a:bodyPr>
          <a:lstStyle/>
          <a:p>
            <a:pPr algn="ctr"/>
            <a:r>
              <a:rPr kumimoji="1" lang="zh-CN" altLang="en-US" sz="3200" dirty="0">
                <a:latin typeface="楷体" panose="02010609060101010101" pitchFamily="49" charset="-122"/>
                <a:ea typeface="楷体" panose="02010609060101010101" pitchFamily="49" charset="-122"/>
              </a:rPr>
              <a:t>最终目标及成果形式</a:t>
            </a:r>
          </a:p>
        </p:txBody>
      </p:sp>
      <p:cxnSp>
        <p:nvCxnSpPr>
          <p:cNvPr id="15" name="直线连接符 14"/>
          <p:cNvCxnSpPr/>
          <p:nvPr/>
        </p:nvCxnSpPr>
        <p:spPr>
          <a:xfrm>
            <a:off x="2611033" y="2194430"/>
            <a:ext cx="0" cy="2992673"/>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p:nvCxnSpPr>
        <p:spPr>
          <a:xfrm>
            <a:off x="4548690" y="2194429"/>
            <a:ext cx="0" cy="2992673"/>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062" y="1726342"/>
            <a:ext cx="25415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92537" y="2409372"/>
            <a:ext cx="1015663" cy="2380343"/>
          </a:xfrm>
          <a:prstGeom prst="rect">
            <a:avLst/>
          </a:prstGeom>
          <a:noFill/>
        </p:spPr>
        <p:txBody>
          <a:bodyPr vert="eaVert" wrap="square" rtlCol="0">
            <a:spAutoFit/>
          </a:bodyPr>
          <a:lstStyle/>
          <a:p>
            <a:r>
              <a:rPr lang="zh-CN" altLang="en-US" dirty="0"/>
              <a:t>对</a:t>
            </a:r>
            <a:r>
              <a:rPr lang="zh-CN" altLang="en-US" dirty="0" smtClean="0"/>
              <a:t>何家村遗</a:t>
            </a:r>
            <a:r>
              <a:rPr lang="zh-CN" altLang="en-US" dirty="0"/>
              <a:t>宝的藏品展陈进行设计，并画出展陈设计图。</a:t>
            </a:r>
          </a:p>
        </p:txBody>
      </p:sp>
      <p:sp>
        <p:nvSpPr>
          <p:cNvPr id="4" name="TextBox 3"/>
          <p:cNvSpPr txBox="1"/>
          <p:nvPr/>
        </p:nvSpPr>
        <p:spPr>
          <a:xfrm>
            <a:off x="487375" y="2380343"/>
            <a:ext cx="2123658" cy="2569028"/>
          </a:xfrm>
          <a:prstGeom prst="rect">
            <a:avLst/>
          </a:prstGeom>
          <a:noFill/>
        </p:spPr>
        <p:txBody>
          <a:bodyPr vert="eaVert" wrap="square" rtlCol="0">
            <a:spAutoFit/>
          </a:bodyPr>
          <a:lstStyle/>
          <a:p>
            <a:r>
              <a:rPr lang="zh-CN" altLang="en-US" dirty="0" smtClean="0"/>
              <a:t>用陈列大纲</a:t>
            </a:r>
            <a:r>
              <a:rPr lang="zh-CN" altLang="en-US" dirty="0"/>
              <a:t>的形式对藏品进行分类，一一列举出来，然后设计展陈的方式，对应到展陈图中去，然后再用</a:t>
            </a:r>
            <a:r>
              <a:rPr lang="en-US" altLang="zh-CN" dirty="0"/>
              <a:t>AutoCAD</a:t>
            </a:r>
            <a:r>
              <a:rPr lang="zh-CN" altLang="en-US" dirty="0"/>
              <a:t>画出展陈设计的平面图和</a:t>
            </a:r>
            <a:r>
              <a:rPr lang="en-US" altLang="zh-CN" dirty="0"/>
              <a:t>3D</a:t>
            </a:r>
            <a:r>
              <a:rPr lang="zh-CN" altLang="en-US" dirty="0"/>
              <a:t>图。</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657" y="1513116"/>
            <a:ext cx="10800933" cy="4375164"/>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7" name="文本框 6"/>
          <p:cNvSpPr txBox="1"/>
          <p:nvPr/>
        </p:nvSpPr>
        <p:spPr>
          <a:xfrm flipH="1">
            <a:off x="1741714" y="2101058"/>
            <a:ext cx="4278507" cy="584775"/>
          </a:xfrm>
          <a:prstGeom prst="rect">
            <a:avLst/>
          </a:prstGeom>
          <a:noFill/>
        </p:spPr>
        <p:txBody>
          <a:bodyPr wrap="square" rtlCol="0">
            <a:spAutoFit/>
          </a:bodyPr>
          <a:lstStyle/>
          <a:p>
            <a:pPr algn="ctr"/>
            <a:r>
              <a:rPr kumimoji="1" lang="zh-CN" altLang="en-US" sz="3200" dirty="0">
                <a:latin typeface="楷体" panose="02010609060101010101" pitchFamily="49" charset="-122"/>
                <a:ea typeface="楷体" panose="02010609060101010101" pitchFamily="49" charset="-122"/>
              </a:rPr>
              <a:t>参考文献</a:t>
            </a:r>
          </a:p>
        </p:txBody>
      </p:sp>
      <p:sp>
        <p:nvSpPr>
          <p:cNvPr id="3" name="TextBox 2"/>
          <p:cNvSpPr txBox="1"/>
          <p:nvPr/>
        </p:nvSpPr>
        <p:spPr>
          <a:xfrm>
            <a:off x="1422400" y="3062514"/>
            <a:ext cx="5442857" cy="1754326"/>
          </a:xfrm>
          <a:prstGeom prst="rect">
            <a:avLst/>
          </a:prstGeom>
          <a:noFill/>
        </p:spPr>
        <p:txBody>
          <a:bodyPr wrap="square" rtlCol="0">
            <a:spAutoFit/>
          </a:bodyPr>
          <a:lstStyle/>
          <a:p>
            <a:r>
              <a:rPr lang="en-US" altLang="zh-CN" dirty="0"/>
              <a:t>《</a:t>
            </a:r>
            <a:r>
              <a:rPr lang="zh-CN" altLang="en-US" dirty="0"/>
              <a:t>四川广元博物馆历史厅大纲</a:t>
            </a:r>
            <a:r>
              <a:rPr lang="en-US" altLang="zh-CN" dirty="0"/>
              <a:t>》</a:t>
            </a:r>
          </a:p>
          <a:p>
            <a:r>
              <a:rPr lang="en-US" altLang="zh-CN" dirty="0"/>
              <a:t>《</a:t>
            </a:r>
            <a:r>
              <a:rPr lang="zh-CN" altLang="en-US" dirty="0"/>
              <a:t>白山黑水海东青</a:t>
            </a:r>
            <a:r>
              <a:rPr lang="en-US" altLang="zh-CN" dirty="0"/>
              <a:t>》</a:t>
            </a:r>
          </a:p>
          <a:p>
            <a:r>
              <a:rPr lang="en-US" altLang="zh-CN" dirty="0"/>
              <a:t>《</a:t>
            </a:r>
            <a:r>
              <a:rPr lang="zh-CN" altLang="en-US" dirty="0"/>
              <a:t>庐江博物馆展陈大纲设计方案</a:t>
            </a:r>
            <a:r>
              <a:rPr lang="en-US" altLang="zh-CN" dirty="0"/>
              <a:t>》</a:t>
            </a:r>
            <a:r>
              <a:rPr lang="zh-CN" altLang="en-US" dirty="0"/>
              <a:t>杨晶</a:t>
            </a:r>
          </a:p>
          <a:p>
            <a:r>
              <a:rPr lang="en-US" altLang="zh-CN" dirty="0"/>
              <a:t>《</a:t>
            </a:r>
            <a:r>
              <a:rPr lang="zh-CN" altLang="en-US" dirty="0"/>
              <a:t>博物馆陈列空间的展示设计研究</a:t>
            </a:r>
            <a:r>
              <a:rPr lang="en-US" altLang="zh-CN" dirty="0"/>
              <a:t>》</a:t>
            </a:r>
            <a:r>
              <a:rPr lang="zh-CN" altLang="en-US" dirty="0"/>
              <a:t>毕文娣</a:t>
            </a:r>
          </a:p>
          <a:p>
            <a:r>
              <a:rPr lang="en-US" altLang="zh-CN" dirty="0"/>
              <a:t>《</a:t>
            </a:r>
            <a:r>
              <a:rPr lang="zh-CN" altLang="en-US" dirty="0"/>
              <a:t>山宗</a:t>
            </a:r>
            <a:r>
              <a:rPr lang="en-US" altLang="zh-CN" dirty="0"/>
              <a:t>.</a:t>
            </a:r>
            <a:r>
              <a:rPr lang="zh-CN" altLang="en-US" dirty="0"/>
              <a:t>水源</a:t>
            </a:r>
            <a:r>
              <a:rPr lang="en-US" altLang="zh-CN" dirty="0"/>
              <a:t>.</a:t>
            </a:r>
            <a:r>
              <a:rPr lang="zh-CN" altLang="en-US" dirty="0"/>
              <a:t>路之冲</a:t>
            </a:r>
            <a:r>
              <a:rPr lang="en-US" altLang="zh-CN" dirty="0" smtClean="0"/>
              <a:t>》</a:t>
            </a:r>
          </a:p>
          <a:p>
            <a:pPr lvl="0"/>
            <a:r>
              <a:rPr lang="en-US" altLang="zh-CN" dirty="0" smtClean="0">
                <a:solidFill>
                  <a:prstClr val="black"/>
                </a:solidFill>
              </a:rPr>
              <a:t>《</a:t>
            </a:r>
            <a:r>
              <a:rPr lang="zh-CN" altLang="en-US" dirty="0" smtClean="0">
                <a:solidFill>
                  <a:prstClr val="black"/>
                </a:solidFill>
              </a:rPr>
              <a:t>花舞大唐春</a:t>
            </a:r>
            <a:r>
              <a:rPr lang="en-US" altLang="zh-CN" dirty="0" smtClean="0">
                <a:solidFill>
                  <a:prstClr val="black"/>
                </a:solidFill>
              </a:rPr>
              <a:t>》</a:t>
            </a:r>
            <a:r>
              <a:rPr lang="zh-CN" altLang="en-US" dirty="0" smtClean="0">
                <a:solidFill>
                  <a:prstClr val="black"/>
                </a:solidFill>
              </a:rPr>
              <a:t>齐东方</a:t>
            </a:r>
            <a:endParaRPr lang="en-US" altLang="zh-C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340" y="1511542"/>
            <a:ext cx="4286250"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4" y="2028032"/>
            <a:ext cx="2713037"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5844"/>
            <a:ext cx="4103687"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03687" y="4890928"/>
            <a:ext cx="2307772" cy="1477328"/>
          </a:xfrm>
          <a:prstGeom prst="rect">
            <a:avLst/>
          </a:prstGeom>
          <a:noFill/>
        </p:spPr>
        <p:txBody>
          <a:bodyPr wrap="square" rtlCol="0">
            <a:spAutoFit/>
          </a:bodyPr>
          <a:lstStyle/>
          <a:p>
            <a:r>
              <a:rPr lang="zh-CN" altLang="en-US" dirty="0"/>
              <a:t>第一单元第一组展品   </a:t>
            </a:r>
          </a:p>
          <a:p>
            <a:endParaRPr lang="zh-CN" altLang="en-US" dirty="0"/>
          </a:p>
          <a:p>
            <a:r>
              <a:rPr lang="zh-CN" altLang="en-US" dirty="0"/>
              <a:t>尺寸：</a:t>
            </a:r>
            <a:r>
              <a:rPr lang="en-US" altLang="zh-CN" dirty="0"/>
              <a:t>50cm×30cm  </a:t>
            </a:r>
          </a:p>
          <a:p>
            <a:endParaRPr lang="en-US" altLang="zh-CN" dirty="0"/>
          </a:p>
          <a:p>
            <a:r>
              <a:rPr lang="zh-CN" altLang="en-US" dirty="0"/>
              <a:t>比例尺：</a:t>
            </a:r>
            <a:r>
              <a:rPr lang="en-US" altLang="zh-CN" dirty="0"/>
              <a:t>1</a:t>
            </a:r>
            <a:r>
              <a:rPr lang="zh-CN" altLang="en-US" dirty="0"/>
              <a:t>：</a:t>
            </a:r>
            <a:r>
              <a:rPr lang="en-US" altLang="zh-CN" dirty="0"/>
              <a:t>10</a:t>
            </a:r>
          </a:p>
        </p:txBody>
      </p:sp>
      <p:sp>
        <p:nvSpPr>
          <p:cNvPr id="3" name="TextBox 2"/>
          <p:cNvSpPr txBox="1"/>
          <p:nvPr/>
        </p:nvSpPr>
        <p:spPr>
          <a:xfrm>
            <a:off x="2227147" y="128118"/>
            <a:ext cx="1465943" cy="584775"/>
          </a:xfrm>
          <a:prstGeom prst="rect">
            <a:avLst/>
          </a:prstGeom>
          <a:noFill/>
        </p:spPr>
        <p:txBody>
          <a:bodyPr wrap="square" rtlCol="0">
            <a:spAutoFit/>
          </a:bodyPr>
          <a:lstStyle/>
          <a:p>
            <a:pPr algn="ctr"/>
            <a:r>
              <a:rPr lang="zh-CN" altLang="en-US" sz="3200" dirty="0" smtClean="0"/>
              <a:t>展板</a:t>
            </a:r>
            <a:endParaRPr lang="zh-CN" altLang="en-US" sz="32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934" y="1859756"/>
            <a:ext cx="466407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78799" y="5415897"/>
            <a:ext cx="2888343" cy="923330"/>
          </a:xfrm>
          <a:prstGeom prst="rect">
            <a:avLst/>
          </a:prstGeom>
          <a:noFill/>
        </p:spPr>
        <p:txBody>
          <a:bodyPr wrap="square" rtlCol="0">
            <a:spAutoFit/>
          </a:bodyPr>
          <a:lstStyle/>
          <a:p>
            <a:r>
              <a:rPr lang="zh-CN" altLang="en-US" dirty="0"/>
              <a:t>第一单元第一组辅助展品 </a:t>
            </a:r>
          </a:p>
          <a:p>
            <a:r>
              <a:rPr lang="zh-CN" altLang="en-US" dirty="0"/>
              <a:t>尺寸：</a:t>
            </a:r>
            <a:r>
              <a:rPr lang="en-US" altLang="zh-CN" dirty="0"/>
              <a:t>100cm×70cm</a:t>
            </a:r>
          </a:p>
          <a:p>
            <a:r>
              <a:rPr lang="zh-CN" altLang="en-US" dirty="0"/>
              <a:t>比例；</a:t>
            </a:r>
            <a:r>
              <a:rPr lang="en-US" altLang="zh-CN" dirty="0"/>
              <a:t>1</a:t>
            </a:r>
            <a:r>
              <a:rPr lang="zh-CN" altLang="en-US" dirty="0"/>
              <a:t>：</a:t>
            </a:r>
            <a:r>
              <a:rPr lang="en-US" altLang="zh-CN" dirty="0"/>
              <a:t>10</a:t>
            </a:r>
          </a:p>
        </p:txBody>
      </p:sp>
    </p:spTree>
    <p:extLst>
      <p:ext uri="{BB962C8B-B14F-4D97-AF65-F5344CB8AC3E}">
        <p14:creationId xmlns:p14="http://schemas.microsoft.com/office/powerpoint/2010/main" val="2847239540"/>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6417"/>
            <a:ext cx="59436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28686" y="246743"/>
            <a:ext cx="2235200" cy="584775"/>
          </a:xfrm>
          <a:prstGeom prst="rect">
            <a:avLst/>
          </a:prstGeom>
          <a:noFill/>
        </p:spPr>
        <p:txBody>
          <a:bodyPr wrap="square" rtlCol="0">
            <a:spAutoFit/>
          </a:bodyPr>
          <a:lstStyle/>
          <a:p>
            <a:pPr algn="ctr"/>
            <a:r>
              <a:rPr lang="zh-CN" altLang="en-US" sz="3200" dirty="0"/>
              <a:t>展柜</a:t>
            </a:r>
          </a:p>
        </p:txBody>
      </p:sp>
      <p:sp>
        <p:nvSpPr>
          <p:cNvPr id="3" name="TextBox 2"/>
          <p:cNvSpPr txBox="1"/>
          <p:nvPr/>
        </p:nvSpPr>
        <p:spPr>
          <a:xfrm>
            <a:off x="7326085" y="5420548"/>
            <a:ext cx="4209143" cy="923330"/>
          </a:xfrm>
          <a:prstGeom prst="rect">
            <a:avLst/>
          </a:prstGeom>
          <a:noFill/>
        </p:spPr>
        <p:txBody>
          <a:bodyPr wrap="square" rtlCol="0">
            <a:spAutoFit/>
          </a:bodyPr>
          <a:lstStyle/>
          <a:p>
            <a:r>
              <a:rPr lang="zh-CN" altLang="en-US" dirty="0"/>
              <a:t>第一单元第三组展品</a:t>
            </a:r>
          </a:p>
          <a:p>
            <a:r>
              <a:rPr lang="zh-CN" altLang="en-US" dirty="0"/>
              <a:t>尺寸；</a:t>
            </a:r>
            <a:r>
              <a:rPr lang="en-US" altLang="zh-CN" dirty="0"/>
              <a:t>300cm×250cm</a:t>
            </a:r>
          </a:p>
          <a:p>
            <a:r>
              <a:rPr lang="zh-CN" altLang="en-US" dirty="0"/>
              <a:t>比例尺：</a:t>
            </a:r>
            <a:r>
              <a:rPr lang="en-US" altLang="zh-CN" dirty="0"/>
              <a:t>1</a:t>
            </a:r>
            <a:r>
              <a:rPr lang="zh-CN" altLang="en-US" dirty="0"/>
              <a:t>：</a:t>
            </a:r>
            <a:r>
              <a:rPr lang="en-US" altLang="zh-CN" dirty="0"/>
              <a:t>100</a:t>
            </a:r>
          </a:p>
        </p:txBody>
      </p:sp>
    </p:spTree>
    <p:extLst>
      <p:ext uri="{BB962C8B-B14F-4D97-AF65-F5344CB8AC3E}">
        <p14:creationId xmlns:p14="http://schemas.microsoft.com/office/powerpoint/2010/main" val="185173605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907" y="3354159"/>
            <a:ext cx="5039179" cy="350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3" y="-1"/>
            <a:ext cx="5181599" cy="335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2800" y="4813692"/>
            <a:ext cx="4876800" cy="584775"/>
          </a:xfrm>
          <a:prstGeom prst="rect">
            <a:avLst/>
          </a:prstGeom>
          <a:noFill/>
        </p:spPr>
        <p:txBody>
          <a:bodyPr wrap="square" rtlCol="0">
            <a:spAutoFit/>
          </a:bodyPr>
          <a:lstStyle/>
          <a:p>
            <a:pPr algn="ctr"/>
            <a:r>
              <a:rPr lang="zh-CN" altLang="en-US" sz="3200" dirty="0"/>
              <a:t>布局图与线路图</a:t>
            </a:r>
          </a:p>
        </p:txBody>
      </p:sp>
    </p:spTree>
    <p:extLst>
      <p:ext uri="{BB962C8B-B14F-4D97-AF65-F5344CB8AC3E}">
        <p14:creationId xmlns:p14="http://schemas.microsoft.com/office/powerpoint/2010/main" val="192238180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srcRect l="8598" r="14725"/>
          <a:stretch>
            <a:fillRect/>
          </a:stretch>
        </p:blipFill>
        <p:spPr>
          <a:xfrm>
            <a:off x="-139065" y="0"/>
            <a:ext cx="12433300" cy="6858000"/>
          </a:xfrm>
          <a:prstGeom prst="rect">
            <a:avLst/>
          </a:prstGeom>
        </p:spPr>
      </p:pic>
      <p:sp>
        <p:nvSpPr>
          <p:cNvPr id="11" name="椭圆 10"/>
          <p:cNvSpPr/>
          <p:nvPr/>
        </p:nvSpPr>
        <p:spPr>
          <a:xfrm>
            <a:off x="3350175" y="7015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4" name="椭圆 13"/>
          <p:cNvSpPr/>
          <p:nvPr/>
        </p:nvSpPr>
        <p:spPr>
          <a:xfrm>
            <a:off x="2001817" y="4066982"/>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4" name="PA-图片 27"/>
          <p:cNvSpPr/>
          <p:nvPr>
            <p:custDataLst>
              <p:tags r:id="rId1"/>
            </p:custDataLst>
          </p:nvPr>
        </p:nvSpPr>
        <p:spPr>
          <a:xfrm>
            <a:off x="4001135" y="2088515"/>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5">
              <a:extLst/>
            </a:blip>
            <a:stretch>
              <a:fillRect l="-6915" t="-38378" r="-10691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36662">
            <a:off x="6216016" y="-1186075"/>
            <a:ext cx="3078480" cy="5636260"/>
          </a:xfrm>
          <a:prstGeom prst="rect">
            <a:avLst/>
          </a:prstGeom>
          <a:effectLst>
            <a:outerShdw blurRad="50800" dist="101600" dir="2700000" algn="tl" rotWithShape="0">
              <a:prstClr val="black">
                <a:alpha val="40000"/>
              </a:prstClr>
            </a:outerShdw>
          </a:effectLst>
        </p:spPr>
      </p:pic>
      <p:sp>
        <p:nvSpPr>
          <p:cNvPr id="6" name="TextBox 5"/>
          <p:cNvSpPr txBox="1"/>
          <p:nvPr/>
        </p:nvSpPr>
        <p:spPr>
          <a:xfrm>
            <a:off x="4309972" y="3399800"/>
            <a:ext cx="3535226" cy="830997"/>
          </a:xfrm>
          <a:prstGeom prst="rect">
            <a:avLst/>
          </a:prstGeom>
          <a:noFill/>
        </p:spPr>
        <p:txBody>
          <a:bodyPr wrap="square" rtlCol="0">
            <a:spAutoFit/>
          </a:bodyPr>
          <a:lstStyle/>
          <a:p>
            <a:pPr algn="ctr"/>
            <a:r>
              <a:rPr lang="zh-CN" altLang="en-US" sz="4800" dirty="0"/>
              <a:t>感谢观看</a:t>
            </a:r>
          </a:p>
        </p:txBody>
      </p:sp>
    </p:spTree>
    <p:extLst>
      <p:ext uri="{BB962C8B-B14F-4D97-AF65-F5344CB8AC3E}">
        <p14:creationId xmlns:p14="http://schemas.microsoft.com/office/powerpoint/2010/main" val="31346529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sp>
        <p:nvSpPr>
          <p:cNvPr id="2" name="矩形 1"/>
          <p:cNvSpPr/>
          <p:nvPr/>
        </p:nvSpPr>
        <p:spPr>
          <a:xfrm>
            <a:off x="2479161" y="1293621"/>
            <a:ext cx="8632372" cy="4094298"/>
          </a:xfrm>
          <a:prstGeom prst="rect">
            <a:avLst/>
          </a:prstGeom>
          <a:solidFill>
            <a:srgbClr val="F7F9F3"/>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7" name="矩形 6"/>
          <p:cNvSpPr/>
          <p:nvPr/>
        </p:nvSpPr>
        <p:spPr>
          <a:xfrm>
            <a:off x="2060914" y="1086794"/>
            <a:ext cx="1719309" cy="3831772"/>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8" name="文本框 7"/>
          <p:cNvSpPr txBox="1"/>
          <p:nvPr/>
        </p:nvSpPr>
        <p:spPr>
          <a:xfrm>
            <a:off x="2920570" y="1783987"/>
            <a:ext cx="1230085" cy="3046988"/>
          </a:xfrm>
          <a:prstGeom prst="rect">
            <a:avLst/>
          </a:prstGeom>
          <a:noFill/>
        </p:spPr>
        <p:txBody>
          <a:bodyPr wrap="square" rtlCol="0">
            <a:spAutoFit/>
          </a:bodyPr>
          <a:lstStyle/>
          <a:p>
            <a:pPr algn="ctr"/>
            <a:r>
              <a:rPr kumimoji="1" lang="zh-CN" altLang="en-US" sz="9600" dirty="0">
                <a:latin typeface="楷体" panose="02010609060101010101" pitchFamily="49" charset="-122"/>
                <a:ea typeface="楷体" panose="02010609060101010101" pitchFamily="49" charset="-122"/>
              </a:rPr>
              <a:t>目录</a:t>
            </a:r>
          </a:p>
        </p:txBody>
      </p:sp>
      <p:grpSp>
        <p:nvGrpSpPr>
          <p:cNvPr id="35" name="组合 34"/>
          <p:cNvGrpSpPr/>
          <p:nvPr/>
        </p:nvGrpSpPr>
        <p:grpSpPr>
          <a:xfrm>
            <a:off x="4150655" y="1952006"/>
            <a:ext cx="646331" cy="646331"/>
            <a:chOff x="4540248" y="2143098"/>
            <a:chExt cx="646331" cy="646331"/>
          </a:xfrm>
        </p:grpSpPr>
        <p:sp>
          <p:nvSpPr>
            <p:cNvPr id="14" name="椭圆 13"/>
            <p:cNvSpPr/>
            <p:nvPr/>
          </p:nvSpPr>
          <p:spPr>
            <a:xfrm>
              <a:off x="4569762" y="2172612"/>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3" name="文本框 12"/>
            <p:cNvSpPr txBox="1"/>
            <p:nvPr/>
          </p:nvSpPr>
          <p:spPr>
            <a:xfrm>
              <a:off x="4540248" y="2143098"/>
              <a:ext cx="646331" cy="646331"/>
            </a:xfrm>
            <a:prstGeom prst="rect">
              <a:avLst/>
            </a:prstGeom>
            <a:noFill/>
            <a:ln>
              <a:noFill/>
            </a:ln>
          </p:spPr>
          <p:txBody>
            <a:bodyPr wrap="none" rtlCol="0">
              <a:spAutoFit/>
            </a:bodyPr>
            <a:lstStyle/>
            <a:p>
              <a:r>
                <a:rPr kumimoji="1" lang="zh-CN" altLang="en-US" sz="3600" dirty="0">
                  <a:latin typeface="华文宋体" pitchFamily="2" charset="-122"/>
                  <a:ea typeface="华文宋体" pitchFamily="2" charset="-122"/>
                </a:rPr>
                <a:t>壹</a:t>
              </a:r>
            </a:p>
          </p:txBody>
        </p:sp>
      </p:grpSp>
      <p:grpSp>
        <p:nvGrpSpPr>
          <p:cNvPr id="36" name="组合 35"/>
          <p:cNvGrpSpPr/>
          <p:nvPr/>
        </p:nvGrpSpPr>
        <p:grpSpPr>
          <a:xfrm>
            <a:off x="4150655" y="2972381"/>
            <a:ext cx="646331" cy="646331"/>
            <a:chOff x="6124206" y="2127807"/>
            <a:chExt cx="646331" cy="646331"/>
          </a:xfrm>
        </p:grpSpPr>
        <p:sp>
          <p:nvSpPr>
            <p:cNvPr id="25" name="椭圆 24"/>
            <p:cNvSpPr/>
            <p:nvPr/>
          </p:nvSpPr>
          <p:spPr>
            <a:xfrm>
              <a:off x="6124206" y="2172612"/>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6" name="文本框 25"/>
            <p:cNvSpPr txBox="1"/>
            <p:nvPr/>
          </p:nvSpPr>
          <p:spPr>
            <a:xfrm>
              <a:off x="6124206" y="2127807"/>
              <a:ext cx="646331" cy="646331"/>
            </a:xfrm>
            <a:prstGeom prst="rect">
              <a:avLst/>
            </a:prstGeom>
            <a:noFill/>
            <a:ln>
              <a:noFill/>
            </a:ln>
          </p:spPr>
          <p:txBody>
            <a:bodyPr wrap="none" rtlCol="0">
              <a:spAutoFit/>
            </a:bodyPr>
            <a:lstStyle/>
            <a:p>
              <a:r>
                <a:rPr kumimoji="1" lang="zh-CN" altLang="en-US" sz="3600" dirty="0">
                  <a:latin typeface="华文宋体" pitchFamily="2" charset="-122"/>
                  <a:ea typeface="华文宋体" pitchFamily="2" charset="-122"/>
                </a:rPr>
                <a:t>贰</a:t>
              </a:r>
            </a:p>
          </p:txBody>
        </p:sp>
      </p:grpSp>
      <p:grpSp>
        <p:nvGrpSpPr>
          <p:cNvPr id="38" name="组合 37"/>
          <p:cNvGrpSpPr/>
          <p:nvPr/>
        </p:nvGrpSpPr>
        <p:grpSpPr>
          <a:xfrm>
            <a:off x="7616592" y="1952325"/>
            <a:ext cx="646331" cy="646331"/>
            <a:chOff x="9576053" y="2109866"/>
            <a:chExt cx="646331" cy="646331"/>
          </a:xfrm>
        </p:grpSpPr>
        <p:sp>
          <p:nvSpPr>
            <p:cNvPr id="33" name="椭圆 32"/>
            <p:cNvSpPr/>
            <p:nvPr/>
          </p:nvSpPr>
          <p:spPr>
            <a:xfrm>
              <a:off x="9605567" y="2139380"/>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34" name="文本框 33"/>
            <p:cNvSpPr txBox="1"/>
            <p:nvPr/>
          </p:nvSpPr>
          <p:spPr>
            <a:xfrm>
              <a:off x="9576053" y="2109866"/>
              <a:ext cx="646331" cy="646331"/>
            </a:xfrm>
            <a:prstGeom prst="rect">
              <a:avLst/>
            </a:prstGeom>
            <a:noFill/>
            <a:ln>
              <a:noFill/>
            </a:ln>
          </p:spPr>
          <p:txBody>
            <a:bodyPr wrap="none" rtlCol="0">
              <a:spAutoFit/>
            </a:bodyPr>
            <a:lstStyle/>
            <a:p>
              <a:r>
                <a:rPr kumimoji="1" lang="zh-CN" altLang="en-US" sz="3600" dirty="0">
                  <a:latin typeface="华文宋体" pitchFamily="2" charset="-122"/>
                  <a:ea typeface="华文宋体" pitchFamily="2" charset="-122"/>
                </a:rPr>
                <a:t>肆</a:t>
              </a: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592" y="2879673"/>
            <a:ext cx="7127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591" y="3885229"/>
            <a:ext cx="7127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35182" y="3918457"/>
            <a:ext cx="609152" cy="646331"/>
          </a:xfrm>
          <a:prstGeom prst="rect">
            <a:avLst/>
          </a:prstGeom>
          <a:noFill/>
        </p:spPr>
        <p:txBody>
          <a:bodyPr wrap="square" rtlCol="0">
            <a:spAutoFit/>
          </a:bodyPr>
          <a:lstStyle/>
          <a:p>
            <a:r>
              <a:rPr lang="zh-CN" altLang="en-US" sz="3600" dirty="0">
                <a:latin typeface="华文宋体" pitchFamily="2" charset="-122"/>
                <a:ea typeface="华文宋体" pitchFamily="2" charset="-122"/>
              </a:rPr>
              <a:t>陆</a:t>
            </a:r>
          </a:p>
        </p:txBody>
      </p:sp>
      <p:sp>
        <p:nvSpPr>
          <p:cNvPr id="6" name="TextBox 5"/>
          <p:cNvSpPr txBox="1"/>
          <p:nvPr/>
        </p:nvSpPr>
        <p:spPr>
          <a:xfrm>
            <a:off x="7616591" y="2879673"/>
            <a:ext cx="523726" cy="646331"/>
          </a:xfrm>
          <a:prstGeom prst="rect">
            <a:avLst/>
          </a:prstGeom>
          <a:noFill/>
        </p:spPr>
        <p:txBody>
          <a:bodyPr wrap="square" rtlCol="0">
            <a:spAutoFit/>
          </a:bodyPr>
          <a:lstStyle/>
          <a:p>
            <a:r>
              <a:rPr lang="zh-CN" altLang="en-US" sz="3600" dirty="0" smtClean="0">
                <a:latin typeface="华文宋体" pitchFamily="2" charset="-122"/>
                <a:ea typeface="华文宋体" pitchFamily="2" charset="-122"/>
              </a:rPr>
              <a:t>伍</a:t>
            </a:r>
            <a:endParaRPr lang="zh-CN" altLang="en-US" sz="3600" dirty="0">
              <a:latin typeface="华文宋体" pitchFamily="2" charset="-122"/>
              <a:ea typeface="华文宋体" pitchFamily="2" charset="-122"/>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655" y="3918457"/>
            <a:ext cx="7127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50655" y="3912273"/>
            <a:ext cx="645661" cy="646331"/>
          </a:xfrm>
          <a:prstGeom prst="rect">
            <a:avLst/>
          </a:prstGeom>
          <a:noFill/>
        </p:spPr>
        <p:txBody>
          <a:bodyPr wrap="square" rtlCol="0">
            <a:spAutoFit/>
          </a:bodyPr>
          <a:lstStyle/>
          <a:p>
            <a:r>
              <a:rPr lang="zh-CN" altLang="en-US" sz="3600" dirty="0" smtClean="0">
                <a:latin typeface="华文宋体" pitchFamily="2" charset="-122"/>
                <a:ea typeface="华文宋体" pitchFamily="2" charset="-122"/>
              </a:rPr>
              <a:t>叁</a:t>
            </a:r>
            <a:endParaRPr lang="zh-CN" altLang="en-US" sz="3600" dirty="0">
              <a:latin typeface="华文宋体" pitchFamily="2" charset="-122"/>
              <a:ea typeface="华文宋体" pitchFamily="2" charset="-122"/>
            </a:endParaRPr>
          </a:p>
        </p:txBody>
      </p:sp>
      <p:sp>
        <p:nvSpPr>
          <p:cNvPr id="11" name="TextBox 10"/>
          <p:cNvSpPr txBox="1"/>
          <p:nvPr/>
        </p:nvSpPr>
        <p:spPr>
          <a:xfrm>
            <a:off x="4882076" y="2090825"/>
            <a:ext cx="1816947" cy="369332"/>
          </a:xfrm>
          <a:prstGeom prst="rect">
            <a:avLst/>
          </a:prstGeom>
          <a:noFill/>
        </p:spPr>
        <p:txBody>
          <a:bodyPr wrap="square" rtlCol="0">
            <a:spAutoFit/>
          </a:bodyPr>
          <a:lstStyle/>
          <a:p>
            <a:r>
              <a:rPr lang="zh-CN" altLang="en-US" dirty="0" smtClean="0"/>
              <a:t>课题来源</a:t>
            </a:r>
            <a:endParaRPr lang="zh-CN" altLang="en-US" dirty="0"/>
          </a:p>
        </p:txBody>
      </p:sp>
      <p:sp>
        <p:nvSpPr>
          <p:cNvPr id="12" name="TextBox 11"/>
          <p:cNvSpPr txBox="1"/>
          <p:nvPr/>
        </p:nvSpPr>
        <p:spPr>
          <a:xfrm>
            <a:off x="4863442" y="3122815"/>
            <a:ext cx="2386270" cy="369332"/>
          </a:xfrm>
          <a:prstGeom prst="rect">
            <a:avLst/>
          </a:prstGeom>
          <a:noFill/>
        </p:spPr>
        <p:txBody>
          <a:bodyPr wrap="square" rtlCol="0">
            <a:spAutoFit/>
          </a:bodyPr>
          <a:lstStyle/>
          <a:p>
            <a:r>
              <a:rPr lang="zh-CN" altLang="en-US" dirty="0" smtClean="0"/>
              <a:t>设计的目的和意义</a:t>
            </a:r>
            <a:endParaRPr lang="zh-CN" altLang="en-US" dirty="0"/>
          </a:p>
        </p:txBody>
      </p:sp>
      <p:sp>
        <p:nvSpPr>
          <p:cNvPr id="15" name="TextBox 14"/>
          <p:cNvSpPr txBox="1"/>
          <p:nvPr/>
        </p:nvSpPr>
        <p:spPr>
          <a:xfrm>
            <a:off x="4837550" y="4090185"/>
            <a:ext cx="2481943" cy="369332"/>
          </a:xfrm>
          <a:prstGeom prst="rect">
            <a:avLst/>
          </a:prstGeom>
          <a:noFill/>
        </p:spPr>
        <p:txBody>
          <a:bodyPr wrap="square" rtlCol="0">
            <a:spAutoFit/>
          </a:bodyPr>
          <a:lstStyle/>
          <a:p>
            <a:r>
              <a:rPr lang="zh-CN" altLang="en-US" dirty="0" smtClean="0"/>
              <a:t>设计现状和存在问题</a:t>
            </a:r>
            <a:endParaRPr lang="zh-CN" altLang="en-US" dirty="0"/>
          </a:p>
        </p:txBody>
      </p:sp>
      <p:sp>
        <p:nvSpPr>
          <p:cNvPr id="16" name="TextBox 15"/>
          <p:cNvSpPr txBox="1"/>
          <p:nvPr/>
        </p:nvSpPr>
        <p:spPr>
          <a:xfrm>
            <a:off x="8329379" y="2090505"/>
            <a:ext cx="2782154" cy="369332"/>
          </a:xfrm>
          <a:prstGeom prst="rect">
            <a:avLst/>
          </a:prstGeom>
          <a:noFill/>
        </p:spPr>
        <p:txBody>
          <a:bodyPr wrap="square" rtlCol="0">
            <a:spAutoFit/>
          </a:bodyPr>
          <a:lstStyle/>
          <a:p>
            <a:r>
              <a:rPr lang="zh-CN" altLang="en-US" dirty="0"/>
              <a:t>设计</a:t>
            </a:r>
            <a:r>
              <a:rPr lang="zh-CN" altLang="en-US" dirty="0" smtClean="0"/>
              <a:t>思想和主要设计内容</a:t>
            </a:r>
            <a:endParaRPr lang="zh-CN" altLang="en-US" dirty="0"/>
          </a:p>
        </p:txBody>
      </p:sp>
      <p:sp>
        <p:nvSpPr>
          <p:cNvPr id="17" name="TextBox 16"/>
          <p:cNvSpPr txBox="1"/>
          <p:nvPr/>
        </p:nvSpPr>
        <p:spPr>
          <a:xfrm>
            <a:off x="8329379" y="3002680"/>
            <a:ext cx="2452914" cy="369332"/>
          </a:xfrm>
          <a:prstGeom prst="rect">
            <a:avLst/>
          </a:prstGeom>
          <a:noFill/>
        </p:spPr>
        <p:txBody>
          <a:bodyPr wrap="square" rtlCol="0">
            <a:spAutoFit/>
          </a:bodyPr>
          <a:lstStyle/>
          <a:p>
            <a:r>
              <a:rPr lang="zh-CN" altLang="en-US" dirty="0" smtClean="0"/>
              <a:t>最终目标及成果形式</a:t>
            </a:r>
            <a:endParaRPr lang="zh-CN" altLang="en-US" dirty="0"/>
          </a:p>
        </p:txBody>
      </p:sp>
      <p:sp>
        <p:nvSpPr>
          <p:cNvPr id="18" name="TextBox 17"/>
          <p:cNvSpPr txBox="1"/>
          <p:nvPr/>
        </p:nvSpPr>
        <p:spPr>
          <a:xfrm>
            <a:off x="8329379" y="4050772"/>
            <a:ext cx="2101430" cy="369332"/>
          </a:xfrm>
          <a:prstGeom prst="rect">
            <a:avLst/>
          </a:prstGeom>
          <a:noFill/>
        </p:spPr>
        <p:txBody>
          <a:bodyPr wrap="square" rtlCol="0">
            <a:spAutoFit/>
          </a:bodyPr>
          <a:lstStyle/>
          <a:p>
            <a:r>
              <a:rPr lang="zh-CN" altLang="en-US" dirty="0" smtClean="0"/>
              <a:t>参考文献</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cxnSp>
        <p:nvCxnSpPr>
          <p:cNvPr id="27" name="直接连接符 26"/>
          <p:cNvCxnSpPr/>
          <p:nvPr/>
        </p:nvCxnSpPr>
        <p:spPr>
          <a:xfrm>
            <a:off x="8730385" y="2385993"/>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81942" y="1553029"/>
            <a:ext cx="5021943" cy="584775"/>
          </a:xfrm>
          <a:prstGeom prst="rect">
            <a:avLst/>
          </a:prstGeom>
          <a:noFill/>
        </p:spPr>
        <p:txBody>
          <a:bodyPr wrap="square" rtlCol="0">
            <a:spAutoFit/>
          </a:bodyPr>
          <a:lstStyle/>
          <a:p>
            <a:r>
              <a:rPr lang="zh-CN" altLang="en-US" sz="3200" dirty="0" smtClean="0"/>
              <a:t>课题来源</a:t>
            </a:r>
            <a:endParaRPr lang="zh-CN" altLang="en-US" sz="3200" dirty="0"/>
          </a:p>
        </p:txBody>
      </p:sp>
      <p:sp>
        <p:nvSpPr>
          <p:cNvPr id="7" name="TextBox 6"/>
          <p:cNvSpPr txBox="1"/>
          <p:nvPr/>
        </p:nvSpPr>
        <p:spPr>
          <a:xfrm>
            <a:off x="2481943" y="2690336"/>
            <a:ext cx="8011886" cy="1938992"/>
          </a:xfrm>
          <a:prstGeom prst="rect">
            <a:avLst/>
          </a:prstGeom>
          <a:noFill/>
        </p:spPr>
        <p:txBody>
          <a:bodyPr wrap="square" rtlCol="0">
            <a:spAutoFit/>
          </a:bodyPr>
          <a:lstStyle/>
          <a:p>
            <a:pPr indent="457200"/>
            <a:r>
              <a:rPr lang="zh-CN" altLang="en-US" sz="2000" dirty="0"/>
              <a:t>该展陈设计中的展品出自于陕西历史博物馆大唐遗宝展厅。</a:t>
            </a:r>
          </a:p>
          <a:p>
            <a:pPr indent="457200"/>
            <a:r>
              <a:rPr lang="zh-CN" altLang="en-US" sz="2000" dirty="0"/>
              <a:t>在参观了陕西历史博物馆中的何家窖大唐遗宝展览以后被其中精美的藏品和大气的氛围所吸引，在上学期也学习了陈列大纲设计和展陈软件设计，便想着自己来做一个关于何家村遗宝的展陈设计，将心目中所想到的关于何家村窖藏展品展陈设计的想法加入进去，做出一个能充分体现大唐特色</a:t>
            </a:r>
            <a:r>
              <a:rPr lang="zh-CN" altLang="en-US" sz="2000" dirty="0" smtClean="0"/>
              <a:t>和</a:t>
            </a:r>
            <a:r>
              <a:rPr lang="zh-CN" altLang="en-US" sz="2000" dirty="0"/>
              <a:t>文物</a:t>
            </a:r>
            <a:r>
              <a:rPr lang="zh-CN" altLang="en-US" sz="2000" dirty="0" smtClean="0"/>
              <a:t>特点</a:t>
            </a:r>
            <a:r>
              <a:rPr lang="zh-CN" altLang="en-US" sz="2000" dirty="0"/>
              <a:t>的展陈设计。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cxnSp>
        <p:nvCxnSpPr>
          <p:cNvPr id="27" name="直接连接符 26"/>
          <p:cNvCxnSpPr/>
          <p:nvPr/>
        </p:nvCxnSpPr>
        <p:spPr>
          <a:xfrm>
            <a:off x="8730385" y="2385993"/>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52842" y="479378"/>
            <a:ext cx="4049485" cy="584775"/>
          </a:xfrm>
          <a:prstGeom prst="rect">
            <a:avLst/>
          </a:prstGeom>
          <a:noFill/>
        </p:spPr>
        <p:txBody>
          <a:bodyPr wrap="square" rtlCol="0">
            <a:spAutoFit/>
          </a:bodyPr>
          <a:lstStyle/>
          <a:p>
            <a:pPr algn="ctr"/>
            <a:r>
              <a:rPr lang="zh-CN" altLang="en-US" sz="3200" dirty="0"/>
              <a:t>设计的目的和意义</a:t>
            </a:r>
          </a:p>
        </p:txBody>
      </p:sp>
      <p:sp>
        <p:nvSpPr>
          <p:cNvPr id="8" name="TextBox 7"/>
          <p:cNvSpPr txBox="1"/>
          <p:nvPr/>
        </p:nvSpPr>
        <p:spPr>
          <a:xfrm>
            <a:off x="1970041" y="1028343"/>
            <a:ext cx="8349615" cy="4401205"/>
          </a:xfrm>
          <a:prstGeom prst="rect">
            <a:avLst/>
          </a:prstGeom>
          <a:noFill/>
        </p:spPr>
        <p:txBody>
          <a:bodyPr wrap="square" rtlCol="0">
            <a:spAutoFit/>
          </a:bodyPr>
          <a:lstStyle/>
          <a:p>
            <a:pPr indent="457200"/>
            <a:r>
              <a:rPr lang="zh-CN" altLang="en-US" sz="2000" dirty="0" smtClean="0"/>
              <a:t>目的：展</a:t>
            </a:r>
            <a:r>
              <a:rPr lang="zh-CN" altLang="en-US" sz="2000" dirty="0"/>
              <a:t>陈设计的目的是为了充分发挥博物馆展示民族悠久历史和历史长河中留下的灿烂文化窗口的作用，使得参观者们对于民族的历史文化有一定的认识和了解。</a:t>
            </a:r>
          </a:p>
          <a:p>
            <a:pPr indent="457200"/>
            <a:r>
              <a:rPr lang="zh-CN" altLang="en-US" sz="2000" dirty="0"/>
              <a:t>此次设计通过对何家村遗宝的藏品进行有序的展陈，详细的介绍，从而让参观者</a:t>
            </a:r>
            <a:r>
              <a:rPr lang="zh-CN" altLang="en-US" sz="2000" dirty="0" smtClean="0"/>
              <a:t>对大唐的人民生活</a:t>
            </a:r>
            <a:r>
              <a:rPr lang="zh-CN" altLang="en-US" sz="2000" dirty="0"/>
              <a:t>日常，手工技艺，</a:t>
            </a:r>
            <a:r>
              <a:rPr lang="zh-CN" altLang="en-US" sz="2000" dirty="0" smtClean="0"/>
              <a:t>文化交流情况等</a:t>
            </a:r>
            <a:r>
              <a:rPr lang="zh-CN" altLang="en-US" sz="2000" dirty="0"/>
              <a:t>有一个大体的认知，为大家了解大唐，走进大唐打下了坚实的基础。</a:t>
            </a:r>
          </a:p>
          <a:p>
            <a:pPr indent="457200"/>
            <a:r>
              <a:rPr lang="zh-CN" altLang="en-US" sz="2000" dirty="0" smtClean="0"/>
              <a:t>意义：从</a:t>
            </a:r>
            <a:r>
              <a:rPr lang="zh-CN" altLang="en-US" sz="2000" dirty="0"/>
              <a:t>博物馆角度来看，博物馆作为文物与人们交流的窗口，它的展陈设计影响着这个窗口打开的程度；从参观者角度来看，展陈设计的成功与否决定着该展览的对于参观者吸引程度，通过这次设计让参观者对于大唐有更加清晰的认识，这对于大唐文化的传递和交流也起着推动作用；从藏品角度来看，藏品展陈设计往往影响着藏品是否能完整地，有效地传递自身信息，是否能吸引参观者的目光，让参观者对于藏品产生好奇，从而去了解，认识藏品，让藏品展现出自身的价值。所以此次何家村遗宝的藏品展陈设计在其中起着至关重要的作用。</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2648" y="2696442"/>
            <a:ext cx="2541587"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sp>
        <p:nvSpPr>
          <p:cNvPr id="44" name="矩形 43"/>
          <p:cNvSpPr/>
          <p:nvPr/>
        </p:nvSpPr>
        <p:spPr>
          <a:xfrm>
            <a:off x="676726" y="2021982"/>
            <a:ext cx="3387144" cy="3387144"/>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45" name="矩形 44"/>
          <p:cNvSpPr/>
          <p:nvPr/>
        </p:nvSpPr>
        <p:spPr>
          <a:xfrm>
            <a:off x="4402428" y="2021983"/>
            <a:ext cx="3387144" cy="3387144"/>
          </a:xfrm>
          <a:prstGeom prst="rect">
            <a:avLst/>
          </a:prstGeom>
          <a:blipFill rotWithShape="1">
            <a:blip r:embed="rId3"/>
            <a:stretch>
              <a:fillRect l="-21000" t="-2000" r="-4000" b="-6000"/>
            </a:stretch>
          </a:blipFill>
          <a:ln w="3175">
            <a:solidFill>
              <a:srgbClr val="E1B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46" name="矩形 45"/>
          <p:cNvSpPr/>
          <p:nvPr/>
        </p:nvSpPr>
        <p:spPr>
          <a:xfrm>
            <a:off x="8128052" y="2037924"/>
            <a:ext cx="3387144" cy="3387144"/>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51" name="矩形 50"/>
          <p:cNvSpPr/>
          <p:nvPr/>
        </p:nvSpPr>
        <p:spPr>
          <a:xfrm>
            <a:off x="270391" y="2021982"/>
            <a:ext cx="406335" cy="1818498"/>
          </a:xfrm>
          <a:prstGeom prst="rect">
            <a:avLst/>
          </a:prstGeom>
          <a:solidFill>
            <a:srgbClr val="F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b="1" dirty="0" smtClean="0">
                <a:solidFill>
                  <a:schemeClr val="tx1">
                    <a:lumMod val="65000"/>
                    <a:lumOff val="35000"/>
                  </a:schemeClr>
                </a:solidFill>
                <a:latin typeface="Arial" panose="020B0604020202020204"/>
                <a:ea typeface="楷体" panose="02010609060101010101" pitchFamily="49" charset="-122"/>
                <a:sym typeface="Arial" panose="020B0604020202020204"/>
              </a:rPr>
              <a:t>现状</a:t>
            </a:r>
            <a:endParaRPr lang="zh-CN" altLang="en-US" sz="2800" b="1"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56" name="矩形 55"/>
          <p:cNvSpPr/>
          <p:nvPr/>
        </p:nvSpPr>
        <p:spPr>
          <a:xfrm>
            <a:off x="11515196" y="2037925"/>
            <a:ext cx="502633" cy="1802556"/>
          </a:xfrm>
          <a:prstGeom prst="rect">
            <a:avLst/>
          </a:prstGeom>
          <a:solidFill>
            <a:srgbClr val="F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b="1" dirty="0" smtClean="0">
                <a:solidFill>
                  <a:schemeClr val="tx1">
                    <a:lumMod val="65000"/>
                    <a:lumOff val="35000"/>
                  </a:schemeClr>
                </a:solidFill>
                <a:latin typeface="Arial" panose="020B0604020202020204"/>
                <a:ea typeface="楷体" panose="02010609060101010101" pitchFamily="49" charset="-122"/>
                <a:sym typeface="Arial" panose="020B0604020202020204"/>
              </a:rPr>
              <a:t>存在问题</a:t>
            </a:r>
            <a:endParaRPr lang="zh-CN" altLang="en-US" sz="2800" b="1"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3" name="TextBox 2"/>
          <p:cNvSpPr txBox="1"/>
          <p:nvPr/>
        </p:nvSpPr>
        <p:spPr>
          <a:xfrm>
            <a:off x="3062514" y="713301"/>
            <a:ext cx="6066971" cy="584775"/>
          </a:xfrm>
          <a:prstGeom prst="rect">
            <a:avLst/>
          </a:prstGeom>
          <a:noFill/>
        </p:spPr>
        <p:txBody>
          <a:bodyPr wrap="square" rtlCol="0">
            <a:spAutoFit/>
          </a:bodyPr>
          <a:lstStyle/>
          <a:p>
            <a:pPr algn="ctr"/>
            <a:r>
              <a:rPr lang="zh-CN" altLang="en-US" sz="3200" dirty="0" smtClean="0"/>
              <a:t>设计现状和存在问题</a:t>
            </a:r>
            <a:endParaRPr lang="zh-CN" altLang="en-US" sz="3200" dirty="0"/>
          </a:p>
        </p:txBody>
      </p:sp>
      <p:sp>
        <p:nvSpPr>
          <p:cNvPr id="4" name="TextBox 3"/>
          <p:cNvSpPr txBox="1"/>
          <p:nvPr/>
        </p:nvSpPr>
        <p:spPr>
          <a:xfrm>
            <a:off x="676726" y="2331112"/>
            <a:ext cx="3387144" cy="2800767"/>
          </a:xfrm>
          <a:prstGeom prst="rect">
            <a:avLst/>
          </a:prstGeom>
          <a:noFill/>
        </p:spPr>
        <p:txBody>
          <a:bodyPr wrap="square" rtlCol="0">
            <a:spAutoFit/>
          </a:bodyPr>
          <a:lstStyle/>
          <a:p>
            <a:pPr indent="457200"/>
            <a:r>
              <a:rPr lang="zh-CN" altLang="en-US" sz="1600" dirty="0"/>
              <a:t>在现在的市场中</a:t>
            </a:r>
            <a:r>
              <a:rPr lang="zh-CN" altLang="en-US" sz="1600" dirty="0" smtClean="0"/>
              <a:t>，博物馆</a:t>
            </a:r>
            <a:r>
              <a:rPr lang="zh-CN" altLang="en-US" sz="1600" dirty="0"/>
              <a:t>对于藏品的展陈设计管理还缺乏一定的经验，对于形势的洞察力不够敏锐，不能够及时跟上时代的步伐。</a:t>
            </a:r>
          </a:p>
          <a:p>
            <a:pPr indent="457200"/>
            <a:r>
              <a:rPr lang="zh-CN" altLang="en-US" sz="1600" dirty="0"/>
              <a:t>随着社会的发展，高新技术的合理利用，对于提高何家窑遗宝展陈设计的科技含量和艺术水平是有着很大帮助的，有了高新技术的加持，展陈会更偏向于实际，带给参观者更直观的感受，而不是让他们只凭文字和图片去想象。</a:t>
            </a:r>
          </a:p>
        </p:txBody>
      </p:sp>
      <p:sp>
        <p:nvSpPr>
          <p:cNvPr id="5" name="TextBox 4"/>
          <p:cNvSpPr txBox="1"/>
          <p:nvPr/>
        </p:nvSpPr>
        <p:spPr>
          <a:xfrm>
            <a:off x="8128052" y="2091064"/>
            <a:ext cx="3387144" cy="3323987"/>
          </a:xfrm>
          <a:prstGeom prst="rect">
            <a:avLst/>
          </a:prstGeom>
          <a:noFill/>
        </p:spPr>
        <p:txBody>
          <a:bodyPr wrap="square" rtlCol="0">
            <a:spAutoFit/>
          </a:bodyPr>
          <a:lstStyle/>
          <a:p>
            <a:pPr indent="457200"/>
            <a:r>
              <a:rPr lang="zh-CN" altLang="en-US" sz="1600" dirty="0" smtClean="0"/>
              <a:t>何家</a:t>
            </a:r>
            <a:r>
              <a:rPr lang="zh-CN" altLang="en-US" sz="1600" dirty="0"/>
              <a:t>村遗宝展中很多都是只有展板上面的文字介绍或者是墙上贴着的图片辅助展示，这样看多了难免会显得枯燥乏味，造成阅读疲劳，降低了藏品对参观者的吸引力，很难给参观者留下深刻的印象，对于博物馆的文化传递有很大的阻碍。</a:t>
            </a:r>
          </a:p>
          <a:p>
            <a:pPr indent="457200"/>
            <a:r>
              <a:rPr lang="zh-CN" altLang="en-US" sz="1600" dirty="0"/>
              <a:t>对于藏品的展览着重点没有抓好，博物馆展览设计应当突出文物展品而不是博物馆的装饰</a:t>
            </a:r>
            <a:r>
              <a:rPr lang="zh-CN" altLang="en-US" sz="1600" dirty="0" smtClean="0"/>
              <a:t>，对于</a:t>
            </a:r>
            <a:r>
              <a:rPr lang="zh-CN" altLang="en-US" sz="1600" dirty="0"/>
              <a:t>装饰，应该带着大唐的大气氛围，用深色调来突出盛唐景象。做到内容与形式完美结合，相得益彰</a:t>
            </a:r>
            <a:r>
              <a:rPr lang="zh-CN" altLang="en-US" dirty="0"/>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ppt_x"/>
                                          </p:val>
                                        </p:tav>
                                        <p:tav tm="100000">
                                          <p:val>
                                            <p:strVal val="#ppt_x"/>
                                          </p:val>
                                        </p:tav>
                                      </p:tavLst>
                                    </p:anim>
                                    <p:anim calcmode="lin" valueType="num">
                                      <p:cBhvr additive="base">
                                        <p:cTn id="1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51" grpId="0" bldLvl="0" animBg="1"/>
      <p:bldP spid="5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8598" r="58288" b="76954"/>
          <a:stretch>
            <a:fillRect/>
          </a:stretch>
        </p:blipFill>
        <p:spPr>
          <a:xfrm>
            <a:off x="28575" y="-8890"/>
            <a:ext cx="5369560" cy="1580515"/>
          </a:xfrm>
          <a:prstGeom prst="rect">
            <a:avLst/>
          </a:prstGeom>
        </p:spPr>
      </p:pic>
      <p:pic>
        <p:nvPicPr>
          <p:cNvPr id="2" name="图片 1"/>
          <p:cNvPicPr>
            <a:picLocks noChangeAspect="1"/>
          </p:cNvPicPr>
          <p:nvPr/>
        </p:nvPicPr>
        <p:blipFill rotWithShape="1">
          <a:blip r:embed="rId3"/>
          <a:srcRect l="68780" r="14725" b="64889"/>
          <a:stretch>
            <a:fillRect/>
          </a:stretch>
        </p:blipFill>
        <p:spPr>
          <a:xfrm>
            <a:off x="9543415" y="-8890"/>
            <a:ext cx="2674620" cy="2407920"/>
          </a:xfrm>
          <a:prstGeom prst="rect">
            <a:avLst/>
          </a:prstGeom>
        </p:spPr>
      </p:pic>
      <p:sp>
        <p:nvSpPr>
          <p:cNvPr id="14" name="线条"/>
          <p:cNvSpPr/>
          <p:nvPr/>
        </p:nvSpPr>
        <p:spPr>
          <a:xfrm flipH="1">
            <a:off x="1261745" y="1134110"/>
            <a:ext cx="10772775" cy="1651000"/>
          </a:xfrm>
          <a:custGeom>
            <a:avLst/>
            <a:gdLst/>
            <a:ahLst/>
            <a:cxnLst>
              <a:cxn ang="0">
                <a:pos x="wd2" y="hd2"/>
              </a:cxn>
              <a:cxn ang="5400000">
                <a:pos x="wd2" y="hd2"/>
              </a:cxn>
              <a:cxn ang="10800000">
                <a:pos x="wd2" y="hd2"/>
              </a:cxn>
              <a:cxn ang="16200000">
                <a:pos x="wd2" y="hd2"/>
              </a:cxn>
            </a:cxnLst>
            <a:rect l="0" t="0" r="r" b="b"/>
            <a:pathLst>
              <a:path w="21600" h="20921" extrusionOk="0">
                <a:moveTo>
                  <a:pt x="0" y="20900"/>
                </a:moveTo>
                <a:cubicBezTo>
                  <a:pt x="2029" y="12550"/>
                  <a:pt x="4059" y="4199"/>
                  <a:pt x="6350" y="4199"/>
                </a:cubicBezTo>
                <a:cubicBezTo>
                  <a:pt x="8641" y="4199"/>
                  <a:pt x="11204" y="21600"/>
                  <a:pt x="13745" y="20900"/>
                </a:cubicBezTo>
                <a:cubicBezTo>
                  <a:pt x="16287" y="20200"/>
                  <a:pt x="20138" y="3770"/>
                  <a:pt x="21600" y="0"/>
                </a:cubicBezTo>
              </a:path>
            </a:pathLst>
          </a:custGeom>
          <a:ln w="38100">
            <a:solidFill>
              <a:srgbClr val="F7F9F3"/>
            </a:solidFill>
            <a:prstDash val="dash"/>
          </a:ln>
        </p:spPr>
        <p:txBody>
          <a:bodyPr lIns="45719" rIns="45719" anchor="ctr"/>
          <a:lstStyle/>
          <a:p>
            <a:pPr algn="ctr"/>
            <a:endParaRPr dirty="0">
              <a:ea typeface="楷体" panose="02010609060101010101" pitchFamily="49" charset="-122"/>
            </a:endParaRPr>
          </a:p>
        </p:txBody>
      </p:sp>
      <p:grpSp>
        <p:nvGrpSpPr>
          <p:cNvPr id="16" name="组合 15"/>
          <p:cNvGrpSpPr/>
          <p:nvPr/>
        </p:nvGrpSpPr>
        <p:grpSpPr>
          <a:xfrm>
            <a:off x="2860204" y="1811195"/>
            <a:ext cx="679896" cy="679896"/>
            <a:chOff x="3246615" y="2342927"/>
            <a:chExt cx="679896" cy="679896"/>
          </a:xfrm>
        </p:grpSpPr>
        <p:sp>
          <p:nvSpPr>
            <p:cNvPr id="12" name="椭圆 11"/>
            <p:cNvSpPr/>
            <p:nvPr/>
          </p:nvSpPr>
          <p:spPr>
            <a:xfrm>
              <a:off x="3246615" y="2342927"/>
              <a:ext cx="679896" cy="679896"/>
            </a:xfrm>
            <a:prstGeom prst="ellipse">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3" name="文本框 12"/>
            <p:cNvSpPr txBox="1"/>
            <p:nvPr/>
          </p:nvSpPr>
          <p:spPr>
            <a:xfrm>
              <a:off x="3263397" y="2359709"/>
              <a:ext cx="646331" cy="646331"/>
            </a:xfrm>
            <a:prstGeom prst="rect">
              <a:avLst/>
            </a:prstGeom>
            <a:noFill/>
          </p:spPr>
          <p:txBody>
            <a:bodyPr wrap="square" rtlCol="0">
              <a:spAutoFit/>
            </a:bodyPr>
            <a:lstStyle/>
            <a:p>
              <a:r>
                <a:rPr kumimoji="1" lang="zh-CN" altLang="en-US" sz="3600" dirty="0">
                  <a:latin typeface="楷体" panose="02010609060101010101" pitchFamily="49" charset="-122"/>
                  <a:ea typeface="楷体" panose="02010609060101010101" pitchFamily="49" charset="-122"/>
                </a:rPr>
                <a:t>壹</a:t>
              </a:r>
            </a:p>
          </p:txBody>
        </p:sp>
      </p:grpSp>
      <p:grpSp>
        <p:nvGrpSpPr>
          <p:cNvPr id="17" name="组合 16"/>
          <p:cNvGrpSpPr/>
          <p:nvPr/>
        </p:nvGrpSpPr>
        <p:grpSpPr>
          <a:xfrm>
            <a:off x="5462897" y="2275826"/>
            <a:ext cx="679896" cy="679896"/>
            <a:chOff x="3246615" y="2342927"/>
            <a:chExt cx="679896" cy="679896"/>
          </a:xfrm>
        </p:grpSpPr>
        <p:sp>
          <p:nvSpPr>
            <p:cNvPr id="18" name="椭圆 17"/>
            <p:cNvSpPr/>
            <p:nvPr/>
          </p:nvSpPr>
          <p:spPr>
            <a:xfrm>
              <a:off x="3246615" y="2342927"/>
              <a:ext cx="679896" cy="679896"/>
            </a:xfrm>
            <a:prstGeom prst="ellipse">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9" name="文本框 18"/>
            <p:cNvSpPr txBox="1"/>
            <p:nvPr/>
          </p:nvSpPr>
          <p:spPr>
            <a:xfrm>
              <a:off x="3263397" y="2359709"/>
              <a:ext cx="646331" cy="646331"/>
            </a:xfrm>
            <a:prstGeom prst="rect">
              <a:avLst/>
            </a:prstGeom>
            <a:noFill/>
          </p:spPr>
          <p:txBody>
            <a:bodyPr wrap="square" rtlCol="0">
              <a:spAutoFit/>
            </a:bodyPr>
            <a:lstStyle/>
            <a:p>
              <a:r>
                <a:rPr kumimoji="1" lang="zh-CN" altLang="en-US" sz="3600" dirty="0">
                  <a:latin typeface="楷体" panose="02010609060101010101" pitchFamily="49" charset="-122"/>
                  <a:ea typeface="楷体" panose="02010609060101010101" pitchFamily="49" charset="-122"/>
                </a:rPr>
                <a:t>贰</a:t>
              </a:r>
            </a:p>
          </p:txBody>
        </p:sp>
      </p:grpSp>
      <p:grpSp>
        <p:nvGrpSpPr>
          <p:cNvPr id="20" name="组合 19"/>
          <p:cNvGrpSpPr/>
          <p:nvPr/>
        </p:nvGrpSpPr>
        <p:grpSpPr>
          <a:xfrm>
            <a:off x="8079668" y="1106503"/>
            <a:ext cx="679896" cy="679896"/>
            <a:chOff x="3246615" y="2342927"/>
            <a:chExt cx="679896" cy="679896"/>
          </a:xfrm>
        </p:grpSpPr>
        <p:sp>
          <p:nvSpPr>
            <p:cNvPr id="21" name="椭圆 20"/>
            <p:cNvSpPr/>
            <p:nvPr/>
          </p:nvSpPr>
          <p:spPr>
            <a:xfrm>
              <a:off x="3246615" y="2342927"/>
              <a:ext cx="679896" cy="679896"/>
            </a:xfrm>
            <a:prstGeom prst="ellipse">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2" name="文本框 21"/>
            <p:cNvSpPr txBox="1"/>
            <p:nvPr/>
          </p:nvSpPr>
          <p:spPr>
            <a:xfrm>
              <a:off x="3263397" y="2359709"/>
              <a:ext cx="646331" cy="646331"/>
            </a:xfrm>
            <a:prstGeom prst="rect">
              <a:avLst/>
            </a:prstGeom>
            <a:noFill/>
          </p:spPr>
          <p:txBody>
            <a:bodyPr wrap="square" rtlCol="0">
              <a:spAutoFit/>
            </a:bodyPr>
            <a:lstStyle/>
            <a:p>
              <a:r>
                <a:rPr kumimoji="1" lang="zh-CN" altLang="en-US" sz="3600" dirty="0">
                  <a:latin typeface="楷体" panose="02010609060101010101" pitchFamily="49" charset="-122"/>
                  <a:ea typeface="楷体" panose="02010609060101010101" pitchFamily="49" charset="-122"/>
                </a:rPr>
                <a:t>叁</a:t>
              </a:r>
            </a:p>
          </p:txBody>
        </p:sp>
      </p:grpSp>
      <p:sp>
        <p:nvSpPr>
          <p:cNvPr id="24" name="矩形 23"/>
          <p:cNvSpPr/>
          <p:nvPr/>
        </p:nvSpPr>
        <p:spPr>
          <a:xfrm>
            <a:off x="2461122" y="2640925"/>
            <a:ext cx="1440639" cy="2992886"/>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ea typeface="楷体" panose="02010609060101010101" pitchFamily="49" charset="-122"/>
              </a:rPr>
              <a:t>对每一个藏品进行准确定位，然后分类，从单元到组一一分好。</a:t>
            </a:r>
          </a:p>
        </p:txBody>
      </p:sp>
      <p:sp>
        <p:nvSpPr>
          <p:cNvPr id="23" name="矩形 22"/>
          <p:cNvSpPr/>
          <p:nvPr/>
        </p:nvSpPr>
        <p:spPr>
          <a:xfrm>
            <a:off x="3227609" y="2740564"/>
            <a:ext cx="461665" cy="2837559"/>
          </a:xfrm>
          <a:prstGeom prst="rect">
            <a:avLst/>
          </a:prstGeom>
          <a:noFill/>
          <a:effectLst/>
        </p:spPr>
        <p:txBody>
          <a:bodyPr vert="eaVert" wrap="square">
            <a:spAutoFit/>
          </a:bodyPr>
          <a:lstStyle/>
          <a:p>
            <a:pPr>
              <a:lnSpc>
                <a:spcPct val="150000"/>
              </a:lnSpc>
            </a:pPr>
            <a:endParaRPr lang="en-US" altLang="zh-CN" sz="12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5" name="矩形 24"/>
          <p:cNvSpPr/>
          <p:nvPr/>
        </p:nvSpPr>
        <p:spPr>
          <a:xfrm>
            <a:off x="5176709" y="3150543"/>
            <a:ext cx="1440639" cy="2992886"/>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7" name="矩形 26"/>
          <p:cNvSpPr/>
          <p:nvPr/>
        </p:nvSpPr>
        <p:spPr>
          <a:xfrm>
            <a:off x="7812115" y="1975067"/>
            <a:ext cx="1440639" cy="2992886"/>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3" name="TextBox 2"/>
          <p:cNvSpPr txBox="1"/>
          <p:nvPr/>
        </p:nvSpPr>
        <p:spPr>
          <a:xfrm>
            <a:off x="5097214" y="196592"/>
            <a:ext cx="2009278" cy="584775"/>
          </a:xfrm>
          <a:prstGeom prst="rect">
            <a:avLst/>
          </a:prstGeom>
          <a:noFill/>
        </p:spPr>
        <p:txBody>
          <a:bodyPr wrap="square" rtlCol="0">
            <a:spAutoFit/>
          </a:bodyPr>
          <a:lstStyle/>
          <a:p>
            <a:r>
              <a:rPr lang="zh-CN" altLang="en-US" sz="3200" dirty="0" smtClean="0"/>
              <a:t>设计思想</a:t>
            </a:r>
            <a:endParaRPr lang="zh-CN" altLang="en-US" sz="3200" dirty="0"/>
          </a:p>
        </p:txBody>
      </p:sp>
      <p:sp>
        <p:nvSpPr>
          <p:cNvPr id="8" name="TextBox 7"/>
          <p:cNvSpPr txBox="1"/>
          <p:nvPr/>
        </p:nvSpPr>
        <p:spPr>
          <a:xfrm>
            <a:off x="5097214" y="3150543"/>
            <a:ext cx="1569660" cy="2992886"/>
          </a:xfrm>
          <a:prstGeom prst="rect">
            <a:avLst/>
          </a:prstGeom>
          <a:noFill/>
        </p:spPr>
        <p:txBody>
          <a:bodyPr vert="eaVert" wrap="square" rtlCol="0">
            <a:spAutoFit/>
          </a:bodyPr>
          <a:lstStyle/>
          <a:p>
            <a:r>
              <a:rPr lang="zh-CN" altLang="en-US" dirty="0"/>
              <a:t>每一个藏品都要完整地，有效地传达藏品信息，单用展板传递不了完整信息的，也要善用辅助展品来进行补充完善。</a:t>
            </a:r>
          </a:p>
        </p:txBody>
      </p:sp>
      <p:sp>
        <p:nvSpPr>
          <p:cNvPr id="9" name="TextBox 8"/>
          <p:cNvSpPr txBox="1"/>
          <p:nvPr/>
        </p:nvSpPr>
        <p:spPr>
          <a:xfrm>
            <a:off x="7683094" y="1975067"/>
            <a:ext cx="1569660" cy="2992886"/>
          </a:xfrm>
          <a:prstGeom prst="rect">
            <a:avLst/>
          </a:prstGeom>
          <a:noFill/>
        </p:spPr>
        <p:txBody>
          <a:bodyPr vert="eaVert" wrap="square" rtlCol="0">
            <a:spAutoFit/>
          </a:bodyPr>
          <a:lstStyle/>
          <a:p>
            <a:r>
              <a:rPr lang="zh-CN" altLang="en-US" dirty="0"/>
              <a:t>每一个藏品的展览的环境要根据展品自身条件调整好，空间，温度，湿度，灯光，展柜等一一对应到合适的标准。</a:t>
            </a:r>
          </a:p>
        </p:txBody>
      </p:sp>
      <p:sp>
        <p:nvSpPr>
          <p:cNvPr id="10" name="TextBox 9"/>
          <p:cNvSpPr txBox="1"/>
          <p:nvPr/>
        </p:nvSpPr>
        <p:spPr>
          <a:xfrm>
            <a:off x="2672225" y="2815955"/>
            <a:ext cx="1015663" cy="2686776"/>
          </a:xfrm>
          <a:prstGeom prst="rect">
            <a:avLst/>
          </a:prstGeom>
          <a:noFill/>
        </p:spPr>
        <p:txBody>
          <a:bodyPr vert="eaVert" wrap="square" rtlCol="0">
            <a:spAutoFit/>
          </a:bodyPr>
          <a:lstStyle/>
          <a:p>
            <a:r>
              <a:rPr lang="zh-CN" altLang="en-US" dirty="0"/>
              <a:t>对每一个藏品进行准确定位，然后分类，从单元到组一一分好。</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7600" y="2718708"/>
            <a:ext cx="3294743" cy="1325563"/>
          </a:xfrm>
        </p:spPr>
        <p:txBody>
          <a:bodyPr>
            <a:normAutofit/>
          </a:bodyPr>
          <a:lstStyle/>
          <a:p>
            <a:pPr algn="ctr"/>
            <a:r>
              <a:rPr lang="zh-CN" altLang="en-US" sz="3600" dirty="0" smtClean="0"/>
              <a:t>主要设计内容</a:t>
            </a:r>
            <a:endParaRPr lang="zh-CN" altLang="en-US" sz="3600" dirty="0"/>
          </a:p>
        </p:txBody>
      </p:sp>
      <p:sp>
        <p:nvSpPr>
          <p:cNvPr id="3" name="内容占位符 2"/>
          <p:cNvSpPr>
            <a:spLocks noGrp="1"/>
          </p:cNvSpPr>
          <p:nvPr>
            <p:ph idx="1"/>
          </p:nvPr>
        </p:nvSpPr>
        <p:spPr>
          <a:xfrm>
            <a:off x="5239657" y="203200"/>
            <a:ext cx="4847771" cy="6857999"/>
          </a:xfrm>
        </p:spPr>
        <p:txBody>
          <a:bodyPr>
            <a:normAutofit fontScale="92500" lnSpcReduction="10000"/>
          </a:bodyPr>
          <a:lstStyle/>
          <a:p>
            <a:pPr marL="0" indent="0">
              <a:buNone/>
            </a:pPr>
            <a:r>
              <a:rPr lang="zh-CN" altLang="en-US" dirty="0"/>
              <a:t>序</a:t>
            </a:r>
            <a:r>
              <a:rPr lang="zh-CN" altLang="en-US" dirty="0" smtClean="0"/>
              <a:t>厅：匠心独运</a:t>
            </a:r>
            <a:r>
              <a:rPr lang="zh-CN" altLang="en-US" dirty="0"/>
              <a:t>，文化</a:t>
            </a:r>
            <a:r>
              <a:rPr lang="zh-CN" altLang="en-US" dirty="0" smtClean="0"/>
              <a:t>交融</a:t>
            </a:r>
            <a:endParaRPr lang="zh-CN" altLang="en-US" dirty="0"/>
          </a:p>
          <a:p>
            <a:pPr marL="0" indent="0">
              <a:buNone/>
            </a:pPr>
            <a:r>
              <a:rPr lang="zh-CN" altLang="en-US" dirty="0"/>
              <a:t>前言</a:t>
            </a:r>
          </a:p>
          <a:p>
            <a:pPr marL="0" indent="0">
              <a:buNone/>
            </a:pPr>
            <a:r>
              <a:rPr lang="zh-CN" altLang="en-US" dirty="0"/>
              <a:t>陈列展览内容</a:t>
            </a:r>
          </a:p>
          <a:p>
            <a:pPr marL="0" indent="0">
              <a:buNone/>
            </a:pPr>
            <a:r>
              <a:rPr lang="zh-CN" altLang="en-US" dirty="0"/>
              <a:t>第一单元</a:t>
            </a:r>
            <a:r>
              <a:rPr lang="zh-CN" altLang="en-US" dirty="0" smtClean="0"/>
              <a:t>：繁华似锦，玉润光华</a:t>
            </a:r>
            <a:endParaRPr lang="en-US" altLang="zh-CN" dirty="0" smtClean="0"/>
          </a:p>
          <a:p>
            <a:pPr marL="0" indent="0">
              <a:buNone/>
            </a:pPr>
            <a:r>
              <a:rPr lang="zh-CN" altLang="en-US" dirty="0" smtClean="0"/>
              <a:t>第一</a:t>
            </a:r>
            <a:r>
              <a:rPr lang="zh-CN" altLang="en-US" dirty="0"/>
              <a:t>组：大唐时期的实用器</a:t>
            </a:r>
          </a:p>
          <a:p>
            <a:pPr marL="0" indent="0">
              <a:buNone/>
            </a:pPr>
            <a:r>
              <a:rPr lang="zh-CN" altLang="en-US" dirty="0"/>
              <a:t>第二组：大唐时期的装饰物</a:t>
            </a:r>
          </a:p>
          <a:p>
            <a:pPr marL="0" indent="0">
              <a:buNone/>
            </a:pPr>
            <a:r>
              <a:rPr lang="zh-CN" altLang="en-US" dirty="0"/>
              <a:t>第二单元</a:t>
            </a:r>
            <a:r>
              <a:rPr lang="zh-CN" altLang="en-US" dirty="0" smtClean="0"/>
              <a:t>：盛世遗珍，华光溢彩</a:t>
            </a:r>
            <a:endParaRPr lang="en-US" altLang="zh-CN" dirty="0" smtClean="0"/>
          </a:p>
          <a:p>
            <a:pPr marL="0" indent="0">
              <a:buNone/>
            </a:pPr>
            <a:r>
              <a:rPr lang="zh-CN" altLang="en-US" dirty="0" smtClean="0"/>
              <a:t>第一</a:t>
            </a:r>
            <a:r>
              <a:rPr lang="zh-CN" altLang="en-US" dirty="0"/>
              <a:t>组：中原文化的艺术品</a:t>
            </a:r>
          </a:p>
          <a:p>
            <a:pPr marL="0" indent="0">
              <a:buNone/>
            </a:pPr>
            <a:r>
              <a:rPr lang="zh-CN" altLang="en-US" dirty="0"/>
              <a:t>第二组</a:t>
            </a:r>
            <a:r>
              <a:rPr lang="zh-CN" altLang="en-US" dirty="0" smtClean="0"/>
              <a:t>：多元文化的</a:t>
            </a:r>
            <a:r>
              <a:rPr lang="zh-CN" altLang="en-US" dirty="0"/>
              <a:t>艺术品</a:t>
            </a:r>
          </a:p>
          <a:p>
            <a:pPr marL="0" indent="0">
              <a:buNone/>
            </a:pPr>
            <a:r>
              <a:rPr lang="zh-CN" altLang="en-US" dirty="0"/>
              <a:t>第三单元</a:t>
            </a:r>
            <a:r>
              <a:rPr lang="zh-CN" altLang="en-US" dirty="0" smtClean="0"/>
              <a:t>：繁华落尽，千古流传</a:t>
            </a:r>
            <a:endParaRPr lang="en-US" altLang="zh-CN" dirty="0" smtClean="0"/>
          </a:p>
          <a:p>
            <a:pPr marL="0" indent="0">
              <a:buNone/>
            </a:pPr>
            <a:r>
              <a:rPr lang="zh-CN" altLang="en-US" dirty="0" smtClean="0"/>
              <a:t>第一</a:t>
            </a:r>
            <a:r>
              <a:rPr lang="zh-CN" altLang="en-US" dirty="0"/>
              <a:t>组：前朝遗留的钱币</a:t>
            </a:r>
          </a:p>
          <a:p>
            <a:pPr marL="0" indent="0">
              <a:buNone/>
            </a:pPr>
            <a:r>
              <a:rPr lang="zh-CN" altLang="en-US" dirty="0"/>
              <a:t>第二组：本土流行的钱币</a:t>
            </a:r>
          </a:p>
          <a:p>
            <a:pPr marL="0" indent="0">
              <a:buNone/>
            </a:pPr>
            <a:r>
              <a:rPr lang="zh-CN" altLang="en-US" dirty="0"/>
              <a:t>第三组：别国的钱币收藏</a:t>
            </a:r>
          </a:p>
          <a:p>
            <a:pPr marL="0" indent="0">
              <a:buNone/>
            </a:pPr>
            <a:r>
              <a:rPr lang="zh-CN" altLang="en-US" dirty="0"/>
              <a:t>结束厅</a:t>
            </a:r>
          </a:p>
          <a:p>
            <a:pPr marL="0" indent="0">
              <a:buNone/>
            </a:pPr>
            <a:r>
              <a:rPr lang="zh-CN" altLang="en-US" dirty="0"/>
              <a:t>结语</a:t>
            </a:r>
          </a:p>
          <a:p>
            <a:endParaRPr lang="zh-CN" altLang="en-US" dirty="0"/>
          </a:p>
        </p:txBody>
      </p:sp>
    </p:spTree>
    <p:extLst>
      <p:ext uri="{BB962C8B-B14F-4D97-AF65-F5344CB8AC3E}">
        <p14:creationId xmlns:p14="http://schemas.microsoft.com/office/powerpoint/2010/main" val="178203736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4057" y="391886"/>
            <a:ext cx="5341257" cy="1569660"/>
          </a:xfrm>
          <a:prstGeom prst="rect">
            <a:avLst/>
          </a:prstGeom>
          <a:noFill/>
        </p:spPr>
        <p:txBody>
          <a:bodyPr wrap="square" rtlCol="0">
            <a:spAutoFit/>
          </a:bodyPr>
          <a:lstStyle/>
          <a:p>
            <a:pPr algn="ctr"/>
            <a:r>
              <a:rPr lang="zh-CN" altLang="en-US" sz="3200" dirty="0" smtClean="0"/>
              <a:t>序厅</a:t>
            </a:r>
            <a:endParaRPr lang="en-US" altLang="zh-CN" sz="3200" dirty="0" smtClean="0"/>
          </a:p>
          <a:p>
            <a:pPr algn="ctr"/>
            <a:r>
              <a:rPr lang="zh-CN" altLang="en-US" sz="3200" dirty="0"/>
              <a:t>匠心独运，文化交融</a:t>
            </a:r>
          </a:p>
          <a:p>
            <a:pPr algn="ctr"/>
            <a:endParaRPr lang="zh-CN" altLang="en-US" sz="3200" dirty="0"/>
          </a:p>
        </p:txBody>
      </p:sp>
      <p:sp>
        <p:nvSpPr>
          <p:cNvPr id="6" name="TextBox 5"/>
          <p:cNvSpPr txBox="1"/>
          <p:nvPr/>
        </p:nvSpPr>
        <p:spPr>
          <a:xfrm>
            <a:off x="1741714" y="1741714"/>
            <a:ext cx="9405257" cy="1200329"/>
          </a:xfrm>
          <a:prstGeom prst="rect">
            <a:avLst/>
          </a:prstGeom>
          <a:noFill/>
        </p:spPr>
        <p:txBody>
          <a:bodyPr wrap="square" rtlCol="0">
            <a:spAutoFit/>
          </a:bodyPr>
          <a:lstStyle/>
          <a:p>
            <a:pPr indent="457200"/>
            <a:r>
              <a:rPr lang="zh-CN" altLang="en-US" dirty="0" smtClean="0"/>
              <a:t>何家村窖藏文物呈现出多种文化</a:t>
            </a:r>
            <a:r>
              <a:rPr lang="zh-CN" altLang="en-US" dirty="0"/>
              <a:t>元</a:t>
            </a:r>
            <a:r>
              <a:rPr lang="zh-CN" altLang="en-US" dirty="0" smtClean="0"/>
              <a:t>素，展现出各种技巧手艺，其中包括了盛唐时期流行的活动，盛唐时期佛教文化在生活器物中的运用，盛唐时期中原外国家和地区的民族文化，风俗和技艺在中原的流通融合，之后匠人们加以学习，运用，融合，创造出了独具特色的大唐器物，这一现象体现出了盛唐</a:t>
            </a:r>
            <a:r>
              <a:rPr lang="zh-CN" altLang="en-US" dirty="0" smtClean="0"/>
              <a:t>时期开放与包容，匠心独运</a:t>
            </a:r>
            <a:r>
              <a:rPr lang="zh-CN" altLang="en-US" dirty="0" smtClean="0"/>
              <a:t>，文化交融的繁华景象</a:t>
            </a:r>
            <a:r>
              <a:rPr lang="zh-CN" altLang="en-US"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391" y="2401435"/>
            <a:ext cx="603567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49829" y="3875314"/>
            <a:ext cx="7968342" cy="1754326"/>
          </a:xfrm>
          <a:prstGeom prst="rect">
            <a:avLst/>
          </a:prstGeom>
          <a:noFill/>
        </p:spPr>
        <p:txBody>
          <a:bodyPr wrap="square" rtlCol="0">
            <a:spAutoFit/>
          </a:bodyPr>
          <a:lstStyle/>
          <a:p>
            <a:pPr indent="457200"/>
            <a:r>
              <a:rPr lang="zh-CN" altLang="en-US" dirty="0"/>
              <a:t>该展览为何家村大唐遗宝专题展，序厅的设计可于正中用一代表性器物来凸显大唐遗宝的概念</a:t>
            </a:r>
            <a:r>
              <a:rPr lang="zh-CN" altLang="en-US" dirty="0" smtClean="0"/>
              <a:t>，即两翁一罐。然后</a:t>
            </a:r>
            <a:r>
              <a:rPr lang="zh-CN" altLang="en-US" dirty="0"/>
              <a:t>用浮雕的</a:t>
            </a:r>
            <a:r>
              <a:rPr lang="zh-CN" altLang="en-US" dirty="0" smtClean="0"/>
              <a:t>方式在序厅墙上刻画</a:t>
            </a:r>
            <a:r>
              <a:rPr lang="zh-CN" altLang="en-US" dirty="0"/>
              <a:t>大唐风貌</a:t>
            </a:r>
            <a:r>
              <a:rPr lang="zh-CN" altLang="en-US" dirty="0" smtClean="0"/>
              <a:t>，大体展现出大</a:t>
            </a:r>
            <a:r>
              <a:rPr lang="zh-CN" altLang="en-US" dirty="0"/>
              <a:t>唐的历史文化风貌，留下正中的位置，在浮雕画正中刻上本展览主题字</a:t>
            </a:r>
            <a:r>
              <a:rPr lang="zh-CN" altLang="en-US" dirty="0" smtClean="0"/>
              <a:t>，辅助以发掘现场图片，增加真实直观的感受，加入大唐都城复原模型等，营造出盛唐风气，可</a:t>
            </a:r>
            <a:r>
              <a:rPr lang="zh-CN" altLang="en-US" dirty="0"/>
              <a:t>增加背景音乐，使得大唐风韵更浓烈，吸引人们快速进入主题。</a:t>
            </a:r>
          </a:p>
        </p:txBody>
      </p:sp>
      <p:sp>
        <p:nvSpPr>
          <p:cNvPr id="8" name="TextBox 7"/>
          <p:cNvSpPr txBox="1"/>
          <p:nvPr/>
        </p:nvSpPr>
        <p:spPr>
          <a:xfrm>
            <a:off x="266321" y="3875314"/>
            <a:ext cx="677108" cy="1754326"/>
          </a:xfrm>
          <a:prstGeom prst="rect">
            <a:avLst/>
          </a:prstGeom>
          <a:noFill/>
        </p:spPr>
        <p:txBody>
          <a:bodyPr vert="eaVert" wrap="square" rtlCol="0">
            <a:spAutoFit/>
          </a:bodyPr>
          <a:lstStyle/>
          <a:p>
            <a:r>
              <a:rPr lang="zh-CN" altLang="en-US" sz="3200" dirty="0" smtClean="0"/>
              <a:t>设计说明</a:t>
            </a:r>
            <a:endParaRPr lang="zh-CN" altLang="en-US" sz="3200" dirty="0"/>
          </a:p>
        </p:txBody>
      </p:sp>
    </p:spTree>
    <p:extLst>
      <p:ext uri="{BB962C8B-B14F-4D97-AF65-F5344CB8AC3E}">
        <p14:creationId xmlns:p14="http://schemas.microsoft.com/office/powerpoint/2010/main" val="397620627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l="70727" t="1532" r="19793" b="76452"/>
          <a:stretch>
            <a:fillRect/>
          </a:stretch>
        </p:blipFill>
        <p:spPr>
          <a:xfrm>
            <a:off x="2746118" y="2867980"/>
            <a:ext cx="1210290" cy="1188795"/>
          </a:xfrm>
          <a:prstGeom prst="ellipse">
            <a:avLst/>
          </a:prstGeom>
          <a:effectLst>
            <a:outerShdw blurRad="76200" dist="38100" dir="2700000" algn="tl" rotWithShape="0">
              <a:prstClr val="black">
                <a:alpha val="40000"/>
              </a:prstClr>
            </a:outerShdw>
          </a:effectLst>
        </p:spPr>
      </p:pic>
      <p:pic>
        <p:nvPicPr>
          <p:cNvPr id="8" name="图片 7"/>
          <p:cNvPicPr>
            <a:picLocks noChangeAspect="1"/>
          </p:cNvPicPr>
          <p:nvPr/>
        </p:nvPicPr>
        <p:blipFill rotWithShape="1">
          <a:blip r:embed="rId3"/>
          <a:srcRect l="56247" t="31111" r="32832" b="43492"/>
          <a:stretch>
            <a:fillRect/>
          </a:stretch>
        </p:blipFill>
        <p:spPr>
          <a:xfrm>
            <a:off x="3012709" y="6069472"/>
            <a:ext cx="743136" cy="730940"/>
          </a:xfrm>
          <a:prstGeom prst="ellipse">
            <a:avLst/>
          </a:prstGeom>
          <a:effectLst>
            <a:outerShdw blurRad="76200" dist="38100" dir="2700000" algn="tl" rotWithShape="0">
              <a:prstClr val="black">
                <a:alpha val="40000"/>
              </a:prstClr>
            </a:outerShdw>
          </a:effectLst>
        </p:spPr>
      </p:pic>
      <p:pic>
        <p:nvPicPr>
          <p:cNvPr id="9" name="图片 8"/>
          <p:cNvPicPr>
            <a:picLocks noChangeAspect="1"/>
          </p:cNvPicPr>
          <p:nvPr/>
        </p:nvPicPr>
        <p:blipFill rotWithShape="1">
          <a:blip r:embed="rId3"/>
          <a:srcRect l="3682" t="13521" r="74363" b="34288"/>
          <a:stretch>
            <a:fillRect/>
          </a:stretch>
        </p:blipFill>
        <p:spPr>
          <a:xfrm>
            <a:off x="0" y="3482315"/>
            <a:ext cx="3037101" cy="3053562"/>
          </a:xfrm>
          <a:prstGeom prst="ellipse">
            <a:avLst/>
          </a:prstGeom>
          <a:effectLst>
            <a:outerShdw blurRad="76200" dist="38100" dir="2700000" algn="tl" rotWithShape="0">
              <a:prstClr val="black">
                <a:alpha val="40000"/>
              </a:prstClr>
            </a:outerShdw>
          </a:effectLst>
        </p:spPr>
      </p:pic>
      <p:sp>
        <p:nvSpPr>
          <p:cNvPr id="2" name="TextBox 1"/>
          <p:cNvSpPr txBox="1"/>
          <p:nvPr/>
        </p:nvSpPr>
        <p:spPr>
          <a:xfrm>
            <a:off x="5573486" y="1799771"/>
            <a:ext cx="5617028" cy="369332"/>
          </a:xfrm>
          <a:prstGeom prst="rect">
            <a:avLst/>
          </a:prstGeom>
          <a:noFill/>
        </p:spPr>
        <p:txBody>
          <a:bodyPr wrap="square" rtlCol="0">
            <a:spAutoFit/>
          </a:bodyPr>
          <a:lstStyle/>
          <a:p>
            <a:endParaRPr lang="zh-CN" altLang="en-US" dirty="0"/>
          </a:p>
        </p:txBody>
      </p:sp>
      <p:sp>
        <p:nvSpPr>
          <p:cNvPr id="3" name="TextBox 2"/>
          <p:cNvSpPr txBox="1"/>
          <p:nvPr/>
        </p:nvSpPr>
        <p:spPr>
          <a:xfrm>
            <a:off x="3012709" y="3948720"/>
            <a:ext cx="677108" cy="2120752"/>
          </a:xfrm>
          <a:prstGeom prst="rect">
            <a:avLst/>
          </a:prstGeom>
          <a:noFill/>
        </p:spPr>
        <p:txBody>
          <a:bodyPr vert="eaVert" wrap="square" rtlCol="0">
            <a:spAutoFit/>
          </a:bodyPr>
          <a:lstStyle/>
          <a:p>
            <a:pPr algn="ctr"/>
            <a:r>
              <a:rPr lang="zh-CN" altLang="en-US" sz="3200" dirty="0" smtClean="0"/>
              <a:t>设计说明</a:t>
            </a:r>
            <a:endParaRPr lang="zh-CN" altLang="en-US" sz="3200" dirty="0"/>
          </a:p>
        </p:txBody>
      </p:sp>
      <p:sp>
        <p:nvSpPr>
          <p:cNvPr id="4" name="TextBox 3"/>
          <p:cNvSpPr txBox="1"/>
          <p:nvPr/>
        </p:nvSpPr>
        <p:spPr>
          <a:xfrm>
            <a:off x="4412343" y="4408931"/>
            <a:ext cx="7518400" cy="1477328"/>
          </a:xfrm>
          <a:prstGeom prst="rect">
            <a:avLst/>
          </a:prstGeom>
          <a:noFill/>
        </p:spPr>
        <p:txBody>
          <a:bodyPr wrap="square" rtlCol="0">
            <a:spAutoFit/>
          </a:bodyPr>
          <a:lstStyle/>
          <a:p>
            <a:pPr indent="457200"/>
            <a:r>
              <a:rPr lang="zh-CN" altLang="en-US" dirty="0" smtClean="0"/>
              <a:t>在玉器后面的背景墙上，辅助以唐朝</a:t>
            </a:r>
            <a:r>
              <a:rPr lang="zh-CN" altLang="en-US" dirty="0"/>
              <a:t>的玉器制作流程</a:t>
            </a:r>
            <a:r>
              <a:rPr lang="zh-CN" altLang="en-US" dirty="0" smtClean="0"/>
              <a:t>图片，帮助参观者了解制作过程，在展板上加入玉器</a:t>
            </a:r>
            <a:r>
              <a:rPr lang="zh-CN" altLang="en-US" dirty="0"/>
              <a:t>的形状样式白描图</a:t>
            </a:r>
            <a:r>
              <a:rPr lang="zh-CN" altLang="en-US" dirty="0" smtClean="0"/>
              <a:t>，让大家对玉器的形状样式有区分，用丝绸之路地图，唐朝接待使者的图片加以辅助，展示出对外文化交流这一主题，玉器</a:t>
            </a:r>
            <a:r>
              <a:rPr lang="zh-CN" altLang="en-US" dirty="0"/>
              <a:t>分实用器，装饰物来依次展陈，以深色为基调，承托玉器的厚重大气之感。</a:t>
            </a:r>
          </a:p>
        </p:txBody>
      </p:sp>
      <p:sp>
        <p:nvSpPr>
          <p:cNvPr id="6" name="TextBox 5"/>
          <p:cNvSpPr txBox="1"/>
          <p:nvPr/>
        </p:nvSpPr>
        <p:spPr>
          <a:xfrm>
            <a:off x="3031451" y="391886"/>
            <a:ext cx="5907314" cy="1077218"/>
          </a:xfrm>
          <a:prstGeom prst="rect">
            <a:avLst/>
          </a:prstGeom>
          <a:noFill/>
        </p:spPr>
        <p:txBody>
          <a:bodyPr wrap="square" rtlCol="0">
            <a:spAutoFit/>
          </a:bodyPr>
          <a:lstStyle/>
          <a:p>
            <a:pPr algn="ctr"/>
            <a:r>
              <a:rPr lang="zh-CN" altLang="en-US" sz="3200" dirty="0"/>
              <a:t>第一</a:t>
            </a:r>
            <a:r>
              <a:rPr lang="zh-CN" altLang="en-US" sz="3200" dirty="0" smtClean="0"/>
              <a:t>单元</a:t>
            </a:r>
            <a:endParaRPr lang="en-US" altLang="zh-CN" sz="3200" dirty="0" smtClean="0"/>
          </a:p>
          <a:p>
            <a:pPr algn="ctr"/>
            <a:r>
              <a:rPr lang="zh-CN" altLang="en-US" sz="3200" dirty="0" smtClean="0"/>
              <a:t>繁华似锦</a:t>
            </a:r>
            <a:r>
              <a:rPr lang="zh-CN" altLang="en-US" sz="3200" dirty="0"/>
              <a:t>，玉润光华</a:t>
            </a:r>
          </a:p>
        </p:txBody>
      </p:sp>
      <p:sp>
        <p:nvSpPr>
          <p:cNvPr id="10" name="TextBox 9"/>
          <p:cNvSpPr txBox="1"/>
          <p:nvPr/>
        </p:nvSpPr>
        <p:spPr>
          <a:xfrm>
            <a:off x="362857" y="1570482"/>
            <a:ext cx="11244503" cy="1477328"/>
          </a:xfrm>
          <a:prstGeom prst="rect">
            <a:avLst/>
          </a:prstGeom>
          <a:noFill/>
        </p:spPr>
        <p:txBody>
          <a:bodyPr wrap="square" rtlCol="0">
            <a:spAutoFit/>
          </a:bodyPr>
          <a:lstStyle/>
          <a:p>
            <a:pPr indent="457200"/>
            <a:r>
              <a:rPr lang="zh-CN" altLang="en-US" dirty="0"/>
              <a:t>唐代经济发展迅速，国力强盛，开拓西域，畅通丝绸之路，文化交流密切。玉器制作发展出现了新的高峰。玉器的制作与当时的生活习俗息息相关，无论是饮食器，药用器，盥洗器等日常的实用物品，还是日常所用的装饰物都各自展现出了当时的大唐</a:t>
            </a:r>
            <a:r>
              <a:rPr lang="zh-CN" altLang="en-US" dirty="0" smtClean="0"/>
              <a:t>人民日常生活的一部分，还有其中所蕴含的大唐的阶级</a:t>
            </a:r>
            <a:r>
              <a:rPr lang="zh-CN" altLang="en-US" dirty="0"/>
              <a:t>特征</a:t>
            </a:r>
            <a:r>
              <a:rPr lang="zh-CN" altLang="en-US" dirty="0" smtClean="0"/>
              <a:t>，玉器的制作工艺不仅仅局限在本土，还吸收了中原以外的技艺和元素，使</a:t>
            </a:r>
            <a:r>
              <a:rPr lang="zh-CN" altLang="en-US" dirty="0"/>
              <a:t>大唐的玉器风格别具一格。同时唐代由于开拓西域，使得新疆和田玉大量地输入内地，因此，唐代玉器材料以和田玉为主。</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5"/>
</p:tagLst>
</file>

<file path=ppt/tags/tag2.xml><?xml version="1.0" encoding="utf-8"?>
<p:tagLst xmlns:a="http://schemas.openxmlformats.org/drawingml/2006/main" xmlns:r="http://schemas.openxmlformats.org/officeDocument/2006/relationships" xmlns:p="http://schemas.openxmlformats.org/presentationml/2006/main">
  <p:tag name="PA" val="v4.3.3"/>
</p:tagLst>
</file>

<file path=ppt/tags/tag3.xml><?xml version="1.0" encoding="utf-8"?>
<p:tagLst xmlns:a="http://schemas.openxmlformats.org/drawingml/2006/main" xmlns:r="http://schemas.openxmlformats.org/officeDocument/2006/relationships" xmlns:p="http://schemas.openxmlformats.org/presentationml/2006/main">
  <p:tag name="PA" val="v4.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2391</Words>
  <Application>Microsoft Office PowerPoint</Application>
  <PresentationFormat>自定义</PresentationFormat>
  <Paragraphs>119</Paragraphs>
  <Slides>18</Slides>
  <Notes>11</Notes>
  <HiddenSlides>0</HiddenSlides>
  <MMClips>0</MMClips>
  <ScaleCrop>false</ScaleCrop>
  <HeadingPairs>
    <vt:vector size="4" baseType="variant">
      <vt:variant>
        <vt:lpstr>主题</vt:lpstr>
      </vt:variant>
      <vt:variant>
        <vt:i4>2</vt:i4>
      </vt:variant>
      <vt:variant>
        <vt:lpstr>幻灯片标题</vt:lpstr>
      </vt:variant>
      <vt:variant>
        <vt:i4>18</vt:i4>
      </vt:variant>
    </vt:vector>
  </HeadingPairs>
  <TitlesOfParts>
    <vt:vector size="20"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主要设计内容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Windows 用户</cp:lastModifiedBy>
  <cp:revision>182</cp:revision>
  <dcterms:created xsi:type="dcterms:W3CDTF">2018-09-26T04:37:00Z</dcterms:created>
  <dcterms:modified xsi:type="dcterms:W3CDTF">2020-12-02T03:04:23Z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2052-11.1.0.7881</vt:lpwstr>
  </property>
</Properties>
</file>