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9" r:id="rId4"/>
    <p:sldId id="260" r:id="rId5"/>
    <p:sldId id="262" r:id="rId6"/>
    <p:sldId id="263" r:id="rId7"/>
    <p:sldId id="264" r:id="rId8"/>
    <p:sldId id="269" r:id="rId9"/>
    <p:sldId id="271" r:id="rId10"/>
    <p:sldId id="265" r:id="rId11"/>
    <p:sldId id="266" r:id="rId12"/>
    <p:sldId id="272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3B66-D788-4F74-8D54-2FA37FDE28B7}" type="datetimeFigureOut">
              <a:rPr lang="zh-CN" altLang="en-US" smtClean="0"/>
              <a:t>2020/11/18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34A9-A3D1-4FB5-B88F-67BADBCA8B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3B66-D788-4F74-8D54-2FA37FDE28B7}" type="datetimeFigureOut">
              <a:rPr lang="zh-CN" altLang="en-US" smtClean="0"/>
              <a:t>2020/11/18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34A9-A3D1-4FB5-B88F-67BADBCA8BE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3B66-D788-4F74-8D54-2FA37FDE28B7}" type="datetimeFigureOut">
              <a:rPr lang="zh-CN" altLang="en-US" smtClean="0"/>
              <a:t>2020/11/18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34A9-A3D1-4FB5-B88F-67BADBCA8B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E5A73B66-D788-4F74-8D54-2FA37FDE28B7}" type="datetimeFigureOut">
              <a:rPr lang="zh-CN" altLang="en-US" smtClean="0"/>
              <a:t>2020/11/18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34A9-A3D1-4FB5-B88F-67BADBCA8B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3B66-D788-4F74-8D54-2FA37FDE28B7}" type="datetimeFigureOut">
              <a:rPr lang="zh-CN" altLang="en-US" smtClean="0"/>
              <a:t>2020/11/18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34A9-A3D1-4FB5-B88F-67BADBCA8B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3B66-D788-4F74-8D54-2FA37FDE28B7}" type="datetimeFigureOut">
              <a:rPr lang="zh-CN" altLang="en-US" smtClean="0"/>
              <a:t>2020/11/18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34A9-A3D1-4FB5-B88F-67BADBCA8B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3B66-D788-4F74-8D54-2FA37FDE28B7}" type="datetimeFigureOut">
              <a:rPr lang="zh-CN" altLang="en-US" smtClean="0"/>
              <a:t>2020/11/18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34A9-A3D1-4FB5-B88F-67BADBCA8B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3B66-D788-4F74-8D54-2FA37FDE28B7}" type="datetimeFigureOut">
              <a:rPr lang="zh-CN" altLang="en-US" smtClean="0"/>
              <a:t>2020/11/18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34A9-A3D1-4FB5-B88F-67BADBCA8B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3B66-D788-4F74-8D54-2FA37FDE28B7}" type="datetimeFigureOut">
              <a:rPr lang="zh-CN" altLang="en-US" smtClean="0"/>
              <a:t>2020/11/18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34A9-A3D1-4FB5-B88F-67BADBCA8B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3B66-D788-4F74-8D54-2FA37FDE28B7}" type="datetimeFigureOut">
              <a:rPr lang="zh-CN" altLang="en-US" smtClean="0"/>
              <a:t>2020/11/18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34A9-A3D1-4FB5-B88F-67BADBCA8B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3B66-D788-4F74-8D54-2FA37FDE28B7}" type="datetimeFigureOut">
              <a:rPr lang="zh-CN" altLang="en-US" smtClean="0"/>
              <a:t>2020/11/18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34A9-A3D1-4FB5-B88F-67BADBCA8B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E5A73B66-D788-4F74-8D54-2FA37FDE28B7}" type="datetimeFigureOut">
              <a:rPr lang="zh-CN" altLang="en-US" smtClean="0"/>
              <a:t>2020/11/18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6BC534A9-A3D1-4FB5-B88F-67BADBCA8BE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788024" y="4653136"/>
            <a:ext cx="3327722" cy="103423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  指导</a:t>
            </a:r>
            <a:r>
              <a:rPr lang="zh-CN" altLang="en-US" sz="2000" dirty="0">
                <a:solidFill>
                  <a:schemeClr val="tx1"/>
                </a:solidFill>
                <a:latin typeface="+mn-ea"/>
              </a:rPr>
              <a:t>老师：徐</a:t>
            </a:r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娇燕  </a:t>
            </a:r>
            <a:endParaRPr lang="en-US" altLang="zh-CN" sz="2000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学生</a:t>
            </a:r>
            <a:r>
              <a:rPr lang="zh-CN" altLang="en-US" sz="2000" dirty="0">
                <a:solidFill>
                  <a:schemeClr val="tx1"/>
                </a:solidFill>
                <a:latin typeface="+mn-ea"/>
              </a:rPr>
              <a:t>姓名：陈涛</a:t>
            </a:r>
          </a:p>
          <a:p>
            <a:r>
              <a:rPr lang="zh-CN" altLang="en-US" sz="2000" dirty="0" smtClean="0">
                <a:solidFill>
                  <a:schemeClr val="tx1"/>
                </a:solidFill>
                <a:latin typeface="+mn-ea"/>
              </a:rPr>
              <a:t>   学</a:t>
            </a:r>
            <a:r>
              <a:rPr lang="zh-CN" altLang="en-US" sz="2000" dirty="0">
                <a:solidFill>
                  <a:schemeClr val="tx1"/>
                </a:solidFill>
                <a:latin typeface="+mn-ea"/>
              </a:rPr>
              <a:t>号：</a:t>
            </a:r>
            <a:r>
              <a:rPr lang="en-US" altLang="zh-CN" sz="2000" dirty="0" smtClean="0">
                <a:solidFill>
                  <a:schemeClr val="tx1"/>
                </a:solidFill>
                <a:latin typeface="+mn-ea"/>
              </a:rPr>
              <a:t>201704010321</a:t>
            </a:r>
            <a:endParaRPr lang="en-US" altLang="zh-CN" dirty="0">
              <a:latin typeface="+mn-ea"/>
            </a:endParaRPr>
          </a:p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2" y="2146203"/>
            <a:ext cx="82423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475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5</a:t>
            </a:r>
            <a:r>
              <a:rPr lang="zh-CN" altLang="en-US" dirty="0" smtClean="0"/>
              <a:t>、研究</a:t>
            </a:r>
            <a:r>
              <a:rPr lang="zh-CN" altLang="en-US" dirty="0"/>
              <a:t>方法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+mn-ea"/>
              </a:rPr>
              <a:t>1</a:t>
            </a:r>
            <a:r>
              <a:rPr lang="zh-CN" altLang="en-US" dirty="0">
                <a:latin typeface="+mn-ea"/>
              </a:rPr>
              <a:t>文献研究法：通过翻阅文献找出彝族文化，彝族文字的产生，发展，特点</a:t>
            </a:r>
          </a:p>
          <a:p>
            <a:r>
              <a:rPr lang="en-US" altLang="zh-CN" dirty="0">
                <a:latin typeface="+mn-ea"/>
              </a:rPr>
              <a:t>2</a:t>
            </a:r>
            <a:r>
              <a:rPr lang="zh-CN" altLang="en-US" dirty="0">
                <a:latin typeface="+mn-ea"/>
              </a:rPr>
              <a:t>问卷调查法：通过问卷调查得出结论，总结分析</a:t>
            </a:r>
          </a:p>
          <a:p>
            <a:r>
              <a:rPr lang="en-US" altLang="zh-CN" dirty="0">
                <a:latin typeface="+mn-ea"/>
              </a:rPr>
              <a:t>3</a:t>
            </a:r>
            <a:r>
              <a:rPr lang="zh-CN" altLang="en-US" dirty="0">
                <a:latin typeface="+mn-ea"/>
              </a:rPr>
              <a:t>走访记录：通过实地走访调查了解他们对彝文的认识程度，对待彝文的态度等等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285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6</a:t>
            </a:r>
            <a:r>
              <a:rPr lang="zh-CN" altLang="en-US" dirty="0" smtClean="0"/>
              <a:t>、参考</a:t>
            </a:r>
            <a:r>
              <a:rPr lang="zh-CN" altLang="en-US" dirty="0"/>
              <a:t>文献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988840"/>
            <a:ext cx="8363272" cy="4325112"/>
          </a:xfrm>
        </p:spPr>
        <p:txBody>
          <a:bodyPr>
            <a:normAutofit/>
          </a:bodyPr>
          <a:lstStyle/>
          <a:p>
            <a:r>
              <a:rPr lang="en-US" altLang="zh-CN" sz="1600" dirty="0">
                <a:latin typeface="+mn-ea"/>
              </a:rPr>
              <a:t>1</a:t>
            </a:r>
            <a:r>
              <a:rPr lang="zh-CN" altLang="en-US" sz="1600" dirty="0">
                <a:latin typeface="+mn-ea"/>
              </a:rPr>
              <a:t>、</a:t>
            </a:r>
            <a:r>
              <a:rPr lang="zh-CN" altLang="en-US" sz="1600" dirty="0" smtClean="0">
                <a:latin typeface="+mn-ea"/>
              </a:rPr>
              <a:t>李民</a:t>
            </a:r>
            <a:r>
              <a:rPr lang="zh-CN" altLang="en-US" sz="1600" dirty="0">
                <a:latin typeface="+mn-ea"/>
              </a:rPr>
              <a:t>：</a:t>
            </a:r>
            <a:r>
              <a:rPr lang="en-US" altLang="zh-CN" sz="1600" dirty="0" smtClean="0">
                <a:latin typeface="+mn-ea"/>
              </a:rPr>
              <a:t>《</a:t>
            </a:r>
            <a:r>
              <a:rPr lang="zh-CN" altLang="en-US" sz="1600" dirty="0">
                <a:latin typeface="+mn-ea"/>
              </a:rPr>
              <a:t>彝文</a:t>
            </a:r>
            <a:r>
              <a:rPr lang="en-US" altLang="zh-CN" sz="1600" dirty="0" smtClean="0">
                <a:latin typeface="+mn-ea"/>
              </a:rPr>
              <a:t>》</a:t>
            </a:r>
            <a:r>
              <a:rPr lang="zh-CN" altLang="en-US" sz="1600" dirty="0" smtClean="0">
                <a:latin typeface="+mn-ea"/>
              </a:rPr>
              <a:t>，</a:t>
            </a:r>
            <a:r>
              <a:rPr lang="en-US" altLang="zh-CN" sz="1600" dirty="0" smtClean="0">
                <a:latin typeface="+mn-ea"/>
              </a:rPr>
              <a:t>《</a:t>
            </a:r>
            <a:r>
              <a:rPr lang="zh-CN" altLang="en-US" sz="1600" dirty="0">
                <a:latin typeface="+mn-ea"/>
              </a:rPr>
              <a:t>民族语文</a:t>
            </a:r>
            <a:r>
              <a:rPr lang="en-US" altLang="zh-CN" sz="1600" dirty="0" smtClean="0">
                <a:latin typeface="+mn-ea"/>
              </a:rPr>
              <a:t>》</a:t>
            </a:r>
            <a:r>
              <a:rPr lang="zh-CN" altLang="en-US" sz="1600" dirty="0">
                <a:latin typeface="+mn-ea"/>
              </a:rPr>
              <a:t>，</a:t>
            </a:r>
            <a:r>
              <a:rPr lang="en-US" altLang="zh-CN" sz="1600" dirty="0" smtClean="0">
                <a:latin typeface="+mn-ea"/>
              </a:rPr>
              <a:t>1979</a:t>
            </a:r>
            <a:r>
              <a:rPr lang="zh-CN" altLang="en-US" sz="1600" dirty="0" smtClean="0">
                <a:latin typeface="+mn-ea"/>
              </a:rPr>
              <a:t>年第</a:t>
            </a:r>
            <a:r>
              <a:rPr lang="en-US" altLang="zh-CN" sz="1600" dirty="0" smtClean="0">
                <a:latin typeface="+mn-ea"/>
              </a:rPr>
              <a:t>4</a:t>
            </a:r>
            <a:r>
              <a:rPr lang="zh-CN" altLang="en-US" sz="1600" dirty="0" smtClean="0">
                <a:latin typeface="+mn-ea"/>
              </a:rPr>
              <a:t>期</a:t>
            </a:r>
            <a:endParaRPr lang="en-US" altLang="zh-CN" sz="1600" dirty="0">
              <a:latin typeface="+mn-ea"/>
            </a:endParaRPr>
          </a:p>
          <a:p>
            <a:r>
              <a:rPr lang="en-US" altLang="zh-CN" sz="1600" dirty="0">
                <a:latin typeface="+mn-ea"/>
              </a:rPr>
              <a:t>2</a:t>
            </a:r>
            <a:r>
              <a:rPr lang="zh-CN" altLang="en-US" sz="1600" dirty="0">
                <a:latin typeface="+mn-ea"/>
              </a:rPr>
              <a:t>、马学良：</a:t>
            </a:r>
            <a:r>
              <a:rPr lang="en-US" altLang="zh-CN" sz="1600" dirty="0">
                <a:latin typeface="+mn-ea"/>
              </a:rPr>
              <a:t>《</a:t>
            </a:r>
            <a:r>
              <a:rPr lang="zh-CN" altLang="en-US" sz="1600" dirty="0">
                <a:latin typeface="+mn-ea"/>
              </a:rPr>
              <a:t>彝文和彝文经书</a:t>
            </a:r>
            <a:r>
              <a:rPr lang="en-US" altLang="zh-CN" sz="1600" dirty="0">
                <a:latin typeface="+mn-ea"/>
              </a:rPr>
              <a:t>》</a:t>
            </a:r>
            <a:r>
              <a:rPr lang="zh-CN" altLang="en-US" sz="1600" dirty="0">
                <a:latin typeface="+mn-ea"/>
              </a:rPr>
              <a:t>，</a:t>
            </a:r>
            <a:r>
              <a:rPr lang="en-US" altLang="zh-CN" sz="1600" dirty="0">
                <a:latin typeface="+mn-ea"/>
              </a:rPr>
              <a:t>《</a:t>
            </a:r>
            <a:r>
              <a:rPr lang="zh-CN" altLang="en-US" sz="1600" dirty="0">
                <a:latin typeface="+mn-ea"/>
              </a:rPr>
              <a:t>民族语文</a:t>
            </a:r>
            <a:r>
              <a:rPr lang="en-US" altLang="zh-CN" sz="1600" dirty="0" smtClean="0">
                <a:latin typeface="+mn-ea"/>
              </a:rPr>
              <a:t>》</a:t>
            </a:r>
            <a:r>
              <a:rPr lang="zh-CN" altLang="en-US" sz="1600" dirty="0" smtClean="0">
                <a:latin typeface="+mn-ea"/>
              </a:rPr>
              <a:t>，</a:t>
            </a:r>
            <a:r>
              <a:rPr lang="en-US" altLang="zh-CN" sz="1600" dirty="0" smtClean="0">
                <a:latin typeface="+mn-ea"/>
              </a:rPr>
              <a:t>1981</a:t>
            </a:r>
            <a:r>
              <a:rPr lang="zh-CN" altLang="en-US" sz="1600" dirty="0" smtClean="0">
                <a:latin typeface="+mn-ea"/>
              </a:rPr>
              <a:t>年第</a:t>
            </a:r>
            <a:r>
              <a:rPr lang="en-US" altLang="zh-CN" sz="1600" dirty="0" smtClean="0">
                <a:latin typeface="+mn-ea"/>
              </a:rPr>
              <a:t>1</a:t>
            </a:r>
            <a:r>
              <a:rPr lang="zh-CN" altLang="en-US" sz="1600" dirty="0" smtClean="0">
                <a:latin typeface="+mn-ea"/>
              </a:rPr>
              <a:t>期</a:t>
            </a:r>
            <a:endParaRPr lang="en-US" altLang="zh-CN" sz="1600" dirty="0">
              <a:latin typeface="+mn-ea"/>
            </a:endParaRPr>
          </a:p>
          <a:p>
            <a:r>
              <a:rPr lang="en-US" altLang="zh-CN" sz="1600" dirty="0">
                <a:latin typeface="+mn-ea"/>
              </a:rPr>
              <a:t>3</a:t>
            </a:r>
            <a:r>
              <a:rPr lang="zh-CN" altLang="en-US" sz="1600" dirty="0">
                <a:latin typeface="+mn-ea"/>
              </a:rPr>
              <a:t>、武自立：</a:t>
            </a:r>
            <a:r>
              <a:rPr lang="en-US" altLang="zh-CN" sz="1600" dirty="0">
                <a:latin typeface="+mn-ea"/>
              </a:rPr>
              <a:t>《</a:t>
            </a:r>
            <a:r>
              <a:rPr lang="zh-CN" altLang="en-US" sz="1600" dirty="0">
                <a:latin typeface="+mn-ea"/>
              </a:rPr>
              <a:t>彝族文字的起源和发展</a:t>
            </a:r>
            <a:r>
              <a:rPr lang="en-US" altLang="zh-CN" sz="1600" dirty="0">
                <a:latin typeface="+mn-ea"/>
              </a:rPr>
              <a:t>》</a:t>
            </a:r>
            <a:r>
              <a:rPr lang="zh-CN" altLang="en-US" sz="1600" dirty="0">
                <a:latin typeface="+mn-ea"/>
              </a:rPr>
              <a:t>，</a:t>
            </a:r>
            <a:r>
              <a:rPr lang="en-US" altLang="zh-CN" sz="1600" dirty="0">
                <a:latin typeface="+mn-ea"/>
              </a:rPr>
              <a:t>《</a:t>
            </a:r>
            <a:r>
              <a:rPr lang="zh-CN" altLang="en-US" sz="1600" dirty="0">
                <a:latin typeface="+mn-ea"/>
              </a:rPr>
              <a:t>凉山彝族奴隶制研究</a:t>
            </a:r>
            <a:r>
              <a:rPr lang="en-US" altLang="zh-CN" sz="1600" dirty="0" smtClean="0">
                <a:latin typeface="+mn-ea"/>
              </a:rPr>
              <a:t>》</a:t>
            </a:r>
            <a:r>
              <a:rPr lang="zh-CN" altLang="en-US" sz="1600" dirty="0" smtClean="0">
                <a:latin typeface="+mn-ea"/>
              </a:rPr>
              <a:t>，</a:t>
            </a:r>
            <a:r>
              <a:rPr lang="en-US" altLang="zh-CN" sz="1600" dirty="0" smtClean="0">
                <a:latin typeface="+mn-ea"/>
              </a:rPr>
              <a:t>1981</a:t>
            </a:r>
            <a:r>
              <a:rPr lang="zh-CN" altLang="en-US" sz="1600" dirty="0" smtClean="0">
                <a:latin typeface="+mn-ea"/>
              </a:rPr>
              <a:t>年第</a:t>
            </a:r>
            <a:r>
              <a:rPr lang="en-US" altLang="zh-CN" sz="1600" dirty="0" smtClean="0">
                <a:latin typeface="+mn-ea"/>
              </a:rPr>
              <a:t>1</a:t>
            </a:r>
            <a:r>
              <a:rPr lang="zh-CN" altLang="en-US" sz="1600" dirty="0" smtClean="0">
                <a:latin typeface="+mn-ea"/>
              </a:rPr>
              <a:t>期</a:t>
            </a:r>
            <a:endParaRPr lang="en-US" altLang="zh-CN" sz="1600" dirty="0">
              <a:latin typeface="+mn-ea"/>
            </a:endParaRPr>
          </a:p>
          <a:p>
            <a:r>
              <a:rPr lang="en-US" altLang="zh-CN" sz="1600" dirty="0">
                <a:latin typeface="+mn-ea"/>
              </a:rPr>
              <a:t>4</a:t>
            </a:r>
            <a:r>
              <a:rPr lang="zh-CN" altLang="en-US" sz="1600" dirty="0">
                <a:latin typeface="+mn-ea"/>
              </a:rPr>
              <a:t>、肖家成等：</a:t>
            </a:r>
            <a:r>
              <a:rPr lang="en-US" altLang="zh-CN" sz="1600" dirty="0">
                <a:latin typeface="+mn-ea"/>
              </a:rPr>
              <a:t>《</a:t>
            </a:r>
            <a:r>
              <a:rPr lang="zh-CN" altLang="en-US" sz="1600" dirty="0">
                <a:latin typeface="+mn-ea"/>
              </a:rPr>
              <a:t>彝文起源试论</a:t>
            </a:r>
            <a:r>
              <a:rPr lang="en-US" altLang="zh-CN" sz="1600" dirty="0" smtClean="0">
                <a:latin typeface="+mn-ea"/>
              </a:rPr>
              <a:t>》</a:t>
            </a:r>
            <a:r>
              <a:rPr lang="zh-CN" altLang="en-US" sz="1600" dirty="0" smtClean="0">
                <a:latin typeface="+mn-ea"/>
              </a:rPr>
              <a:t>，</a:t>
            </a:r>
            <a:r>
              <a:rPr lang="en-US" altLang="zh-CN" sz="1600" dirty="0" smtClean="0">
                <a:latin typeface="+mn-ea"/>
              </a:rPr>
              <a:t>1982</a:t>
            </a:r>
            <a:r>
              <a:rPr lang="zh-CN" altLang="en-US" sz="1600" dirty="0" smtClean="0">
                <a:latin typeface="+mn-ea"/>
              </a:rPr>
              <a:t>年第</a:t>
            </a:r>
            <a:r>
              <a:rPr lang="en-US" altLang="zh-CN" sz="1600" dirty="0" smtClean="0">
                <a:latin typeface="+mn-ea"/>
              </a:rPr>
              <a:t>3</a:t>
            </a:r>
            <a:r>
              <a:rPr lang="zh-CN" altLang="en-US" sz="1600" dirty="0" smtClean="0">
                <a:latin typeface="+mn-ea"/>
              </a:rPr>
              <a:t>期</a:t>
            </a:r>
            <a:endParaRPr lang="en-US" altLang="zh-CN" sz="1600" dirty="0">
              <a:latin typeface="+mn-ea"/>
            </a:endParaRPr>
          </a:p>
          <a:p>
            <a:r>
              <a:rPr lang="en-US" altLang="zh-CN" sz="1600" dirty="0">
                <a:latin typeface="+mn-ea"/>
              </a:rPr>
              <a:t>5</a:t>
            </a:r>
            <a:r>
              <a:rPr lang="zh-CN" altLang="en-US" sz="1600" dirty="0">
                <a:latin typeface="+mn-ea"/>
              </a:rPr>
              <a:t>、席克定：</a:t>
            </a:r>
            <a:r>
              <a:rPr lang="en-US" altLang="zh-CN" sz="1600" dirty="0">
                <a:latin typeface="+mn-ea"/>
              </a:rPr>
              <a:t>《</a:t>
            </a:r>
            <a:r>
              <a:rPr lang="zh-CN" altLang="en-US" sz="1600" dirty="0">
                <a:latin typeface="+mn-ea"/>
              </a:rPr>
              <a:t>试论彝族文字形成和类型</a:t>
            </a:r>
            <a:r>
              <a:rPr lang="en-US" altLang="zh-CN" sz="1600" dirty="0">
                <a:latin typeface="+mn-ea"/>
              </a:rPr>
              <a:t>-</a:t>
            </a:r>
            <a:r>
              <a:rPr lang="zh-CN" altLang="en-US" sz="1600" dirty="0">
                <a:latin typeface="+mn-ea"/>
              </a:rPr>
              <a:t>兼与陈士林同志商榷</a:t>
            </a:r>
            <a:r>
              <a:rPr lang="en-US" altLang="zh-CN" sz="1600" dirty="0" smtClean="0">
                <a:latin typeface="+mn-ea"/>
              </a:rPr>
              <a:t>》</a:t>
            </a:r>
            <a:r>
              <a:rPr lang="zh-CN" altLang="en-US" sz="1600" dirty="0" smtClean="0">
                <a:latin typeface="+mn-ea"/>
              </a:rPr>
              <a:t>，</a:t>
            </a:r>
            <a:r>
              <a:rPr lang="en-US" altLang="zh-CN" sz="1600" dirty="0" smtClean="0">
                <a:latin typeface="+mn-ea"/>
              </a:rPr>
              <a:t>1981</a:t>
            </a:r>
            <a:r>
              <a:rPr lang="zh-CN" altLang="en-US" sz="1600" dirty="0" smtClean="0">
                <a:latin typeface="+mn-ea"/>
              </a:rPr>
              <a:t>年第</a:t>
            </a:r>
            <a:r>
              <a:rPr lang="en-US" altLang="zh-CN" sz="1600" dirty="0" smtClean="0">
                <a:latin typeface="+mn-ea"/>
              </a:rPr>
              <a:t>3</a:t>
            </a:r>
            <a:r>
              <a:rPr lang="zh-CN" altLang="en-US" sz="1600" dirty="0" smtClean="0">
                <a:latin typeface="+mn-ea"/>
              </a:rPr>
              <a:t>期</a:t>
            </a:r>
            <a:endParaRPr lang="en-US" altLang="zh-CN" sz="1600" dirty="0">
              <a:latin typeface="+mn-ea"/>
            </a:endParaRPr>
          </a:p>
          <a:p>
            <a:r>
              <a:rPr lang="en-US" altLang="zh-CN" sz="1600" dirty="0">
                <a:latin typeface="+mn-ea"/>
              </a:rPr>
              <a:t>6</a:t>
            </a:r>
            <a:r>
              <a:rPr lang="zh-CN" altLang="en-US" sz="1600" dirty="0">
                <a:latin typeface="+mn-ea"/>
              </a:rPr>
              <a:t>、朱建新：</a:t>
            </a:r>
            <a:r>
              <a:rPr lang="en-US" altLang="zh-CN" sz="1600" dirty="0">
                <a:latin typeface="+mn-ea"/>
              </a:rPr>
              <a:t>《</a:t>
            </a:r>
            <a:r>
              <a:rPr lang="zh-CN" altLang="en-US" sz="1600" dirty="0">
                <a:latin typeface="+mn-ea"/>
              </a:rPr>
              <a:t>彝汉文渊源之争述略</a:t>
            </a:r>
            <a:r>
              <a:rPr lang="en-US" altLang="zh-CN" sz="1600" dirty="0" smtClean="0">
                <a:latin typeface="+mn-ea"/>
              </a:rPr>
              <a:t>》</a:t>
            </a:r>
            <a:r>
              <a:rPr lang="zh-CN" altLang="en-US" sz="1600" dirty="0" smtClean="0">
                <a:latin typeface="+mn-ea"/>
              </a:rPr>
              <a:t>，</a:t>
            </a:r>
            <a:r>
              <a:rPr lang="en-US" altLang="zh-CN" sz="1600" dirty="0" smtClean="0">
                <a:latin typeface="+mn-ea"/>
              </a:rPr>
              <a:t>1990</a:t>
            </a:r>
            <a:r>
              <a:rPr lang="zh-CN" altLang="en-US" sz="1600" dirty="0" smtClean="0">
                <a:latin typeface="+mn-ea"/>
              </a:rPr>
              <a:t>年第</a:t>
            </a:r>
            <a:r>
              <a:rPr lang="en-US" altLang="zh-CN" sz="1600" dirty="0" smtClean="0">
                <a:latin typeface="+mn-ea"/>
              </a:rPr>
              <a:t>1</a:t>
            </a:r>
            <a:r>
              <a:rPr lang="zh-CN" altLang="en-US" sz="1600" dirty="0" smtClean="0">
                <a:latin typeface="+mn-ea"/>
              </a:rPr>
              <a:t>期</a:t>
            </a:r>
            <a:endParaRPr lang="en-US" altLang="zh-CN" sz="1600" dirty="0">
              <a:latin typeface="+mn-ea"/>
            </a:endParaRPr>
          </a:p>
          <a:p>
            <a:r>
              <a:rPr lang="en-US" altLang="zh-CN" sz="1600" dirty="0">
                <a:latin typeface="+mn-ea"/>
              </a:rPr>
              <a:t>7</a:t>
            </a:r>
            <a:r>
              <a:rPr lang="zh-CN" altLang="en-US" sz="1600" dirty="0">
                <a:latin typeface="+mn-ea"/>
              </a:rPr>
              <a:t>、丁椿寿：</a:t>
            </a:r>
            <a:r>
              <a:rPr lang="en-US" altLang="zh-CN" sz="1600" dirty="0">
                <a:latin typeface="+mn-ea"/>
              </a:rPr>
              <a:t>《</a:t>
            </a:r>
            <a:r>
              <a:rPr lang="zh-CN" altLang="en-US" sz="1600" dirty="0">
                <a:latin typeface="+mn-ea"/>
              </a:rPr>
              <a:t>彝文和彝族历史文献</a:t>
            </a:r>
            <a:r>
              <a:rPr lang="en-US" altLang="zh-CN" sz="1600" dirty="0" smtClean="0">
                <a:latin typeface="+mn-ea"/>
              </a:rPr>
              <a:t>》</a:t>
            </a:r>
            <a:r>
              <a:rPr lang="zh-CN" altLang="en-US" sz="1600" dirty="0" smtClean="0">
                <a:latin typeface="+mn-ea"/>
              </a:rPr>
              <a:t>，</a:t>
            </a:r>
            <a:r>
              <a:rPr lang="en-US" altLang="zh-CN" sz="1600" dirty="0" smtClean="0">
                <a:latin typeface="+mn-ea"/>
              </a:rPr>
              <a:t>《</a:t>
            </a:r>
            <a:r>
              <a:rPr lang="zh-CN" altLang="en-US" sz="1600" dirty="0" smtClean="0">
                <a:latin typeface="+mn-ea"/>
              </a:rPr>
              <a:t>贵州文史丛刊</a:t>
            </a:r>
            <a:r>
              <a:rPr lang="en-US" altLang="zh-CN" sz="1600" dirty="0" smtClean="0">
                <a:latin typeface="+mn-ea"/>
              </a:rPr>
              <a:t>》</a:t>
            </a:r>
            <a:r>
              <a:rPr lang="zh-CN" altLang="en-US" sz="1600" dirty="0" smtClean="0">
                <a:latin typeface="+mn-ea"/>
              </a:rPr>
              <a:t>第</a:t>
            </a:r>
            <a:r>
              <a:rPr lang="en-US" altLang="zh-CN" sz="1600" dirty="0" smtClean="0">
                <a:latin typeface="+mn-ea"/>
              </a:rPr>
              <a:t>3</a:t>
            </a:r>
            <a:r>
              <a:rPr lang="zh-CN" altLang="en-US" sz="1600" dirty="0" smtClean="0">
                <a:latin typeface="+mn-ea"/>
              </a:rPr>
              <a:t>期</a:t>
            </a:r>
            <a:endParaRPr lang="en-US" altLang="zh-CN" sz="1600" dirty="0">
              <a:latin typeface="+mn-ea"/>
            </a:endParaRPr>
          </a:p>
          <a:p>
            <a:r>
              <a:rPr lang="en-US" altLang="zh-CN" sz="1600" dirty="0">
                <a:latin typeface="+mn-ea"/>
              </a:rPr>
              <a:t>8</a:t>
            </a:r>
            <a:r>
              <a:rPr lang="zh-CN" altLang="en-US" sz="1600" dirty="0">
                <a:latin typeface="+mn-ea"/>
              </a:rPr>
              <a:t>、刘志一：</a:t>
            </a:r>
            <a:r>
              <a:rPr lang="en-US" altLang="zh-CN" sz="1600" dirty="0">
                <a:latin typeface="+mn-ea"/>
              </a:rPr>
              <a:t>《</a:t>
            </a:r>
            <a:r>
              <a:rPr lang="zh-CN" altLang="en-US" sz="1600" dirty="0">
                <a:latin typeface="+mn-ea"/>
              </a:rPr>
              <a:t>论民族文字的起源，发展与消亡</a:t>
            </a:r>
            <a:r>
              <a:rPr lang="en-US" altLang="zh-CN" sz="1600" dirty="0" smtClean="0">
                <a:latin typeface="+mn-ea"/>
              </a:rPr>
              <a:t>》</a:t>
            </a:r>
            <a:r>
              <a:rPr lang="zh-CN" altLang="en-US" sz="1600" dirty="0" smtClean="0">
                <a:latin typeface="+mn-ea"/>
              </a:rPr>
              <a:t>，</a:t>
            </a:r>
            <a:r>
              <a:rPr lang="en-US" altLang="zh-CN" sz="1600" dirty="0" smtClean="0">
                <a:latin typeface="+mn-ea"/>
              </a:rPr>
              <a:t>《</a:t>
            </a:r>
            <a:r>
              <a:rPr lang="zh-CN" altLang="en-US" sz="1600" dirty="0" smtClean="0">
                <a:latin typeface="+mn-ea"/>
              </a:rPr>
              <a:t>中原文物</a:t>
            </a:r>
            <a:r>
              <a:rPr lang="en-US" altLang="zh-CN" sz="1600" dirty="0" smtClean="0">
                <a:latin typeface="+mn-ea"/>
              </a:rPr>
              <a:t>》</a:t>
            </a:r>
            <a:r>
              <a:rPr lang="zh-CN" altLang="en-US" sz="1600" dirty="0" smtClean="0">
                <a:latin typeface="+mn-ea"/>
              </a:rPr>
              <a:t>第</a:t>
            </a:r>
            <a:r>
              <a:rPr lang="en-US" altLang="zh-CN" sz="1600" dirty="0" smtClean="0">
                <a:latin typeface="+mn-ea"/>
              </a:rPr>
              <a:t>2</a:t>
            </a:r>
            <a:r>
              <a:rPr lang="zh-CN" altLang="en-US" sz="1600" dirty="0" smtClean="0">
                <a:latin typeface="+mn-ea"/>
              </a:rPr>
              <a:t>期</a:t>
            </a:r>
            <a:endParaRPr lang="en-US" altLang="zh-CN" sz="1600" dirty="0">
              <a:latin typeface="+mn-ea"/>
            </a:endParaRPr>
          </a:p>
          <a:p>
            <a:r>
              <a:rPr lang="en-US" altLang="zh-CN" sz="1600" dirty="0">
                <a:latin typeface="+mn-ea"/>
              </a:rPr>
              <a:t>9</a:t>
            </a:r>
            <a:r>
              <a:rPr lang="zh-CN" altLang="en-US" sz="1600" dirty="0">
                <a:latin typeface="+mn-ea"/>
              </a:rPr>
              <a:t>、朱建军：</a:t>
            </a:r>
            <a:r>
              <a:rPr lang="en-US" altLang="zh-CN" sz="1600" dirty="0">
                <a:latin typeface="+mn-ea"/>
              </a:rPr>
              <a:t>《</a:t>
            </a:r>
            <a:r>
              <a:rPr lang="zh-CN" altLang="en-US" sz="1600" dirty="0">
                <a:latin typeface="+mn-ea"/>
              </a:rPr>
              <a:t>三十年来国内彝文研究综述</a:t>
            </a:r>
            <a:r>
              <a:rPr lang="en-US" altLang="zh-CN" sz="1600" dirty="0" smtClean="0">
                <a:latin typeface="+mn-ea"/>
              </a:rPr>
              <a:t>》</a:t>
            </a:r>
            <a:r>
              <a:rPr lang="zh-CN" altLang="en-US" sz="1600" dirty="0" smtClean="0">
                <a:latin typeface="+mn-ea"/>
              </a:rPr>
              <a:t>，</a:t>
            </a:r>
            <a:r>
              <a:rPr lang="en-US" altLang="zh-CN" sz="1600" dirty="0" smtClean="0">
                <a:latin typeface="+mn-ea"/>
              </a:rPr>
              <a:t>《</a:t>
            </a:r>
            <a:r>
              <a:rPr lang="zh-CN" altLang="en-US" sz="1600" dirty="0" smtClean="0">
                <a:latin typeface="+mn-ea"/>
              </a:rPr>
              <a:t>中国文字研究</a:t>
            </a:r>
            <a:r>
              <a:rPr lang="en-US" altLang="zh-CN" sz="1600" dirty="0" smtClean="0">
                <a:latin typeface="+mn-ea"/>
              </a:rPr>
              <a:t>》</a:t>
            </a:r>
            <a:r>
              <a:rPr lang="zh-CN" altLang="en-US" sz="1600" dirty="0" smtClean="0">
                <a:latin typeface="+mn-ea"/>
              </a:rPr>
              <a:t>第</a:t>
            </a:r>
            <a:r>
              <a:rPr lang="en-US" altLang="zh-CN" sz="1600" dirty="0" smtClean="0">
                <a:latin typeface="+mn-ea"/>
              </a:rPr>
              <a:t>7</a:t>
            </a:r>
            <a:r>
              <a:rPr lang="zh-CN" altLang="en-US" sz="1600" dirty="0" smtClean="0">
                <a:latin typeface="+mn-ea"/>
              </a:rPr>
              <a:t>期</a:t>
            </a:r>
            <a:endParaRPr lang="en-US" altLang="zh-CN" sz="1600" dirty="0">
              <a:latin typeface="+mn-ea"/>
            </a:endParaRPr>
          </a:p>
          <a:p>
            <a:r>
              <a:rPr lang="en-US" altLang="zh-CN" sz="1600" dirty="0">
                <a:latin typeface="+mn-ea"/>
              </a:rPr>
              <a:t>10</a:t>
            </a:r>
            <a:r>
              <a:rPr lang="zh-CN" altLang="en-US" sz="1600" dirty="0">
                <a:latin typeface="+mn-ea"/>
              </a:rPr>
              <a:t>、阿牛史日：</a:t>
            </a:r>
            <a:r>
              <a:rPr lang="en-US" altLang="zh-CN" sz="1600" dirty="0">
                <a:latin typeface="+mn-ea"/>
              </a:rPr>
              <a:t>《</a:t>
            </a:r>
            <a:r>
              <a:rPr lang="zh-CN" altLang="en-US" sz="1600" dirty="0">
                <a:latin typeface="+mn-ea"/>
              </a:rPr>
              <a:t>凉山毕摩</a:t>
            </a:r>
            <a:r>
              <a:rPr lang="en-US" altLang="zh-CN" sz="1600" dirty="0" smtClean="0">
                <a:latin typeface="+mn-ea"/>
              </a:rPr>
              <a:t>》</a:t>
            </a:r>
            <a:r>
              <a:rPr lang="zh-CN" altLang="en-US" sz="1600" dirty="0" smtClean="0">
                <a:latin typeface="+mn-ea"/>
              </a:rPr>
              <a:t>，杭州人民出版社</a:t>
            </a:r>
            <a:endParaRPr lang="en-US" altLang="zh-CN" sz="1600" dirty="0">
              <a:latin typeface="+mn-ea"/>
            </a:endParaRPr>
          </a:p>
          <a:p>
            <a:r>
              <a:rPr lang="en-US" altLang="zh-CN" sz="1600" dirty="0">
                <a:latin typeface="+mn-ea"/>
              </a:rPr>
              <a:t>11</a:t>
            </a:r>
            <a:r>
              <a:rPr lang="zh-CN" altLang="en-US" sz="1600" dirty="0">
                <a:latin typeface="+mn-ea"/>
              </a:rPr>
              <a:t>、陈康</a:t>
            </a:r>
            <a:r>
              <a:rPr lang="en-US" altLang="zh-CN" sz="1600" dirty="0">
                <a:latin typeface="+mn-ea"/>
              </a:rPr>
              <a:t>《</a:t>
            </a:r>
            <a:r>
              <a:rPr lang="zh-CN" altLang="en-US" sz="1600" dirty="0">
                <a:latin typeface="+mn-ea"/>
              </a:rPr>
              <a:t>社会语言学导论</a:t>
            </a:r>
            <a:r>
              <a:rPr lang="en-US" altLang="zh-CN" sz="1600" dirty="0" smtClean="0">
                <a:latin typeface="+mn-ea"/>
              </a:rPr>
              <a:t>》</a:t>
            </a:r>
            <a:r>
              <a:rPr lang="zh-CN" altLang="en-US" sz="1600" dirty="0" smtClean="0">
                <a:latin typeface="+mn-ea"/>
              </a:rPr>
              <a:t>，中央民族大学出版社</a:t>
            </a:r>
            <a:endParaRPr lang="en-US" altLang="zh-CN" sz="1600" dirty="0">
              <a:latin typeface="+mn-ea"/>
            </a:endParaRPr>
          </a:p>
          <a:p>
            <a:endParaRPr lang="zh-CN" altLang="en-US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1120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367136" y="3244333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 smtClean="0"/>
              <a:t>感谢观看    </a:t>
            </a:r>
            <a:r>
              <a:rPr lang="en-US" altLang="zh-CN" sz="4800" dirty="0" smtClean="0"/>
              <a:t>THANKS</a:t>
            </a:r>
            <a:endParaRPr lang="en-US" altLang="zh-CN" sz="4800" dirty="0"/>
          </a:p>
        </p:txBody>
      </p:sp>
    </p:spTree>
    <p:extLst>
      <p:ext uri="{BB962C8B-B14F-4D97-AF65-F5344CB8AC3E}">
        <p14:creationId xmlns:p14="http://schemas.microsoft.com/office/powerpoint/2010/main" val="8628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Content (</a:t>
            </a:r>
            <a:r>
              <a:rPr lang="zh-CN" altLang="en-US" dirty="0"/>
              <a:t>目录</a:t>
            </a:r>
            <a:r>
              <a:rPr lang="en-US" altLang="zh-CN" dirty="0"/>
              <a:t>)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5008" y="2348880"/>
            <a:ext cx="8928992" cy="3240360"/>
          </a:xfrm>
        </p:spPr>
        <p:txBody>
          <a:bodyPr/>
          <a:lstStyle/>
          <a:p>
            <a:r>
              <a:rPr lang="en-US" altLang="zh-CN" sz="2800" dirty="0">
                <a:latin typeface="+mn-ea"/>
              </a:rPr>
              <a:t>1</a:t>
            </a:r>
            <a:r>
              <a:rPr lang="zh-CN" altLang="en-US" sz="2800" dirty="0">
                <a:latin typeface="+mn-ea"/>
              </a:rPr>
              <a:t>、课题的</a:t>
            </a:r>
            <a:r>
              <a:rPr lang="zh-CN" altLang="en-US" sz="2800" dirty="0" smtClean="0">
                <a:latin typeface="+mn-ea"/>
              </a:rPr>
              <a:t>来源           </a:t>
            </a:r>
            <a:r>
              <a:rPr lang="zh-CN" altLang="en-US" sz="2800" dirty="0" smtClean="0">
                <a:latin typeface="+mn-ea"/>
              </a:rPr>
              <a:t>  </a:t>
            </a:r>
            <a:r>
              <a:rPr lang="en-US" altLang="zh-CN" sz="2800" dirty="0" smtClean="0">
                <a:latin typeface="+mn-ea"/>
              </a:rPr>
              <a:t>2</a:t>
            </a:r>
            <a:r>
              <a:rPr lang="zh-CN" altLang="en-US" sz="2800" dirty="0" smtClean="0">
                <a:latin typeface="+mn-ea"/>
              </a:rPr>
              <a:t>、研究的目的及意义</a:t>
            </a:r>
            <a:endParaRPr lang="en-US" altLang="zh-CN" sz="2800" dirty="0" smtClean="0">
              <a:latin typeface="+mn-ea"/>
            </a:endParaRPr>
          </a:p>
          <a:p>
            <a:endParaRPr lang="zh-CN" altLang="en-US" sz="2800" dirty="0">
              <a:latin typeface="+mn-ea"/>
            </a:endParaRPr>
          </a:p>
          <a:p>
            <a:r>
              <a:rPr lang="en-US" altLang="zh-CN" sz="2800" dirty="0">
                <a:latin typeface="+mn-ea"/>
              </a:rPr>
              <a:t>3</a:t>
            </a:r>
            <a:r>
              <a:rPr lang="zh-CN" altLang="en-US" sz="2800" dirty="0" smtClean="0">
                <a:latin typeface="+mn-ea"/>
              </a:rPr>
              <a:t>、发展水平及存在</a:t>
            </a:r>
            <a:r>
              <a:rPr lang="zh-CN" altLang="en-US" sz="2800" dirty="0">
                <a:latin typeface="+mn-ea"/>
              </a:rPr>
              <a:t>的</a:t>
            </a:r>
            <a:r>
              <a:rPr lang="zh-CN" altLang="en-US" sz="2800" dirty="0" smtClean="0">
                <a:latin typeface="+mn-ea"/>
              </a:rPr>
              <a:t>问题  </a:t>
            </a:r>
            <a:r>
              <a:rPr lang="zh-CN" altLang="en-US" sz="2800" dirty="0" smtClean="0">
                <a:latin typeface="+mn-ea"/>
              </a:rPr>
              <a:t> </a:t>
            </a:r>
            <a:r>
              <a:rPr lang="en-US" altLang="zh-CN" sz="2800" dirty="0" smtClean="0">
                <a:latin typeface="+mn-ea"/>
              </a:rPr>
              <a:t>4</a:t>
            </a:r>
            <a:r>
              <a:rPr lang="zh-CN" altLang="en-US" sz="2800" dirty="0">
                <a:latin typeface="+mn-ea"/>
              </a:rPr>
              <a:t>、研究目标及内容</a:t>
            </a:r>
          </a:p>
          <a:p>
            <a:endParaRPr lang="en-US" altLang="zh-CN" sz="2800" dirty="0" smtClean="0">
              <a:latin typeface="+mn-ea"/>
            </a:endParaRPr>
          </a:p>
          <a:p>
            <a:r>
              <a:rPr lang="en-US" altLang="zh-CN" sz="2800" dirty="0">
                <a:latin typeface="+mn-ea"/>
              </a:rPr>
              <a:t>5</a:t>
            </a:r>
            <a:r>
              <a:rPr lang="zh-CN" altLang="en-US" sz="2800" dirty="0">
                <a:latin typeface="+mn-ea"/>
              </a:rPr>
              <a:t>、研究</a:t>
            </a:r>
            <a:r>
              <a:rPr lang="zh-CN" altLang="en-US" sz="2800" dirty="0" smtClean="0">
                <a:latin typeface="+mn-ea"/>
              </a:rPr>
              <a:t>方法              </a:t>
            </a:r>
            <a:r>
              <a:rPr lang="zh-CN" altLang="en-US" sz="2800" dirty="0" smtClean="0">
                <a:latin typeface="+mn-ea"/>
              </a:rPr>
              <a:t> </a:t>
            </a:r>
            <a:r>
              <a:rPr lang="en-US" altLang="zh-CN" sz="2800" dirty="0" smtClean="0">
                <a:latin typeface="+mn-ea"/>
              </a:rPr>
              <a:t>6</a:t>
            </a:r>
            <a:r>
              <a:rPr lang="zh-CN" altLang="en-US" sz="2800" dirty="0">
                <a:latin typeface="+mn-ea"/>
              </a:rPr>
              <a:t>、参考文献</a:t>
            </a:r>
          </a:p>
          <a:p>
            <a:endParaRPr lang="zh-CN" altLang="en-US" dirty="0">
              <a:latin typeface="+mn-ea"/>
            </a:endParaRPr>
          </a:p>
          <a:p>
            <a:endParaRPr lang="zh-CN" altLang="en-US" dirty="0">
              <a:latin typeface="+mn-ea"/>
            </a:endParaRPr>
          </a:p>
          <a:p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12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、选题</a:t>
            </a:r>
            <a:r>
              <a:rPr lang="zh-CN" altLang="en-US" dirty="0"/>
              <a:t>来源</a:t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681" y="2051050"/>
            <a:ext cx="4889500" cy="3327400"/>
          </a:xfrm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2400" dirty="0" smtClean="0"/>
              <a:t>一、彝族</a:t>
            </a:r>
            <a:r>
              <a:rPr lang="zh-CN" altLang="en-US" sz="2400" dirty="0"/>
              <a:t>是我国西南部地区的少数民族之一，也是我国少有的同时拥有独立语言和完整文字体系的民族。</a:t>
            </a:r>
          </a:p>
          <a:p>
            <a:r>
              <a:rPr lang="zh-CN" altLang="en-US" sz="2400" dirty="0" smtClean="0"/>
              <a:t>二、因为</a:t>
            </a:r>
            <a:r>
              <a:rPr lang="zh-CN" altLang="en-US" sz="2400" dirty="0"/>
              <a:t>彝族很有趣，自己也很喜欢。</a:t>
            </a:r>
          </a:p>
          <a:p>
            <a:r>
              <a:rPr lang="zh-CN" altLang="en-US" sz="2400" dirty="0" smtClean="0"/>
              <a:t>三、生活</a:t>
            </a:r>
            <a:r>
              <a:rPr lang="zh-CN" altLang="en-US" sz="2400" dirty="0"/>
              <a:t>在凉山受彝族文化的影响，希望有更多的人认识并喜欢彝族文化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922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1052736"/>
            <a:ext cx="83529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latin typeface="+mn-ea"/>
              </a:rPr>
              <a:t>      2</a:t>
            </a:r>
            <a:r>
              <a:rPr lang="zh-CN" altLang="en-US" sz="4800" dirty="0">
                <a:latin typeface="+mn-ea"/>
              </a:rPr>
              <a:t>、研究的目的</a:t>
            </a:r>
          </a:p>
          <a:p>
            <a:endParaRPr lang="zh-CN" altLang="en-US" dirty="0"/>
          </a:p>
          <a:p>
            <a:r>
              <a:rPr lang="zh-CN" altLang="en-US" sz="2400" dirty="0">
                <a:latin typeface="+mj-ea"/>
                <a:ea typeface="+mj-ea"/>
              </a:rPr>
              <a:t>一、更好的深入了解彝族文字和彝族文化，</a:t>
            </a:r>
          </a:p>
          <a:p>
            <a:endParaRPr lang="en-US" altLang="zh-CN" sz="2400" dirty="0" smtClean="0">
              <a:latin typeface="+mj-ea"/>
              <a:ea typeface="+mj-ea"/>
            </a:endParaRPr>
          </a:p>
          <a:p>
            <a:r>
              <a:rPr lang="zh-CN" altLang="en-US" sz="2400" dirty="0" smtClean="0">
                <a:latin typeface="+mj-ea"/>
                <a:ea typeface="+mj-ea"/>
              </a:rPr>
              <a:t>二</a:t>
            </a:r>
            <a:r>
              <a:rPr lang="zh-CN" altLang="en-US" sz="2400" dirty="0">
                <a:latin typeface="+mj-ea"/>
                <a:ea typeface="+mj-ea"/>
              </a:rPr>
              <a:t>、在了解文字普及调查之后找出其中一些做的不好的，然后给出自己的一大建议和意见</a:t>
            </a:r>
          </a:p>
          <a:p>
            <a:endParaRPr lang="en-US" altLang="zh-CN" sz="2400" dirty="0" smtClean="0">
              <a:latin typeface="+mj-ea"/>
              <a:ea typeface="+mj-ea"/>
            </a:endParaRPr>
          </a:p>
          <a:p>
            <a:r>
              <a:rPr lang="zh-CN" altLang="en-US" sz="2400" dirty="0" smtClean="0">
                <a:latin typeface="+mj-ea"/>
                <a:ea typeface="+mj-ea"/>
              </a:rPr>
              <a:t>三</a:t>
            </a:r>
            <a:r>
              <a:rPr lang="zh-CN" altLang="en-US" sz="2400" dirty="0">
                <a:latin typeface="+mj-ea"/>
                <a:ea typeface="+mj-ea"/>
              </a:rPr>
              <a:t>、让更多的人可以认识这个民族文化，并喜欢</a:t>
            </a:r>
          </a:p>
        </p:txBody>
      </p:sp>
    </p:spTree>
    <p:extLst>
      <p:ext uri="{BB962C8B-B14F-4D97-AF65-F5344CB8AC3E}">
        <p14:creationId xmlns:p14="http://schemas.microsoft.com/office/powerpoint/2010/main" val="112521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、研究意义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>
                <a:latin typeface="+mn-ea"/>
              </a:rPr>
              <a:t>随着经济全球化的高速发展和国内改革开放程度不断加深，民族间的交流日益加深，汉字和汉语也就逐渐成为各族交流的主要工具，少数名族语言文字的发展面临这新的挑战和考验</a:t>
            </a:r>
            <a:r>
              <a:rPr lang="zh-CN" altLang="en-US" dirty="0" smtClean="0">
                <a:latin typeface="+mn-ea"/>
              </a:rPr>
              <a:t>，而凉山</a:t>
            </a:r>
            <a:r>
              <a:rPr lang="zh-CN" altLang="en-US" dirty="0">
                <a:latin typeface="+mn-ea"/>
              </a:rPr>
              <a:t>州是全国最大的彝族聚居地</a:t>
            </a:r>
            <a:r>
              <a:rPr lang="zh-CN" altLang="en-US" dirty="0" smtClean="0">
                <a:latin typeface="+mn-ea"/>
              </a:rPr>
              <a:t>，是</a:t>
            </a:r>
            <a:r>
              <a:rPr lang="zh-CN" altLang="en-US" dirty="0">
                <a:latin typeface="+mn-ea"/>
              </a:rPr>
              <a:t>彝语保存最完好的地区</a:t>
            </a:r>
            <a:r>
              <a:rPr lang="zh-CN" altLang="en-US" dirty="0" smtClean="0">
                <a:latin typeface="+mn-ea"/>
              </a:rPr>
              <a:t>，凉山</a:t>
            </a:r>
            <a:r>
              <a:rPr lang="zh-CN" altLang="en-US" dirty="0">
                <a:latin typeface="+mn-ea"/>
              </a:rPr>
              <a:t>州坚持</a:t>
            </a:r>
            <a:r>
              <a:rPr lang="zh-CN" altLang="en-US" dirty="0" smtClean="0">
                <a:latin typeface="+mn-ea"/>
              </a:rPr>
              <a:t>贯彻</a:t>
            </a:r>
            <a:r>
              <a:rPr lang="en-US" altLang="zh-CN" dirty="0">
                <a:latin typeface="+mn-ea"/>
              </a:rPr>
              <a:t>《</a:t>
            </a:r>
            <a:r>
              <a:rPr lang="zh-CN" altLang="en-US" dirty="0">
                <a:latin typeface="+mn-ea"/>
              </a:rPr>
              <a:t>彝文规范方案</a:t>
            </a:r>
            <a:r>
              <a:rPr lang="en-US" altLang="zh-CN" dirty="0">
                <a:latin typeface="+mn-ea"/>
              </a:rPr>
              <a:t>》</a:t>
            </a:r>
            <a:r>
              <a:rPr lang="zh-CN" altLang="en-US" dirty="0" smtClean="0">
                <a:latin typeface="+mn-ea"/>
              </a:rPr>
              <a:t>，</a:t>
            </a:r>
            <a:r>
              <a:rPr lang="zh-CN" altLang="en-US" dirty="0">
                <a:latin typeface="+mn-ea"/>
              </a:rPr>
              <a:t>展开对文化遗产的挖掘和整理工作</a:t>
            </a:r>
            <a:r>
              <a:rPr lang="zh-CN" altLang="en-US" dirty="0" smtClean="0">
                <a:latin typeface="+mn-ea"/>
              </a:rPr>
              <a:t>，促进</a:t>
            </a:r>
            <a:r>
              <a:rPr lang="zh-CN" altLang="en-US" dirty="0">
                <a:latin typeface="+mn-ea"/>
              </a:rPr>
              <a:t>了彝文发展，对彝文普及现状的调查，有利于进一步促进彝族文字，文化的发展。推动凉山地区的经济社会进一步发展。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15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200" dirty="0" smtClean="0"/>
              <a:t>3</a:t>
            </a:r>
            <a:r>
              <a:rPr lang="zh-CN" altLang="en-US" sz="3200" dirty="0" smtClean="0"/>
              <a:t>、发展水平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pic>
        <p:nvPicPr>
          <p:cNvPr id="10" name="内容占位符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124744"/>
            <a:ext cx="5102225" cy="5400599"/>
          </a:xfrm>
        </p:spPr>
      </p:pic>
      <p:sp>
        <p:nvSpPr>
          <p:cNvPr id="3" name="内容占位符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zh-CN" altLang="en-US" sz="2800" dirty="0" smtClean="0">
                <a:latin typeface="+mn-ea"/>
              </a:rPr>
              <a:t>自</a:t>
            </a:r>
            <a:r>
              <a:rPr lang="en-US" altLang="zh-CN" sz="2800" dirty="0" smtClean="0">
                <a:latin typeface="+mn-ea"/>
              </a:rPr>
              <a:t>1980</a:t>
            </a:r>
            <a:r>
              <a:rPr lang="zh-CN" altLang="en-US" sz="2800" dirty="0" smtClean="0">
                <a:latin typeface="+mn-ea"/>
              </a:rPr>
              <a:t>年以来，凉山州检查贯彻落实国家的少数名族语言文字政策，彝族语言文字得到广泛的发展和运用，在政治，教育，公共服务领域等取得显著成效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50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3</a:t>
            </a:r>
            <a:r>
              <a:rPr lang="zh-CN" altLang="en-US" sz="2800" dirty="0" smtClean="0"/>
              <a:t>、存在</a:t>
            </a:r>
            <a:r>
              <a:rPr lang="zh-CN" altLang="en-US" sz="2800" dirty="0"/>
              <a:t>问题</a:t>
            </a:r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196752"/>
            <a:ext cx="4536504" cy="5249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文本占位符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sz="2400" dirty="0"/>
              <a:t>一、彝文还是掌握在少数人的手中，</a:t>
            </a:r>
          </a:p>
          <a:p>
            <a:r>
              <a:rPr lang="zh-CN" altLang="en-US" sz="2400" dirty="0"/>
              <a:t>二、学校等对彝文的重视也不够大，导致学生在校园根本就没有学习到彝文，</a:t>
            </a:r>
          </a:p>
          <a:p>
            <a:r>
              <a:rPr lang="zh-CN" altLang="en-US" sz="2400" dirty="0"/>
              <a:t>三、大部分社会人士对彝文也保持一个中立态度，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78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</a:t>
            </a:r>
            <a:r>
              <a:rPr lang="zh-CN" altLang="en-US" dirty="0" smtClean="0"/>
              <a:t>、研究目标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篇调研报告的目标是了解彝族文字的普及现状，然后做出客观的评价给出意见建议，提高大家对彝族文字重视</a:t>
            </a:r>
            <a:r>
              <a:rPr lang="zh-CN" altLang="en-US" dirty="0" smtClean="0"/>
              <a:t>态度，促进彝族文字的发展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418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</a:t>
            </a:r>
            <a:r>
              <a:rPr lang="zh-CN" altLang="en-US" dirty="0" smtClean="0"/>
              <a:t>、研究内容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>
                <a:latin typeface="+mn-ea"/>
              </a:rPr>
              <a:t>一、彝族的来源，发展进行梳理。</a:t>
            </a:r>
            <a:endParaRPr lang="en-US" altLang="zh-CN" dirty="0" smtClean="0">
              <a:latin typeface="+mn-ea"/>
            </a:endParaRPr>
          </a:p>
          <a:p>
            <a:r>
              <a:rPr lang="zh-CN" altLang="en-US" dirty="0" smtClean="0">
                <a:latin typeface="+mn-ea"/>
              </a:rPr>
              <a:t>二、深入</a:t>
            </a:r>
            <a:r>
              <a:rPr lang="zh-CN" altLang="en-US" dirty="0">
                <a:latin typeface="+mn-ea"/>
              </a:rPr>
              <a:t>了解彝族文字的六大方言，东部方言、西部方言、北部方言、南部方言、东南部方言和中部方言六大方言注重凉山彝族的北部方言的</a:t>
            </a:r>
            <a:r>
              <a:rPr lang="zh-CN" altLang="en-US" dirty="0" smtClean="0">
                <a:latin typeface="+mn-ea"/>
              </a:rPr>
              <a:t>介绍。</a:t>
            </a:r>
            <a:endParaRPr lang="en-US" altLang="zh-CN" dirty="0" smtClean="0">
              <a:latin typeface="+mn-ea"/>
            </a:endParaRPr>
          </a:p>
          <a:p>
            <a:r>
              <a:rPr lang="zh-CN" altLang="en-US" dirty="0" smtClean="0">
                <a:latin typeface="+mn-ea"/>
              </a:rPr>
              <a:t>三</a:t>
            </a:r>
            <a:r>
              <a:rPr lang="zh-CN" altLang="en-US" dirty="0">
                <a:latin typeface="+mn-ea"/>
              </a:rPr>
              <a:t>、</a:t>
            </a:r>
            <a:r>
              <a:rPr lang="zh-CN" altLang="en-US" dirty="0" smtClean="0">
                <a:latin typeface="+mn-ea"/>
              </a:rPr>
              <a:t>凉山</a:t>
            </a:r>
            <a:r>
              <a:rPr lang="zh-CN" altLang="en-US" dirty="0">
                <a:latin typeface="+mn-ea"/>
              </a:rPr>
              <a:t>普格县人口和彝族文化生活，通过对其的问卷调查走访等等方式，了解当地的彝族文字普及现状然后总结归纳出彝族文字的普及</a:t>
            </a:r>
            <a:r>
              <a:rPr lang="zh-CN" altLang="en-US" dirty="0" smtClean="0">
                <a:latin typeface="+mn-ea"/>
              </a:rPr>
              <a:t>现状。</a:t>
            </a:r>
            <a:endParaRPr lang="en-US" altLang="zh-CN" dirty="0" smtClean="0">
              <a:latin typeface="+mn-ea"/>
            </a:endParaRPr>
          </a:p>
          <a:p>
            <a:r>
              <a:rPr lang="zh-CN" altLang="en-US" dirty="0" smtClean="0">
                <a:latin typeface="+mn-ea"/>
              </a:rPr>
              <a:t>四、发现问题并给出意见和建议</a:t>
            </a:r>
            <a:endParaRPr lang="en-US" altLang="zh-CN" dirty="0" smtClean="0">
              <a:latin typeface="+mn-ea"/>
            </a:endParaRPr>
          </a:p>
          <a:p>
            <a:endParaRPr lang="zh-CN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7696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90</TotalTime>
  <Words>807</Words>
  <Application>Microsoft Office PowerPoint</Application>
  <PresentationFormat>全屏显示(4:3)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暗香扑面</vt:lpstr>
      <vt:lpstr> </vt:lpstr>
      <vt:lpstr>Content (目录) </vt:lpstr>
      <vt:lpstr>1、选题来源 </vt:lpstr>
      <vt:lpstr>PowerPoint 演示文稿</vt:lpstr>
      <vt:lpstr>2、研究意义 </vt:lpstr>
      <vt:lpstr>3、发展水平 </vt:lpstr>
      <vt:lpstr>3、存在问题</vt:lpstr>
      <vt:lpstr>4、研究目标 </vt:lpstr>
      <vt:lpstr>4、研究内容 </vt:lpstr>
      <vt:lpstr>5、研究方法 </vt:lpstr>
      <vt:lpstr>6、参考文献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Himuro</dc:creator>
  <cp:lastModifiedBy>Himuro</cp:lastModifiedBy>
  <cp:revision>17</cp:revision>
  <dcterms:created xsi:type="dcterms:W3CDTF">2020-11-17T13:34:00Z</dcterms:created>
  <dcterms:modified xsi:type="dcterms:W3CDTF">2020-11-18T13:25:19Z</dcterms:modified>
</cp:coreProperties>
</file>