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0" r:id="rId1"/>
  </p:sldMasterIdLst>
  <p:notesMasterIdLst>
    <p:notesMasterId r:id="rId15"/>
  </p:notesMasterIdLst>
  <p:sldIdLst>
    <p:sldId id="277" r:id="rId2"/>
    <p:sldId id="267" r:id="rId3"/>
    <p:sldId id="257" r:id="rId4"/>
    <p:sldId id="258" r:id="rId5"/>
    <p:sldId id="271" r:id="rId6"/>
    <p:sldId id="259" r:id="rId7"/>
    <p:sldId id="272" r:id="rId8"/>
    <p:sldId id="273" r:id="rId9"/>
    <p:sldId id="275" r:id="rId10"/>
    <p:sldId id="274" r:id="rId11"/>
    <p:sldId id="270" r:id="rId12"/>
    <p:sldId id="262" r:id="rId13"/>
    <p:sldId id="269" r:id="rId1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93191" autoAdjust="0"/>
  </p:normalViewPr>
  <p:slideViewPr>
    <p:cSldViewPr>
      <p:cViewPr varScale="1">
        <p:scale>
          <a:sx n="40" d="100"/>
          <a:sy n="40" d="100"/>
        </p:scale>
        <p:origin x="1386" y="60"/>
      </p:cViewPr>
      <p:guideLst>
        <p:guide orient="horz" pos="2160"/>
        <p:guide pos="2880"/>
      </p:guideLst>
    </p:cSldViewPr>
  </p:slideViewPr>
  <p:notesTextViewPr>
    <p:cViewPr>
      <p:scale>
        <a:sx n="100" d="100"/>
        <a:sy n="100" d="100"/>
      </p:scale>
      <p:origin x="0" y="0"/>
    </p:cViewPr>
  </p:notesTextViewPr>
  <p:sorterViewPr>
    <p:cViewPr>
      <p:scale>
        <a:sx n="178" d="100"/>
        <a:sy n="178" d="100"/>
      </p:scale>
      <p:origin x="0" y="181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DD6E4E-8279-4A48-844D-A7265D1C8B35}" type="datetimeFigureOut">
              <a:rPr lang="zh-CN" altLang="en-US" smtClean="0"/>
              <a:t>2020/12/8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00EBCB-8F75-40C2-877A-A191D34F6199}" type="slidenum">
              <a:rPr lang="zh-CN" altLang="en-US" smtClean="0"/>
              <a:t>‹#›</a:t>
            </a:fld>
            <a:endParaRPr lang="zh-CN" altLang="en-US"/>
          </a:p>
        </p:txBody>
      </p:sp>
    </p:spTree>
    <p:extLst>
      <p:ext uri="{BB962C8B-B14F-4D97-AF65-F5344CB8AC3E}">
        <p14:creationId xmlns:p14="http://schemas.microsoft.com/office/powerpoint/2010/main" val="1556747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D7152D-2B1E-4128-A08F-2813960AF860}" type="slidenum">
              <a:rPr lang="zh-CN" altLang="en-US" smtClean="0"/>
              <a:t>2</a:t>
            </a:fld>
            <a:endParaRPr lang="zh-CN" altLang="en-US"/>
          </a:p>
        </p:txBody>
      </p:sp>
    </p:spTree>
    <p:extLst>
      <p:ext uri="{BB962C8B-B14F-4D97-AF65-F5344CB8AC3E}">
        <p14:creationId xmlns:p14="http://schemas.microsoft.com/office/powerpoint/2010/main" val="3606603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200EBCB-8F75-40C2-877A-A191D34F6199}" type="slidenum">
              <a:rPr lang="zh-CN" altLang="en-US" smtClean="0"/>
              <a:t>3</a:t>
            </a:fld>
            <a:endParaRPr lang="zh-CN" altLang="en-US"/>
          </a:p>
        </p:txBody>
      </p:sp>
    </p:spTree>
    <p:extLst>
      <p:ext uri="{BB962C8B-B14F-4D97-AF65-F5344CB8AC3E}">
        <p14:creationId xmlns:p14="http://schemas.microsoft.com/office/powerpoint/2010/main" val="4267050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D7152D-2B1E-4128-A08F-2813960AF860}" type="slidenum">
              <a:rPr lang="zh-CN" altLang="en-US" smtClean="0"/>
              <a:t>11</a:t>
            </a:fld>
            <a:endParaRPr lang="zh-CN" altLang="en-US"/>
          </a:p>
        </p:txBody>
      </p:sp>
    </p:spTree>
    <p:extLst>
      <p:ext uri="{BB962C8B-B14F-4D97-AF65-F5344CB8AC3E}">
        <p14:creationId xmlns:p14="http://schemas.microsoft.com/office/powerpoint/2010/main" val="292112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D7152D-2B1E-4128-A08F-2813960AF860}" type="slidenum">
              <a:rPr lang="zh-CN" altLang="en-US" smtClean="0"/>
              <a:t>13</a:t>
            </a:fld>
            <a:endParaRPr lang="zh-CN" altLang="en-US"/>
          </a:p>
        </p:txBody>
      </p:sp>
    </p:spTree>
    <p:extLst>
      <p:ext uri="{BB962C8B-B14F-4D97-AF65-F5344CB8AC3E}">
        <p14:creationId xmlns:p14="http://schemas.microsoft.com/office/powerpoint/2010/main" val="3599365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5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2020/12/8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99924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2020/12/8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91367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2020/12/8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45966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296703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2020/12/8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4562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9"/>
            <a:ext cx="7886700" cy="2852737"/>
          </a:xfrm>
        </p:spPr>
        <p:txBody>
          <a:bodyPr anchor="b"/>
          <a:lstStyle>
            <a:lvl1pPr>
              <a:defRPr sz="5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7" y="4589464"/>
            <a:ext cx="7886700" cy="1500187"/>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2020/12/8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67873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9" name="矩形 8"/>
          <p:cNvSpPr/>
          <p:nvPr/>
        </p:nvSpPr>
        <p:spPr>
          <a:xfrm>
            <a:off x="6445303" y="3565143"/>
            <a:ext cx="697622" cy="230832"/>
          </a:xfrm>
          <a:prstGeom prst="rect">
            <a:avLst/>
          </a:prstGeom>
        </p:spPr>
        <p:txBody>
          <a:bodyPr wrap="square">
            <a:spAutoFit/>
          </a:bodyPr>
          <a:lstStyle/>
          <a:p>
            <a:pPr defTabSz="914400"/>
            <a:r>
              <a:rPr lang="en-US" altLang="zh-CN" sz="100" dirty="0">
                <a:solidFill>
                  <a:prstClr val="white"/>
                </a:solidFill>
                <a:ea typeface="宋体"/>
              </a:rPr>
              <a:t>PPT</a:t>
            </a:r>
            <a:r>
              <a:rPr lang="zh-CN" altLang="en-US" sz="100" dirty="0">
                <a:solidFill>
                  <a:prstClr val="white"/>
                </a:solidFill>
                <a:ea typeface="宋体"/>
              </a:rPr>
              <a:t>模板下载：</a:t>
            </a:r>
            <a:r>
              <a:rPr lang="en-US" altLang="zh-CN" sz="100" dirty="0">
                <a:solidFill>
                  <a:prstClr val="white"/>
                </a:solidFill>
                <a:ea typeface="宋体"/>
              </a:rPr>
              <a:t>www.1ppt.com/moban/          </a:t>
            </a:r>
            <a:r>
              <a:rPr lang="zh-CN" altLang="en-US" sz="100" dirty="0">
                <a:solidFill>
                  <a:prstClr val="white"/>
                </a:solidFill>
                <a:ea typeface="宋体"/>
              </a:rPr>
              <a:t>行业</a:t>
            </a:r>
            <a:r>
              <a:rPr lang="en-US" altLang="zh-CN" sz="100" dirty="0">
                <a:solidFill>
                  <a:prstClr val="white"/>
                </a:solidFill>
                <a:ea typeface="宋体"/>
              </a:rPr>
              <a:t>PPT</a:t>
            </a:r>
            <a:r>
              <a:rPr lang="zh-CN" altLang="en-US" sz="100" dirty="0">
                <a:solidFill>
                  <a:prstClr val="white"/>
                </a:solidFill>
                <a:ea typeface="宋体"/>
              </a:rPr>
              <a:t>模板：</a:t>
            </a:r>
            <a:r>
              <a:rPr lang="en-US" altLang="zh-CN" sz="100" dirty="0">
                <a:solidFill>
                  <a:prstClr val="white"/>
                </a:solidFill>
                <a:ea typeface="宋体"/>
              </a:rPr>
              <a:t>www.1ppt.com/hangye/ </a:t>
            </a:r>
          </a:p>
          <a:p>
            <a:pPr defTabSz="914400"/>
            <a:r>
              <a:rPr lang="zh-CN" altLang="en-US" sz="100" dirty="0">
                <a:solidFill>
                  <a:prstClr val="white"/>
                </a:solidFill>
                <a:ea typeface="宋体"/>
              </a:rPr>
              <a:t>节日</a:t>
            </a:r>
            <a:r>
              <a:rPr lang="en-US" altLang="zh-CN" sz="100" dirty="0">
                <a:solidFill>
                  <a:prstClr val="white"/>
                </a:solidFill>
                <a:ea typeface="宋体"/>
              </a:rPr>
              <a:t>PPT</a:t>
            </a:r>
            <a:r>
              <a:rPr lang="zh-CN" altLang="en-US" sz="100" dirty="0">
                <a:solidFill>
                  <a:prstClr val="white"/>
                </a:solidFill>
                <a:ea typeface="宋体"/>
              </a:rPr>
              <a:t>模板：</a:t>
            </a:r>
            <a:r>
              <a:rPr lang="en-US" altLang="zh-CN" sz="100" dirty="0">
                <a:solidFill>
                  <a:prstClr val="white"/>
                </a:solidFill>
                <a:ea typeface="宋体"/>
              </a:rPr>
              <a:t>www.1ppt.com/jieri/          PPT</a:t>
            </a:r>
            <a:r>
              <a:rPr lang="zh-CN" altLang="en-US" sz="100" dirty="0">
                <a:solidFill>
                  <a:prstClr val="white"/>
                </a:solidFill>
                <a:ea typeface="宋体"/>
              </a:rPr>
              <a:t>素材：</a:t>
            </a:r>
            <a:r>
              <a:rPr lang="en-US" altLang="zh-CN" sz="100" dirty="0">
                <a:solidFill>
                  <a:prstClr val="white"/>
                </a:solidFill>
                <a:ea typeface="宋体"/>
              </a:rPr>
              <a:t>www.1ppt.com/sucai/</a:t>
            </a:r>
          </a:p>
          <a:p>
            <a:pPr defTabSz="914400"/>
            <a:r>
              <a:rPr lang="en-US" altLang="zh-CN" sz="100" dirty="0">
                <a:solidFill>
                  <a:prstClr val="white"/>
                </a:solidFill>
                <a:ea typeface="宋体"/>
              </a:rPr>
              <a:t>PPT</a:t>
            </a:r>
            <a:r>
              <a:rPr lang="zh-CN" altLang="en-US" sz="100" dirty="0">
                <a:solidFill>
                  <a:prstClr val="white"/>
                </a:solidFill>
                <a:ea typeface="宋体"/>
              </a:rPr>
              <a:t>背景图片：</a:t>
            </a:r>
            <a:r>
              <a:rPr lang="en-US" altLang="zh-CN" sz="100" dirty="0">
                <a:solidFill>
                  <a:prstClr val="white"/>
                </a:solidFill>
                <a:ea typeface="宋体"/>
              </a:rPr>
              <a:t>www.1ppt.com/beijing/        PPT</a:t>
            </a:r>
            <a:r>
              <a:rPr lang="zh-CN" altLang="en-US" sz="100" dirty="0">
                <a:solidFill>
                  <a:prstClr val="white"/>
                </a:solidFill>
                <a:ea typeface="宋体"/>
              </a:rPr>
              <a:t>图表：</a:t>
            </a:r>
            <a:r>
              <a:rPr lang="en-US" altLang="zh-CN" sz="100" dirty="0">
                <a:solidFill>
                  <a:prstClr val="white"/>
                </a:solidFill>
                <a:ea typeface="宋体"/>
              </a:rPr>
              <a:t>www.1ppt.com/tubiao/      </a:t>
            </a:r>
          </a:p>
          <a:p>
            <a:pPr defTabSz="914400"/>
            <a:r>
              <a:rPr lang="zh-CN" altLang="en-US" sz="100" dirty="0">
                <a:solidFill>
                  <a:prstClr val="white"/>
                </a:solidFill>
                <a:ea typeface="宋体"/>
              </a:rPr>
              <a:t>精美</a:t>
            </a:r>
            <a:r>
              <a:rPr lang="en-US" altLang="zh-CN" sz="100" dirty="0">
                <a:solidFill>
                  <a:prstClr val="white"/>
                </a:solidFill>
                <a:ea typeface="宋体"/>
              </a:rPr>
              <a:t>PPT</a:t>
            </a:r>
            <a:r>
              <a:rPr lang="zh-CN" altLang="en-US" sz="100" dirty="0">
                <a:solidFill>
                  <a:prstClr val="white"/>
                </a:solidFill>
                <a:ea typeface="宋体"/>
              </a:rPr>
              <a:t>下载：</a:t>
            </a:r>
            <a:r>
              <a:rPr lang="en-US" altLang="zh-CN" sz="100" dirty="0">
                <a:solidFill>
                  <a:prstClr val="white"/>
                </a:solidFill>
                <a:ea typeface="宋体"/>
              </a:rPr>
              <a:t>www.1ppt.com/xiazai/         PPT</a:t>
            </a:r>
            <a:r>
              <a:rPr lang="zh-CN" altLang="en-US" sz="100" dirty="0">
                <a:solidFill>
                  <a:prstClr val="white"/>
                </a:solidFill>
                <a:ea typeface="宋体"/>
              </a:rPr>
              <a:t>教程： </a:t>
            </a:r>
            <a:r>
              <a:rPr lang="en-US" altLang="zh-CN" sz="100" dirty="0">
                <a:solidFill>
                  <a:prstClr val="white"/>
                </a:solidFill>
                <a:ea typeface="宋体"/>
              </a:rPr>
              <a:t>www.1ppt.com/powerpoint/      </a:t>
            </a:r>
          </a:p>
          <a:p>
            <a:pPr defTabSz="914400"/>
            <a:r>
              <a:rPr lang="en-US" altLang="zh-CN" sz="100" dirty="0">
                <a:solidFill>
                  <a:prstClr val="white"/>
                </a:solidFill>
                <a:ea typeface="宋体"/>
              </a:rPr>
              <a:t>PPT</a:t>
            </a:r>
            <a:r>
              <a:rPr lang="zh-CN" altLang="en-US" sz="100" dirty="0">
                <a:solidFill>
                  <a:prstClr val="white"/>
                </a:solidFill>
                <a:ea typeface="宋体"/>
              </a:rPr>
              <a:t>课件：</a:t>
            </a:r>
            <a:r>
              <a:rPr lang="en-US" altLang="zh-CN" sz="100" dirty="0">
                <a:solidFill>
                  <a:prstClr val="white"/>
                </a:solidFill>
                <a:ea typeface="宋体"/>
              </a:rPr>
              <a:t>www.1ppt.com/kejian/             </a:t>
            </a:r>
            <a:r>
              <a:rPr lang="zh-CN" altLang="en-US" sz="100" dirty="0">
                <a:solidFill>
                  <a:prstClr val="white"/>
                </a:solidFill>
                <a:ea typeface="宋体"/>
              </a:rPr>
              <a:t>字体下载：</a:t>
            </a:r>
            <a:r>
              <a:rPr lang="en-US" altLang="zh-CN" sz="100" dirty="0">
                <a:solidFill>
                  <a:prstClr val="white"/>
                </a:solidFill>
                <a:ea typeface="宋体"/>
              </a:rPr>
              <a:t>www.1ppt.com/ziti/</a:t>
            </a:r>
          </a:p>
          <a:p>
            <a:pPr defTabSz="914400"/>
            <a:r>
              <a:rPr lang="zh-CN" altLang="en-US" sz="100" dirty="0">
                <a:solidFill>
                  <a:prstClr val="white"/>
                </a:solidFill>
                <a:ea typeface="宋体"/>
              </a:rPr>
              <a:t>工作总结</a:t>
            </a:r>
            <a:r>
              <a:rPr lang="en-US" altLang="zh-CN" sz="100" dirty="0">
                <a:solidFill>
                  <a:prstClr val="white"/>
                </a:solidFill>
                <a:ea typeface="宋体"/>
              </a:rPr>
              <a:t>PPT</a:t>
            </a:r>
            <a:r>
              <a:rPr lang="zh-CN" altLang="en-US" sz="100" dirty="0">
                <a:solidFill>
                  <a:prstClr val="white"/>
                </a:solidFill>
                <a:ea typeface="宋体"/>
              </a:rPr>
              <a:t>：</a:t>
            </a:r>
            <a:r>
              <a:rPr lang="en-US" altLang="zh-CN" sz="100" dirty="0">
                <a:solidFill>
                  <a:prstClr val="white"/>
                </a:solidFill>
                <a:ea typeface="宋体"/>
              </a:rPr>
              <a:t>www.1ppt.com/xiazai/zongjie/ </a:t>
            </a:r>
            <a:r>
              <a:rPr lang="zh-CN" altLang="en-US" sz="100" dirty="0">
                <a:solidFill>
                  <a:prstClr val="white"/>
                </a:solidFill>
                <a:ea typeface="宋体"/>
              </a:rPr>
              <a:t>工作计划：</a:t>
            </a:r>
            <a:r>
              <a:rPr lang="en-US" altLang="zh-CN" sz="100" dirty="0">
                <a:solidFill>
                  <a:prstClr val="white"/>
                </a:solidFill>
                <a:ea typeface="宋体"/>
              </a:rPr>
              <a:t>www.1ppt.com/xiazai/jihua/</a:t>
            </a:r>
          </a:p>
          <a:p>
            <a:pPr defTabSz="914400"/>
            <a:r>
              <a:rPr lang="zh-CN" altLang="en-US" sz="100" dirty="0">
                <a:solidFill>
                  <a:prstClr val="white"/>
                </a:solidFill>
                <a:ea typeface="宋体"/>
              </a:rPr>
              <a:t>商务</a:t>
            </a:r>
            <a:r>
              <a:rPr lang="en-US" altLang="zh-CN" sz="100" dirty="0">
                <a:solidFill>
                  <a:prstClr val="white"/>
                </a:solidFill>
                <a:ea typeface="宋体"/>
              </a:rPr>
              <a:t>PPT</a:t>
            </a:r>
            <a:r>
              <a:rPr lang="zh-CN" altLang="en-US" sz="100" dirty="0">
                <a:solidFill>
                  <a:prstClr val="white"/>
                </a:solidFill>
                <a:ea typeface="宋体"/>
              </a:rPr>
              <a:t>模板：</a:t>
            </a:r>
            <a:r>
              <a:rPr lang="en-US" altLang="zh-CN" sz="100" dirty="0">
                <a:solidFill>
                  <a:prstClr val="white"/>
                </a:solidFill>
                <a:ea typeface="宋体"/>
              </a:rPr>
              <a:t>www.1ppt.com/moban/shangwu/  </a:t>
            </a:r>
            <a:r>
              <a:rPr lang="zh-CN" altLang="en-US" sz="100" dirty="0">
                <a:solidFill>
                  <a:prstClr val="white"/>
                </a:solidFill>
                <a:ea typeface="宋体"/>
              </a:rPr>
              <a:t>个人简历</a:t>
            </a:r>
            <a:r>
              <a:rPr lang="en-US" altLang="zh-CN" sz="100" dirty="0">
                <a:solidFill>
                  <a:prstClr val="white"/>
                </a:solidFill>
                <a:ea typeface="宋体"/>
              </a:rPr>
              <a:t>PPT</a:t>
            </a:r>
            <a:r>
              <a:rPr lang="zh-CN" altLang="en-US" sz="100" dirty="0">
                <a:solidFill>
                  <a:prstClr val="white"/>
                </a:solidFill>
                <a:ea typeface="宋体"/>
              </a:rPr>
              <a:t>：</a:t>
            </a:r>
            <a:r>
              <a:rPr lang="en-US" altLang="zh-CN" sz="100" dirty="0">
                <a:solidFill>
                  <a:prstClr val="white"/>
                </a:solidFill>
                <a:ea typeface="宋体"/>
              </a:rPr>
              <a:t>www.1ppt.com/xiazai/jianli/  </a:t>
            </a:r>
          </a:p>
          <a:p>
            <a:pPr defTabSz="914400"/>
            <a:r>
              <a:rPr lang="zh-CN" altLang="en-US" sz="100" dirty="0">
                <a:solidFill>
                  <a:prstClr val="white"/>
                </a:solidFill>
                <a:ea typeface="宋体"/>
              </a:rPr>
              <a:t>毕业答辩</a:t>
            </a:r>
            <a:r>
              <a:rPr lang="en-US" altLang="zh-CN" sz="100" dirty="0">
                <a:solidFill>
                  <a:prstClr val="white"/>
                </a:solidFill>
                <a:ea typeface="宋体"/>
              </a:rPr>
              <a:t>PPT</a:t>
            </a:r>
            <a:r>
              <a:rPr lang="zh-CN" altLang="en-US" sz="100" dirty="0">
                <a:solidFill>
                  <a:prstClr val="white"/>
                </a:solidFill>
                <a:ea typeface="宋体"/>
              </a:rPr>
              <a:t>：</a:t>
            </a:r>
            <a:r>
              <a:rPr lang="en-US" altLang="zh-CN" sz="100" dirty="0">
                <a:solidFill>
                  <a:prstClr val="white"/>
                </a:solidFill>
                <a:ea typeface="宋体"/>
              </a:rPr>
              <a:t>www.1ppt.com/xiazai/dabian/  </a:t>
            </a:r>
            <a:r>
              <a:rPr lang="zh-CN" altLang="en-US" sz="100" dirty="0">
                <a:solidFill>
                  <a:prstClr val="white"/>
                </a:solidFill>
                <a:ea typeface="宋体"/>
              </a:rPr>
              <a:t>工作汇报</a:t>
            </a:r>
            <a:r>
              <a:rPr lang="en-US" altLang="zh-CN" sz="100" dirty="0">
                <a:solidFill>
                  <a:prstClr val="white"/>
                </a:solidFill>
                <a:ea typeface="宋体"/>
              </a:rPr>
              <a:t>PPT</a:t>
            </a:r>
            <a:r>
              <a:rPr lang="zh-CN" altLang="en-US" sz="100" dirty="0">
                <a:solidFill>
                  <a:prstClr val="white"/>
                </a:solidFill>
                <a:ea typeface="宋体"/>
              </a:rPr>
              <a:t>：</a:t>
            </a:r>
            <a:r>
              <a:rPr lang="en-US" altLang="zh-CN" sz="100" dirty="0">
                <a:solidFill>
                  <a:prstClr val="white"/>
                </a:solidFill>
                <a:ea typeface="宋体"/>
              </a:rPr>
              <a:t>www.1ppt.com/xiazai/huibao/    </a:t>
            </a:r>
          </a:p>
          <a:p>
            <a:pPr defTabSz="914400"/>
            <a:r>
              <a:rPr lang="en-US" altLang="zh-CN" sz="100" dirty="0">
                <a:solidFill>
                  <a:prstClr val="white"/>
                </a:solidFill>
                <a:ea typeface="宋体"/>
              </a:rPr>
              <a:t> </a:t>
            </a:r>
          </a:p>
        </p:txBody>
      </p:sp>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2020/12/8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26485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zh-CN" altLang="en-US"/>
              <a:t>单击此处编辑母版文本样式</a:t>
            </a:r>
          </a:p>
        </p:txBody>
      </p:sp>
      <p:sp>
        <p:nvSpPr>
          <p:cNvPr id="4" name="Content Placeholder 3"/>
          <p:cNvSpPr>
            <a:spLocks noGrp="1"/>
          </p:cNvSpPr>
          <p:nvPr>
            <p:ph sz="half" idx="2"/>
          </p:nvPr>
        </p:nvSpPr>
        <p:spPr>
          <a:xfrm>
            <a:off x="629842" y="2505076"/>
            <a:ext cx="386834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zh-CN" altLang="en-US"/>
              <a:t>单击此处编辑母版文本样式</a:t>
            </a:r>
          </a:p>
        </p:txBody>
      </p:sp>
      <p:sp>
        <p:nvSpPr>
          <p:cNvPr id="6" name="Content Placeholder 5"/>
          <p:cNvSpPr>
            <a:spLocks noGrp="1"/>
          </p:cNvSpPr>
          <p:nvPr>
            <p:ph sz="quarter" idx="4"/>
          </p:nvPr>
        </p:nvSpPr>
        <p:spPr>
          <a:xfrm>
            <a:off x="4629150" y="2505076"/>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2020/12/8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51920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2020/12/8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47566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2020/12/8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17359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667"/>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2020/12/8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03350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667"/>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2020/12/8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55689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530820CF-B880-4189-942D-D702A7CBA730}" type="datetimeFigureOut">
              <a:rPr lang="zh-CN" altLang="en-US" smtClean="0"/>
              <a:t>2020/12/8</a:t>
            </a:fld>
            <a:endParaRPr lang="zh-CN" alt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17022500"/>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 id="2147484095" r:id="rId12"/>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9681" y="3789040"/>
            <a:ext cx="8352928" cy="584775"/>
          </a:xfrm>
          <a:prstGeom prst="rect">
            <a:avLst/>
          </a:prstGeom>
        </p:spPr>
        <p:txBody>
          <a:bodyPr wrap="square">
            <a:spAutoFit/>
          </a:bodyPr>
          <a:lstStyle/>
          <a:p>
            <a:pPr algn="ctr"/>
            <a:r>
              <a:rPr lang="en-US" altLang="zh-CN" sz="3200" b="1" spc="225" dirty="0">
                <a:solidFill>
                  <a:srgbClr val="0070C0"/>
                </a:solidFill>
                <a:latin typeface="微软雅黑" pitchFamily="34" charset="-122"/>
                <a:ea typeface="微软雅黑" pitchFamily="34" charset="-122"/>
                <a:sym typeface="Segoe UI" pitchFamily="34" charset="0"/>
              </a:rPr>
              <a:t>《</a:t>
            </a:r>
            <a:r>
              <a:rPr lang="zh-CN" altLang="en-US" sz="3200" b="1" spc="225" dirty="0">
                <a:solidFill>
                  <a:srgbClr val="0070C0"/>
                </a:solidFill>
                <a:latin typeface="微软雅黑" pitchFamily="34" charset="-122"/>
                <a:ea typeface="微软雅黑" pitchFamily="34" charset="-122"/>
                <a:sym typeface="Segoe UI" pitchFamily="34" charset="0"/>
              </a:rPr>
              <a:t>望丛祠发展现状调研报告</a:t>
            </a:r>
            <a:r>
              <a:rPr lang="en-US" altLang="zh-CN" sz="3200" b="1" spc="225" dirty="0">
                <a:solidFill>
                  <a:srgbClr val="0070C0"/>
                </a:solidFill>
                <a:latin typeface="微软雅黑" pitchFamily="34" charset="-122"/>
                <a:ea typeface="微软雅黑" pitchFamily="34" charset="-122"/>
                <a:sym typeface="Segoe UI" pitchFamily="34" charset="0"/>
              </a:rPr>
              <a:t>》</a:t>
            </a:r>
            <a:r>
              <a:rPr lang="zh-CN" altLang="en-US" sz="3200" b="1" spc="225" dirty="0">
                <a:solidFill>
                  <a:srgbClr val="0070C0"/>
                </a:solidFill>
                <a:latin typeface="微软雅黑" pitchFamily="34" charset="-122"/>
                <a:ea typeface="微软雅黑" pitchFamily="34" charset="-122"/>
                <a:sym typeface="Segoe UI" pitchFamily="34" charset="0"/>
              </a:rPr>
              <a:t>开题报告</a:t>
            </a:r>
          </a:p>
        </p:txBody>
      </p:sp>
      <p:cxnSp>
        <p:nvCxnSpPr>
          <p:cNvPr id="3" name="直接连接符 2"/>
          <p:cNvCxnSpPr>
            <a:cxnSpLocks/>
          </p:cNvCxnSpPr>
          <p:nvPr/>
        </p:nvCxnSpPr>
        <p:spPr>
          <a:xfrm flipV="1">
            <a:off x="388622" y="842873"/>
            <a:ext cx="4411455" cy="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9996" y="889976"/>
            <a:ext cx="1580163" cy="2160815"/>
          </a:xfrm>
          <a:prstGeom prst="ellipse">
            <a:avLst/>
          </a:prstGeom>
          <a:ln w="19050">
            <a:solidFill>
              <a:schemeClr val="bg1"/>
            </a:solidFill>
          </a:ln>
        </p:spPr>
      </p:pic>
      <p:cxnSp>
        <p:nvCxnSpPr>
          <p:cNvPr id="5" name="直接连接符 4"/>
          <p:cNvCxnSpPr>
            <a:cxnSpLocks/>
          </p:cNvCxnSpPr>
          <p:nvPr/>
        </p:nvCxnSpPr>
        <p:spPr>
          <a:xfrm flipV="1">
            <a:off x="4800077" y="3087263"/>
            <a:ext cx="3886725" cy="1062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195736" y="4581128"/>
            <a:ext cx="6048672" cy="923330"/>
          </a:xfrm>
          <a:prstGeom prst="rect">
            <a:avLst/>
          </a:prstGeom>
          <a:noFill/>
        </p:spPr>
        <p:txBody>
          <a:bodyPr wrap="square" rtlCol="0">
            <a:spAutoFit/>
          </a:bodyPr>
          <a:lstStyle/>
          <a:p>
            <a:r>
              <a:rPr lang="zh-CN" altLang="en-US" dirty="0">
                <a:latin typeface="微软雅黑" pitchFamily="34" charset="-122"/>
                <a:ea typeface="微软雅黑" pitchFamily="34" charset="-122"/>
                <a:sym typeface="Agency FB" pitchFamily="34" charset="0"/>
              </a:rPr>
              <a:t>答辩人：王阳               指导老师：徐娇燕</a:t>
            </a:r>
            <a:endParaRPr lang="en-US" altLang="zh-CN" dirty="0">
              <a:latin typeface="微软雅黑" pitchFamily="34" charset="-122"/>
              <a:ea typeface="微软雅黑" pitchFamily="34" charset="-122"/>
              <a:sym typeface="Agency FB" pitchFamily="34" charset="0"/>
            </a:endParaRPr>
          </a:p>
          <a:p>
            <a:r>
              <a:rPr lang="zh-CN" altLang="en-US" dirty="0">
                <a:latin typeface="微软雅黑" pitchFamily="34" charset="-122"/>
                <a:ea typeface="微软雅黑" pitchFamily="34" charset="-122"/>
                <a:sym typeface="Agency FB" pitchFamily="34" charset="0"/>
              </a:rPr>
              <a:t>学号：</a:t>
            </a:r>
            <a:r>
              <a:rPr lang="en-US" altLang="zh-CN" dirty="0">
                <a:latin typeface="微软雅黑" pitchFamily="34" charset="-122"/>
                <a:ea typeface="微软雅黑" pitchFamily="34" charset="-122"/>
                <a:sym typeface="Agency FB" pitchFamily="34" charset="0"/>
              </a:rPr>
              <a:t>201704010320</a:t>
            </a:r>
          </a:p>
          <a:p>
            <a:endParaRPr lang="zh-CN" altLang="en-US" dirty="0"/>
          </a:p>
        </p:txBody>
      </p:sp>
    </p:spTree>
    <p:extLst>
      <p:ext uri="{BB962C8B-B14F-4D97-AF65-F5344CB8AC3E}">
        <p14:creationId xmlns:p14="http://schemas.microsoft.com/office/powerpoint/2010/main" val="9237650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323528" y="358630"/>
            <a:ext cx="208823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调查问卷</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412776"/>
            <a:ext cx="8702040" cy="1691640"/>
          </a:xfrm>
          <a:prstGeom prst="rect">
            <a:avLst/>
          </a:prstGeom>
        </p:spPr>
      </p:pic>
    </p:spTree>
    <p:extLst>
      <p:ext uri="{BB962C8B-B14F-4D97-AF65-F5344CB8AC3E}">
        <p14:creationId xmlns:p14="http://schemas.microsoft.com/office/powerpoint/2010/main" val="1899440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6"/>
          <p:cNvSpPr>
            <a:spLocks noChangeArrowheads="1"/>
          </p:cNvSpPr>
          <p:nvPr/>
        </p:nvSpPr>
        <p:spPr bwMode="auto">
          <a:xfrm>
            <a:off x="566444" y="367463"/>
            <a:ext cx="8229600" cy="388417"/>
          </a:xfrm>
          <a:prstGeom prst="rect">
            <a:avLst/>
          </a:prstGeom>
          <a:solidFill>
            <a:srgbClr val="4472C4"/>
          </a:solidFill>
          <a:ln>
            <a:noFill/>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6" name="矩形 11"/>
          <p:cNvSpPr>
            <a:spLocks noChangeArrowheads="1"/>
          </p:cNvSpPr>
          <p:nvPr/>
        </p:nvSpPr>
        <p:spPr bwMode="auto">
          <a:xfrm>
            <a:off x="4268372" y="344104"/>
            <a:ext cx="825745" cy="388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12"/>
          <p:cNvSpPr>
            <a:spLocks noChangeArrowheads="1"/>
          </p:cNvSpPr>
          <p:nvPr/>
        </p:nvSpPr>
        <p:spPr bwMode="auto">
          <a:xfrm>
            <a:off x="5866845" y="335181"/>
            <a:ext cx="825745" cy="388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13"/>
          <p:cNvSpPr>
            <a:spLocks noChangeArrowheads="1"/>
          </p:cNvSpPr>
          <p:nvPr/>
        </p:nvSpPr>
        <p:spPr bwMode="auto">
          <a:xfrm>
            <a:off x="6708655" y="335181"/>
            <a:ext cx="825745" cy="388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椭圆 19"/>
          <p:cNvSpPr/>
          <p:nvPr/>
        </p:nvSpPr>
        <p:spPr bwMode="auto">
          <a:xfrm>
            <a:off x="844904" y="1980052"/>
            <a:ext cx="2657095" cy="3542794"/>
          </a:xfrm>
          <a:prstGeom prst="ellipse">
            <a:avLst/>
          </a:prstGeom>
          <a:solidFill>
            <a:srgbClr val="4472C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defRPr/>
            </a:pPr>
            <a:endParaRPr lang="zh-CN" altLang="en-US" kern="0" dirty="0">
              <a:solidFill>
                <a:srgbClr val="C4261D"/>
              </a:solidFill>
              <a:latin typeface="Arial" pitchFamily="34" charset="0"/>
              <a:ea typeface="宋体" pitchFamily="2" charset="-122"/>
            </a:endParaRPr>
          </a:p>
        </p:txBody>
      </p:sp>
      <p:sp>
        <p:nvSpPr>
          <p:cNvPr id="21" name="TextBox 4"/>
          <p:cNvSpPr txBox="1"/>
          <p:nvPr/>
        </p:nvSpPr>
        <p:spPr>
          <a:xfrm>
            <a:off x="4315919" y="923122"/>
            <a:ext cx="1686680" cy="369332"/>
          </a:xfrm>
          <a:prstGeom prst="rect">
            <a:avLst/>
          </a:prstGeom>
          <a:noFill/>
        </p:spPr>
        <p:txBody>
          <a:bodyPr wrap="none" rtlCol="0">
            <a:spAutoFit/>
          </a:bodyPr>
          <a:lstStyle/>
          <a:p>
            <a:pPr>
              <a:defRPr/>
            </a:pPr>
            <a:r>
              <a:rPr lang="en-US" altLang="zh-CN" b="1" kern="0" dirty="0">
                <a:solidFill>
                  <a:srgbClr val="4D4D4D"/>
                </a:solidFill>
                <a:latin typeface="微软雅黑"/>
                <a:ea typeface="微软雅黑"/>
              </a:rPr>
              <a:t>■1.</a:t>
            </a:r>
            <a:r>
              <a:rPr lang="zh-CN" altLang="en-US" b="1" dirty="0"/>
              <a:t>文献研究法</a:t>
            </a:r>
            <a:endParaRPr lang="zh-CN" altLang="en-US" b="1" kern="0" dirty="0">
              <a:solidFill>
                <a:srgbClr val="4D4D4D"/>
              </a:solidFill>
              <a:latin typeface="微软雅黑"/>
              <a:ea typeface="微软雅黑"/>
            </a:endParaRPr>
          </a:p>
        </p:txBody>
      </p:sp>
      <p:sp>
        <p:nvSpPr>
          <p:cNvPr id="22" name="TextBox 5"/>
          <p:cNvSpPr txBox="1"/>
          <p:nvPr/>
        </p:nvSpPr>
        <p:spPr>
          <a:xfrm>
            <a:off x="4368112" y="1294027"/>
            <a:ext cx="3564396" cy="1323439"/>
          </a:xfrm>
          <a:prstGeom prst="rect">
            <a:avLst/>
          </a:prstGeom>
          <a:noFill/>
        </p:spPr>
        <p:txBody>
          <a:bodyPr wrap="square" rtlCol="0">
            <a:spAutoFit/>
          </a:bodyPr>
          <a:lstStyle/>
          <a:p>
            <a:r>
              <a:rPr lang="zh-CN" altLang="en-US" sz="2000" dirty="0"/>
              <a:t>在探究望丛祠如今的发展现状需要用到以前学者们的研究成果，并对这些资料进行资源整合、引用</a:t>
            </a:r>
            <a:endParaRPr lang="en-US" altLang="zh-CN" sz="2000" dirty="0"/>
          </a:p>
        </p:txBody>
      </p:sp>
      <p:sp>
        <p:nvSpPr>
          <p:cNvPr id="23" name="TextBox 6"/>
          <p:cNvSpPr txBox="1"/>
          <p:nvPr/>
        </p:nvSpPr>
        <p:spPr>
          <a:xfrm>
            <a:off x="4452433" y="2780928"/>
            <a:ext cx="1225015" cy="369332"/>
          </a:xfrm>
          <a:prstGeom prst="rect">
            <a:avLst/>
          </a:prstGeom>
          <a:noFill/>
        </p:spPr>
        <p:txBody>
          <a:bodyPr wrap="none" rtlCol="0">
            <a:spAutoFit/>
          </a:bodyPr>
          <a:lstStyle/>
          <a:p>
            <a:pPr>
              <a:defRPr/>
            </a:pPr>
            <a:r>
              <a:rPr lang="en-US" altLang="zh-CN" b="1" kern="0" dirty="0">
                <a:solidFill>
                  <a:srgbClr val="4D4D4D"/>
                </a:solidFill>
                <a:latin typeface="微软雅黑"/>
                <a:ea typeface="微软雅黑"/>
              </a:rPr>
              <a:t>■2.</a:t>
            </a:r>
            <a:r>
              <a:rPr lang="zh-CN" altLang="en-US" b="1" dirty="0"/>
              <a:t>调查法</a:t>
            </a:r>
            <a:endParaRPr lang="zh-CN" altLang="en-US" b="1" kern="0" dirty="0">
              <a:solidFill>
                <a:srgbClr val="4D4D4D"/>
              </a:solidFill>
              <a:latin typeface="微软雅黑"/>
              <a:ea typeface="微软雅黑"/>
            </a:endParaRPr>
          </a:p>
        </p:txBody>
      </p:sp>
      <p:sp>
        <p:nvSpPr>
          <p:cNvPr id="24" name="TextBox 7"/>
          <p:cNvSpPr txBox="1"/>
          <p:nvPr/>
        </p:nvSpPr>
        <p:spPr>
          <a:xfrm>
            <a:off x="4339500" y="3222895"/>
            <a:ext cx="3564396" cy="1015663"/>
          </a:xfrm>
          <a:prstGeom prst="rect">
            <a:avLst/>
          </a:prstGeom>
          <a:noFill/>
        </p:spPr>
        <p:txBody>
          <a:bodyPr wrap="square" rtlCol="0">
            <a:spAutoFit/>
          </a:bodyPr>
          <a:lstStyle/>
          <a:p>
            <a:r>
              <a:rPr lang="zh-CN" altLang="en-US" sz="2000" dirty="0"/>
              <a:t>使用调查问卷等方式从参观或参观过的人们得到一些意见或建议，方便统计和研究</a:t>
            </a:r>
            <a:endParaRPr lang="en-US" altLang="zh-CN" sz="2000" dirty="0"/>
          </a:p>
        </p:txBody>
      </p:sp>
      <p:sp>
        <p:nvSpPr>
          <p:cNvPr id="25" name="TextBox 8"/>
          <p:cNvSpPr txBox="1"/>
          <p:nvPr/>
        </p:nvSpPr>
        <p:spPr>
          <a:xfrm>
            <a:off x="4452433" y="4576642"/>
            <a:ext cx="1686680" cy="369332"/>
          </a:xfrm>
          <a:prstGeom prst="rect">
            <a:avLst/>
          </a:prstGeom>
          <a:noFill/>
        </p:spPr>
        <p:txBody>
          <a:bodyPr wrap="none" rtlCol="0">
            <a:spAutoFit/>
          </a:bodyPr>
          <a:lstStyle/>
          <a:p>
            <a:pPr>
              <a:defRPr/>
            </a:pPr>
            <a:r>
              <a:rPr lang="en-US" altLang="zh-CN" b="1" kern="0" dirty="0">
                <a:solidFill>
                  <a:srgbClr val="4D4D4D"/>
                </a:solidFill>
                <a:latin typeface="微软雅黑"/>
                <a:ea typeface="微软雅黑"/>
              </a:rPr>
              <a:t>■3.</a:t>
            </a:r>
            <a:r>
              <a:rPr lang="zh-CN" altLang="en-US" b="1" dirty="0"/>
              <a:t>实地考察法</a:t>
            </a:r>
            <a:endParaRPr lang="zh-CN" altLang="en-US" b="1" kern="0" dirty="0">
              <a:solidFill>
                <a:srgbClr val="4D4D4D"/>
              </a:solidFill>
              <a:latin typeface="微软雅黑"/>
              <a:ea typeface="微软雅黑"/>
            </a:endParaRPr>
          </a:p>
        </p:txBody>
      </p:sp>
      <p:sp>
        <p:nvSpPr>
          <p:cNvPr id="26" name="TextBox 9"/>
          <p:cNvSpPr txBox="1"/>
          <p:nvPr/>
        </p:nvSpPr>
        <p:spPr>
          <a:xfrm>
            <a:off x="4420604" y="5112104"/>
            <a:ext cx="3564396" cy="707886"/>
          </a:xfrm>
          <a:prstGeom prst="rect">
            <a:avLst/>
          </a:prstGeom>
          <a:noFill/>
        </p:spPr>
        <p:txBody>
          <a:bodyPr wrap="square" rtlCol="0">
            <a:spAutoFit/>
          </a:bodyPr>
          <a:lstStyle/>
          <a:p>
            <a:r>
              <a:rPr lang="zh-CN" altLang="en-US" sz="2000" dirty="0"/>
              <a:t>去实地考察望丛祠现在的情况，这种方法更加的直观</a:t>
            </a:r>
            <a:endParaRPr lang="en-US" altLang="zh-CN" sz="2000" dirty="0"/>
          </a:p>
        </p:txBody>
      </p:sp>
      <p:sp>
        <p:nvSpPr>
          <p:cNvPr id="29" name="TextBox 12"/>
          <p:cNvSpPr txBox="1"/>
          <p:nvPr/>
        </p:nvSpPr>
        <p:spPr>
          <a:xfrm>
            <a:off x="1595962" y="3019137"/>
            <a:ext cx="1170176" cy="1754326"/>
          </a:xfrm>
          <a:prstGeom prst="rect">
            <a:avLst/>
          </a:prstGeom>
          <a:noFill/>
        </p:spPr>
        <p:txBody>
          <a:bodyPr wrap="square" rtlCol="0">
            <a:spAutoFit/>
          </a:bodyPr>
          <a:lstStyle/>
          <a:p>
            <a:pPr algn="ctr"/>
            <a:r>
              <a:rPr lang="zh-CN" altLang="en-US" sz="3600" b="1" dirty="0">
                <a:solidFill>
                  <a:srgbClr val="F8F8F8"/>
                </a:solidFill>
                <a:latin typeface="微软雅黑" pitchFamily="34" charset="-122"/>
                <a:ea typeface="微软雅黑" pitchFamily="34" charset="-122"/>
              </a:rPr>
              <a:t>五</a:t>
            </a:r>
            <a:r>
              <a:rPr lang="en-US" altLang="zh-CN" sz="3600" b="1" dirty="0">
                <a:solidFill>
                  <a:srgbClr val="F8F8F8"/>
                </a:solidFill>
                <a:latin typeface="微软雅黑" pitchFamily="34" charset="-122"/>
                <a:ea typeface="微软雅黑" pitchFamily="34" charset="-122"/>
              </a:rPr>
              <a:t>.</a:t>
            </a:r>
            <a:r>
              <a:rPr lang="zh-CN" altLang="en-US" sz="3600" b="1" dirty="0">
                <a:solidFill>
                  <a:srgbClr val="F8F8F8"/>
                </a:solidFill>
                <a:latin typeface="微软雅黑" pitchFamily="34" charset="-122"/>
                <a:ea typeface="微软雅黑" pitchFamily="34" charset="-122"/>
              </a:rPr>
              <a:t>研究方法</a:t>
            </a:r>
          </a:p>
        </p:txBody>
      </p:sp>
      <p:grpSp>
        <p:nvGrpSpPr>
          <p:cNvPr id="30" name="组合 29"/>
          <p:cNvGrpSpPr/>
          <p:nvPr/>
        </p:nvGrpSpPr>
        <p:grpSpPr>
          <a:xfrm>
            <a:off x="1924121" y="1461595"/>
            <a:ext cx="778382" cy="1036915"/>
            <a:chOff x="2505666" y="1765071"/>
            <a:chExt cx="864869" cy="864096"/>
          </a:xfrm>
        </p:grpSpPr>
        <p:sp>
          <p:nvSpPr>
            <p:cNvPr id="31" name="椭圆 30"/>
            <p:cNvSpPr/>
            <p:nvPr/>
          </p:nvSpPr>
          <p:spPr bwMode="auto">
            <a:xfrm>
              <a:off x="2505666" y="1765071"/>
              <a:ext cx="864096" cy="864096"/>
            </a:xfrm>
            <a:prstGeom prst="ellipse">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defRPr/>
              </a:pPr>
              <a:endParaRPr lang="zh-CN" altLang="en-US" kern="0">
                <a:solidFill>
                  <a:srgbClr val="C4261D"/>
                </a:solidFill>
                <a:latin typeface="Arial" pitchFamily="34" charset="0"/>
                <a:ea typeface="宋体" pitchFamily="2" charset="-122"/>
              </a:endParaRPr>
            </a:p>
          </p:txBody>
        </p:sp>
        <p:sp>
          <p:nvSpPr>
            <p:cNvPr id="32" name="TextBox 15"/>
            <p:cNvSpPr txBox="1"/>
            <p:nvPr/>
          </p:nvSpPr>
          <p:spPr>
            <a:xfrm>
              <a:off x="2563333" y="1845204"/>
              <a:ext cx="807202" cy="538609"/>
            </a:xfrm>
            <a:prstGeom prst="rect">
              <a:avLst/>
            </a:prstGeom>
            <a:noFill/>
          </p:spPr>
          <p:txBody>
            <a:bodyPr wrap="none" rtlCol="0">
              <a:spAutoFit/>
            </a:bodyPr>
            <a:lstStyle/>
            <a:p>
              <a:pPr defTabSz="914400">
                <a:defRPr/>
              </a:pPr>
              <a:r>
                <a:rPr lang="en-US" altLang="zh-CN" sz="3600" kern="0" dirty="0">
                  <a:solidFill>
                    <a:srgbClr val="F8F8F8"/>
                  </a:solidFill>
                  <a:latin typeface="微软雅黑"/>
                  <a:ea typeface="微软雅黑"/>
                </a:rPr>
                <a:t>01</a:t>
              </a:r>
              <a:endParaRPr lang="zh-CN" altLang="en-US" sz="3600" kern="0" dirty="0">
                <a:solidFill>
                  <a:srgbClr val="F8F8F8"/>
                </a:solidFill>
                <a:latin typeface="微软雅黑"/>
                <a:ea typeface="微软雅黑"/>
              </a:endParaRPr>
            </a:p>
          </p:txBody>
        </p:sp>
      </p:grpSp>
      <p:grpSp>
        <p:nvGrpSpPr>
          <p:cNvPr id="33" name="组合 32"/>
          <p:cNvGrpSpPr/>
          <p:nvPr/>
        </p:nvGrpSpPr>
        <p:grpSpPr>
          <a:xfrm>
            <a:off x="3113156" y="3222895"/>
            <a:ext cx="777686" cy="1036915"/>
            <a:chOff x="3405766" y="2600174"/>
            <a:chExt cx="864096" cy="864096"/>
          </a:xfrm>
        </p:grpSpPr>
        <p:sp>
          <p:nvSpPr>
            <p:cNvPr id="34" name="椭圆 33"/>
            <p:cNvSpPr/>
            <p:nvPr/>
          </p:nvSpPr>
          <p:spPr bwMode="auto">
            <a:xfrm>
              <a:off x="3405766" y="2600174"/>
              <a:ext cx="864096" cy="864096"/>
            </a:xfrm>
            <a:prstGeom prst="ellipse">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defRPr/>
              </a:pPr>
              <a:endParaRPr lang="zh-CN" altLang="en-US" kern="0">
                <a:solidFill>
                  <a:srgbClr val="C4261D"/>
                </a:solidFill>
                <a:latin typeface="Arial" pitchFamily="34" charset="0"/>
                <a:ea typeface="宋体" pitchFamily="2" charset="-122"/>
              </a:endParaRPr>
            </a:p>
          </p:txBody>
        </p:sp>
        <p:sp>
          <p:nvSpPr>
            <p:cNvPr id="35" name="TextBox 18"/>
            <p:cNvSpPr txBox="1"/>
            <p:nvPr/>
          </p:nvSpPr>
          <p:spPr>
            <a:xfrm>
              <a:off x="3452333" y="2708804"/>
              <a:ext cx="807202" cy="538609"/>
            </a:xfrm>
            <a:prstGeom prst="rect">
              <a:avLst/>
            </a:prstGeom>
            <a:noFill/>
          </p:spPr>
          <p:txBody>
            <a:bodyPr wrap="none" rtlCol="0">
              <a:spAutoFit/>
            </a:bodyPr>
            <a:lstStyle/>
            <a:p>
              <a:pPr defTabSz="914400">
                <a:defRPr/>
              </a:pPr>
              <a:r>
                <a:rPr lang="en-US" altLang="zh-CN" sz="3600" kern="0" dirty="0">
                  <a:solidFill>
                    <a:srgbClr val="F8F8F8"/>
                  </a:solidFill>
                  <a:latin typeface="微软雅黑"/>
                  <a:ea typeface="微软雅黑"/>
                </a:rPr>
                <a:t>02</a:t>
              </a:r>
              <a:endParaRPr lang="zh-CN" altLang="en-US" sz="3600" kern="0" dirty="0">
                <a:solidFill>
                  <a:srgbClr val="F8F8F8"/>
                </a:solidFill>
                <a:latin typeface="微软雅黑"/>
                <a:ea typeface="微软雅黑"/>
              </a:endParaRPr>
            </a:p>
          </p:txBody>
        </p:sp>
      </p:grpSp>
      <p:grpSp>
        <p:nvGrpSpPr>
          <p:cNvPr id="36" name="组合 35"/>
          <p:cNvGrpSpPr/>
          <p:nvPr/>
        </p:nvGrpSpPr>
        <p:grpSpPr>
          <a:xfrm>
            <a:off x="1789881" y="4953725"/>
            <a:ext cx="782337" cy="1036915"/>
            <a:chOff x="3593471" y="3855820"/>
            <a:chExt cx="869264" cy="864096"/>
          </a:xfrm>
        </p:grpSpPr>
        <p:sp>
          <p:nvSpPr>
            <p:cNvPr id="37" name="椭圆 36"/>
            <p:cNvSpPr/>
            <p:nvPr/>
          </p:nvSpPr>
          <p:spPr bwMode="auto">
            <a:xfrm>
              <a:off x="3593471" y="3855820"/>
              <a:ext cx="864096" cy="864096"/>
            </a:xfrm>
            <a:prstGeom prst="ellipse">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defRPr/>
              </a:pPr>
              <a:endParaRPr lang="zh-CN" altLang="en-US" kern="0">
                <a:solidFill>
                  <a:srgbClr val="C4261D"/>
                </a:solidFill>
                <a:latin typeface="Arial" pitchFamily="34" charset="0"/>
                <a:ea typeface="宋体" pitchFamily="2" charset="-122"/>
              </a:endParaRPr>
            </a:p>
          </p:txBody>
        </p:sp>
        <p:sp>
          <p:nvSpPr>
            <p:cNvPr id="38" name="TextBox 21"/>
            <p:cNvSpPr txBox="1"/>
            <p:nvPr/>
          </p:nvSpPr>
          <p:spPr>
            <a:xfrm>
              <a:off x="3655533" y="3978804"/>
              <a:ext cx="807202" cy="538609"/>
            </a:xfrm>
            <a:prstGeom prst="rect">
              <a:avLst/>
            </a:prstGeom>
            <a:noFill/>
          </p:spPr>
          <p:txBody>
            <a:bodyPr wrap="none" rtlCol="0">
              <a:spAutoFit/>
            </a:bodyPr>
            <a:lstStyle/>
            <a:p>
              <a:pPr defTabSz="914400">
                <a:defRPr/>
              </a:pPr>
              <a:r>
                <a:rPr lang="en-US" altLang="zh-CN" sz="3600" kern="0" dirty="0">
                  <a:solidFill>
                    <a:srgbClr val="F8F8F8"/>
                  </a:solidFill>
                  <a:latin typeface="微软雅黑"/>
                  <a:ea typeface="微软雅黑"/>
                </a:rPr>
                <a:t>03</a:t>
              </a:r>
              <a:endParaRPr lang="zh-CN" altLang="en-US" sz="3600" kern="0" dirty="0">
                <a:solidFill>
                  <a:srgbClr val="F8F8F8"/>
                </a:solidFill>
                <a:latin typeface="微软雅黑"/>
                <a:ea typeface="微软雅黑"/>
              </a:endParaRPr>
            </a:p>
          </p:txBody>
        </p:sp>
      </p:grpSp>
      <p:sp>
        <p:nvSpPr>
          <p:cNvPr id="41" name="TextBox 24"/>
          <p:cNvSpPr txBox="1"/>
          <p:nvPr/>
        </p:nvSpPr>
        <p:spPr>
          <a:xfrm>
            <a:off x="2610138" y="5054030"/>
            <a:ext cx="184731" cy="646331"/>
          </a:xfrm>
          <a:prstGeom prst="rect">
            <a:avLst/>
          </a:prstGeom>
          <a:noFill/>
        </p:spPr>
        <p:txBody>
          <a:bodyPr wrap="none" rtlCol="0">
            <a:spAutoFit/>
          </a:bodyPr>
          <a:lstStyle/>
          <a:p>
            <a:pPr defTabSz="914400">
              <a:defRPr/>
            </a:pPr>
            <a:endParaRPr lang="zh-CN" altLang="en-US" sz="3600" kern="0" dirty="0">
              <a:solidFill>
                <a:srgbClr val="F8F8F8"/>
              </a:solidFill>
              <a:latin typeface="微软雅黑"/>
              <a:ea typeface="微软雅黑"/>
            </a:endParaRPr>
          </a:p>
        </p:txBody>
      </p:sp>
    </p:spTree>
    <p:extLst>
      <p:ext uri="{BB962C8B-B14F-4D97-AF65-F5344CB8AC3E}">
        <p14:creationId xmlns:p14="http://schemas.microsoft.com/office/powerpoint/2010/main" val="1032050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27584" y="1052736"/>
            <a:ext cx="7056784" cy="5355312"/>
          </a:xfrm>
          <a:prstGeom prst="rect">
            <a:avLst/>
          </a:prstGeom>
        </p:spPr>
        <p:txBody>
          <a:bodyPr wrap="square">
            <a:spAutoFit/>
          </a:bodyPr>
          <a:lstStyle/>
          <a:p>
            <a:r>
              <a:rPr lang="en-US" altLang="zh-CN" dirty="0"/>
              <a:t>[1]</a:t>
            </a:r>
            <a:r>
              <a:rPr lang="zh-CN" altLang="en-US" dirty="0"/>
              <a:t>王德友</a:t>
            </a:r>
            <a:r>
              <a:rPr lang="en-US" altLang="zh-CN" dirty="0"/>
              <a:t>.“</a:t>
            </a:r>
            <a:r>
              <a:rPr lang="zh-CN" altLang="en-US" dirty="0"/>
              <a:t>古蜀国的骄傲”</a:t>
            </a:r>
            <a:r>
              <a:rPr lang="en-US" altLang="zh-CN" dirty="0"/>
              <a:t>——</a:t>
            </a:r>
            <a:r>
              <a:rPr lang="zh-CN" altLang="en-US" dirty="0"/>
              <a:t>望丛祠寻荒</a:t>
            </a:r>
            <a:r>
              <a:rPr lang="en-US" altLang="zh-CN" dirty="0"/>
              <a:t>[J].</a:t>
            </a:r>
            <a:r>
              <a:rPr lang="zh-CN" altLang="en-US" dirty="0"/>
              <a:t>丝绸之路</a:t>
            </a:r>
            <a:r>
              <a:rPr lang="en-US" altLang="zh-CN" dirty="0"/>
              <a:t>,2002(06):4-8.</a:t>
            </a:r>
          </a:p>
          <a:p>
            <a:endParaRPr lang="en-US" altLang="zh-CN" dirty="0"/>
          </a:p>
          <a:p>
            <a:r>
              <a:rPr lang="en-US" altLang="zh-CN" dirty="0"/>
              <a:t>[2]</a:t>
            </a:r>
            <a:r>
              <a:rPr lang="zh-CN" altLang="en-US" dirty="0"/>
              <a:t>黄慧琳</a:t>
            </a:r>
            <a:r>
              <a:rPr lang="en-US" altLang="zh-CN" dirty="0"/>
              <a:t>,</a:t>
            </a:r>
            <a:r>
              <a:rPr lang="zh-CN" altLang="en-US" dirty="0"/>
              <a:t>汪珂永</a:t>
            </a:r>
            <a:r>
              <a:rPr lang="en-US" altLang="zh-CN" dirty="0"/>
              <a:t>,</a:t>
            </a:r>
            <a:r>
              <a:rPr lang="zh-CN" altLang="en-US" dirty="0"/>
              <a:t>汪兆旗</a:t>
            </a:r>
            <a:r>
              <a:rPr lang="en-US" altLang="zh-CN" dirty="0"/>
              <a:t>.</a:t>
            </a:r>
            <a:r>
              <a:rPr lang="zh-CN" altLang="en-US" dirty="0"/>
              <a:t>挖掘古蜀文化底蕴  打造望丛文明圣地</a:t>
            </a:r>
            <a:r>
              <a:rPr lang="en-US" altLang="zh-CN" dirty="0"/>
              <a:t>[J].</a:t>
            </a:r>
            <a:r>
              <a:rPr lang="zh-CN" altLang="en-US" dirty="0"/>
              <a:t>人民论坛</a:t>
            </a:r>
            <a:r>
              <a:rPr lang="en-US" altLang="zh-CN" dirty="0"/>
              <a:t>,2015(33):104-105.</a:t>
            </a:r>
          </a:p>
          <a:p>
            <a:endParaRPr lang="en-US" altLang="zh-CN" dirty="0"/>
          </a:p>
          <a:p>
            <a:r>
              <a:rPr lang="en-US" altLang="zh-CN" dirty="0"/>
              <a:t>[3]</a:t>
            </a:r>
            <a:r>
              <a:rPr lang="zh-CN" altLang="en-US" dirty="0"/>
              <a:t>董雅倩</a:t>
            </a:r>
            <a:r>
              <a:rPr lang="en-US" altLang="zh-CN" dirty="0"/>
              <a:t>.</a:t>
            </a:r>
            <a:r>
              <a:rPr lang="zh-CN" altLang="en-US" dirty="0"/>
              <a:t>地方文化资源调查保护与旅游开发</a:t>
            </a:r>
            <a:r>
              <a:rPr lang="en-US" altLang="zh-CN" dirty="0"/>
              <a:t>——</a:t>
            </a:r>
            <a:r>
              <a:rPr lang="zh-CN" altLang="en-US" dirty="0"/>
              <a:t>以郫县古蜀文化风景遗存为例</a:t>
            </a:r>
            <a:r>
              <a:rPr lang="en-US" altLang="zh-CN" dirty="0"/>
              <a:t>[J].</a:t>
            </a:r>
            <a:r>
              <a:rPr lang="zh-CN" altLang="en-US" dirty="0"/>
              <a:t>阿坝师范高等专科学校学报</a:t>
            </a:r>
            <a:r>
              <a:rPr lang="en-US" altLang="zh-CN" dirty="0"/>
              <a:t>,2014,31(04):81-86.</a:t>
            </a:r>
          </a:p>
          <a:p>
            <a:endParaRPr lang="en-US" altLang="zh-CN" dirty="0"/>
          </a:p>
          <a:p>
            <a:r>
              <a:rPr lang="en-US" altLang="zh-CN" dirty="0"/>
              <a:t>[4]</a:t>
            </a:r>
            <a:r>
              <a:rPr lang="zh-CN" altLang="en-US" dirty="0"/>
              <a:t>吴德翔</a:t>
            </a:r>
            <a:r>
              <a:rPr lang="en-US" altLang="zh-CN" dirty="0"/>
              <a:t>.</a:t>
            </a:r>
            <a:r>
              <a:rPr lang="zh-CN" altLang="en-US" dirty="0"/>
              <a:t>望丛古韵</a:t>
            </a:r>
            <a:r>
              <a:rPr lang="en-US" altLang="zh-CN" dirty="0"/>
              <a:t>[J].</a:t>
            </a:r>
            <a:r>
              <a:rPr lang="zh-CN" altLang="en-US" dirty="0"/>
              <a:t>寻根</a:t>
            </a:r>
            <a:r>
              <a:rPr lang="en-US" altLang="zh-CN" dirty="0"/>
              <a:t>,2005(06):95-97.</a:t>
            </a:r>
          </a:p>
          <a:p>
            <a:endParaRPr lang="en-US" altLang="zh-CN" dirty="0"/>
          </a:p>
          <a:p>
            <a:r>
              <a:rPr lang="en-US" altLang="zh-CN" dirty="0"/>
              <a:t>[5]</a:t>
            </a:r>
            <a:r>
              <a:rPr lang="zh-CN" altLang="en-US" dirty="0"/>
              <a:t>郫都区博物馆</a:t>
            </a:r>
            <a:r>
              <a:rPr lang="en-US" altLang="zh-CN" dirty="0"/>
              <a:t>.</a:t>
            </a:r>
            <a:r>
              <a:rPr lang="zh-CN" altLang="en-US" dirty="0"/>
              <a:t>文广局</a:t>
            </a:r>
            <a:r>
              <a:rPr lang="en-US" altLang="zh-CN" dirty="0"/>
              <a:t>.</a:t>
            </a:r>
            <a:r>
              <a:rPr lang="zh-CN" altLang="en-US" dirty="0"/>
              <a:t> </a:t>
            </a:r>
            <a:r>
              <a:rPr lang="en-US" altLang="zh-CN" dirty="0"/>
              <a:t>2016-10-10 </a:t>
            </a:r>
          </a:p>
          <a:p>
            <a:endParaRPr lang="en-US" altLang="zh-CN" dirty="0"/>
          </a:p>
          <a:p>
            <a:r>
              <a:rPr lang="en-US" altLang="zh-CN" dirty="0"/>
              <a:t>[6]</a:t>
            </a:r>
            <a:r>
              <a:rPr lang="zh-CN" altLang="en-US" dirty="0"/>
              <a:t>王增辉</a:t>
            </a:r>
            <a:r>
              <a:rPr lang="en-US" altLang="zh-CN" dirty="0"/>
              <a:t>.</a:t>
            </a:r>
            <a:r>
              <a:rPr lang="zh-CN" altLang="en-US" dirty="0"/>
              <a:t>成都世界现代田园城市文化构想</a:t>
            </a:r>
            <a:r>
              <a:rPr lang="en-US" altLang="zh-CN" dirty="0"/>
              <a:t>——</a:t>
            </a:r>
            <a:r>
              <a:rPr lang="zh-CN" altLang="en-US" dirty="0"/>
              <a:t>成都城市文化建设内涵探析</a:t>
            </a:r>
            <a:r>
              <a:rPr lang="en-US" altLang="zh-CN" dirty="0"/>
              <a:t>[J].</a:t>
            </a:r>
            <a:r>
              <a:rPr lang="zh-CN" altLang="en-US" dirty="0"/>
              <a:t>城市</a:t>
            </a:r>
            <a:r>
              <a:rPr lang="en-US" altLang="zh-CN" dirty="0"/>
              <a:t>,2011(11):72-77.</a:t>
            </a:r>
          </a:p>
          <a:p>
            <a:endParaRPr lang="en-US" altLang="zh-CN" dirty="0"/>
          </a:p>
          <a:p>
            <a:r>
              <a:rPr lang="en-US" altLang="zh-CN" dirty="0"/>
              <a:t>[7]</a:t>
            </a:r>
            <a:r>
              <a:rPr lang="zh-CN" altLang="en-US" dirty="0"/>
              <a:t>陈寒阳</a:t>
            </a:r>
            <a:r>
              <a:rPr lang="en-US" altLang="zh-CN" dirty="0"/>
              <a:t>. </a:t>
            </a:r>
            <a:r>
              <a:rPr lang="zh-CN" altLang="en-US" dirty="0"/>
              <a:t>四川名人纪念园林建筑布局与造景手法研究</a:t>
            </a:r>
            <a:r>
              <a:rPr lang="en-US" altLang="zh-CN" dirty="0"/>
              <a:t>[D].</a:t>
            </a:r>
            <a:r>
              <a:rPr lang="zh-CN" altLang="en-US" dirty="0"/>
              <a:t>西南交通大学</a:t>
            </a:r>
            <a:r>
              <a:rPr lang="en-US" altLang="zh-CN" dirty="0"/>
              <a:t>,2019.</a:t>
            </a:r>
          </a:p>
          <a:p>
            <a:endParaRPr lang="en-US" altLang="zh-CN" dirty="0"/>
          </a:p>
          <a:p>
            <a:r>
              <a:rPr lang="en-US" altLang="zh-CN" dirty="0"/>
              <a:t>[8]</a:t>
            </a:r>
            <a:r>
              <a:rPr lang="zh-CN" altLang="en-US" dirty="0"/>
              <a:t>钟信</a:t>
            </a:r>
            <a:r>
              <a:rPr lang="en-US" altLang="zh-CN" dirty="0"/>
              <a:t>. </a:t>
            </a:r>
            <a:r>
              <a:rPr lang="zh-CN" altLang="en-US" dirty="0"/>
              <a:t>西蜀古代园林史研究初探</a:t>
            </a:r>
            <a:r>
              <a:rPr lang="en-US" altLang="zh-CN" dirty="0"/>
              <a:t>[D].</a:t>
            </a:r>
            <a:r>
              <a:rPr lang="zh-CN" altLang="en-US" dirty="0"/>
              <a:t>四川农业大学</a:t>
            </a:r>
            <a:r>
              <a:rPr lang="en-US" altLang="zh-CN" dirty="0"/>
              <a:t>,2010.</a:t>
            </a:r>
            <a:endParaRPr lang="zh-CN" altLang="en-US" dirty="0"/>
          </a:p>
        </p:txBody>
      </p:sp>
      <p:sp>
        <p:nvSpPr>
          <p:cNvPr id="4" name="矩形 6"/>
          <p:cNvSpPr>
            <a:spLocks noChangeArrowheads="1"/>
          </p:cNvSpPr>
          <p:nvPr/>
        </p:nvSpPr>
        <p:spPr bwMode="auto">
          <a:xfrm>
            <a:off x="210808" y="44624"/>
            <a:ext cx="8321632" cy="620271"/>
          </a:xfrm>
          <a:prstGeom prst="rect">
            <a:avLst/>
          </a:prstGeom>
          <a:solidFill>
            <a:srgbClr val="4472C4"/>
          </a:solidFill>
          <a:ln>
            <a:noFill/>
          </a:ln>
        </p:spPr>
        <p:txBody>
          <a:bodyPr anchor="ctr"/>
          <a:lstStyle/>
          <a:p>
            <a:r>
              <a:rPr lang="zh-CN" altLang="en-US" sz="2800" dirty="0">
                <a:solidFill>
                  <a:schemeClr val="bg1"/>
                </a:solidFill>
                <a:latin typeface="方正粗黑宋简体" panose="02000000000000000000" pitchFamily="2" charset="-122"/>
                <a:ea typeface="方正粗黑宋简体" panose="02000000000000000000" pitchFamily="2" charset="-122"/>
              </a:rPr>
              <a:t>六、具体参考文献</a:t>
            </a:r>
          </a:p>
        </p:txBody>
      </p:sp>
    </p:spTree>
    <p:extLst>
      <p:ext uri="{BB962C8B-B14F-4D97-AF65-F5344CB8AC3E}">
        <p14:creationId xmlns:p14="http://schemas.microsoft.com/office/powerpoint/2010/main" val="4131890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p:cNvSpPr>
            <a:spLocks noChangeArrowheads="1"/>
          </p:cNvSpPr>
          <p:nvPr/>
        </p:nvSpPr>
        <p:spPr bwMode="auto">
          <a:xfrm>
            <a:off x="2569110" y="4351282"/>
            <a:ext cx="4274375" cy="55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5" tIns="25718" rIns="51435" bIns="25718">
            <a:spAutoFit/>
          </a:bodyPr>
          <a:lstStyle/>
          <a:p>
            <a:pPr algn="ctr"/>
            <a:r>
              <a:rPr lang="zh-CN" altLang="en-US" sz="3300" b="1" spc="225" dirty="0">
                <a:solidFill>
                  <a:srgbClr val="0070C0"/>
                </a:solidFill>
                <a:latin typeface="微软雅黑" pitchFamily="34" charset="-122"/>
                <a:ea typeface="微软雅黑" pitchFamily="34" charset="-122"/>
                <a:sym typeface="Segoe UI" pitchFamily="34" charset="0"/>
              </a:rPr>
              <a:t>谢谢各位评委指导！</a:t>
            </a:r>
          </a:p>
        </p:txBody>
      </p:sp>
      <p:sp>
        <p:nvSpPr>
          <p:cNvPr id="8" name="椭圆 7"/>
          <p:cNvSpPr/>
          <p:nvPr/>
        </p:nvSpPr>
        <p:spPr>
          <a:xfrm>
            <a:off x="3954446" y="842873"/>
            <a:ext cx="1691260" cy="2255014"/>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3"/>
          </a:p>
        </p:txBody>
      </p:sp>
      <p:cxnSp>
        <p:nvCxnSpPr>
          <p:cNvPr id="9" name="直接连接符 8"/>
          <p:cNvCxnSpPr>
            <a:cxnSpLocks/>
            <a:stCxn id="8" idx="4"/>
          </p:cNvCxnSpPr>
          <p:nvPr/>
        </p:nvCxnSpPr>
        <p:spPr>
          <a:xfrm flipV="1">
            <a:off x="4800077" y="3087263"/>
            <a:ext cx="3886725" cy="1062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cxnSpLocks/>
            <a:endCxn id="8" idx="0"/>
          </p:cNvCxnSpPr>
          <p:nvPr/>
        </p:nvCxnSpPr>
        <p:spPr>
          <a:xfrm flipV="1">
            <a:off x="388622" y="842873"/>
            <a:ext cx="4411455" cy="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9996" y="889976"/>
            <a:ext cx="1580163" cy="2160815"/>
          </a:xfrm>
          <a:prstGeom prst="ellipse">
            <a:avLst/>
          </a:prstGeom>
          <a:ln w="19050">
            <a:solidFill>
              <a:schemeClr val="bg1"/>
            </a:solidFill>
          </a:ln>
        </p:spPr>
      </p:pic>
    </p:spTree>
    <p:extLst>
      <p:ext uri="{BB962C8B-B14F-4D97-AF65-F5344CB8AC3E}">
        <p14:creationId xmlns:p14="http://schemas.microsoft.com/office/powerpoint/2010/main" val="2343161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0" y="-14386"/>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矩形 15"/>
          <p:cNvSpPr/>
          <p:nvPr/>
        </p:nvSpPr>
        <p:spPr>
          <a:xfrm>
            <a:off x="323528" y="151389"/>
            <a:ext cx="5040560" cy="1815882"/>
          </a:xfrm>
          <a:prstGeom prst="rect">
            <a:avLst/>
          </a:prstGeom>
        </p:spPr>
        <p:txBody>
          <a:bodyPr vert="horz" wrap="square">
            <a:spAutoFit/>
          </a:bodyPr>
          <a:lstStyle/>
          <a:p>
            <a:r>
              <a:rPr lang="zh-CN" altLang="en-US" sz="3200" b="1" dirty="0">
                <a:solidFill>
                  <a:schemeClr val="bg1"/>
                </a:solidFill>
                <a:latin typeface="微软雅黑" pitchFamily="34" charset="-122"/>
                <a:ea typeface="微软雅黑" pitchFamily="34" charset="-122"/>
              </a:rPr>
              <a:t>目录</a:t>
            </a:r>
            <a:endParaRPr lang="en-US" altLang="zh-CN" sz="3200" b="1" dirty="0">
              <a:solidFill>
                <a:schemeClr val="bg1"/>
              </a:solidFill>
              <a:latin typeface="微软雅黑" pitchFamily="34" charset="-122"/>
              <a:ea typeface="微软雅黑" pitchFamily="34" charset="-122"/>
            </a:endParaRPr>
          </a:p>
          <a:p>
            <a:r>
              <a:rPr lang="en-US" altLang="zh-CN" sz="3200" b="1" dirty="0">
                <a:solidFill>
                  <a:schemeClr val="bg1"/>
                </a:solidFill>
                <a:latin typeface="微软雅黑" panose="020B0503020204020204" pitchFamily="34" charset="-122"/>
                <a:ea typeface="微软雅黑" panose="020B0503020204020204" pitchFamily="34" charset="-122"/>
              </a:rPr>
              <a:t>CONTENTS</a:t>
            </a:r>
            <a:endParaRPr lang="zh-CN" altLang="en-US" sz="3200" b="1" dirty="0">
              <a:solidFill>
                <a:schemeClr val="bg1"/>
              </a:solidFill>
              <a:latin typeface="微软雅黑" panose="020B0503020204020204" pitchFamily="34" charset="-122"/>
              <a:ea typeface="微软雅黑" panose="020B0503020204020204" pitchFamily="34" charset="-122"/>
            </a:endParaRPr>
          </a:p>
          <a:p>
            <a:endParaRPr lang="zh-CN" altLang="en-US" sz="4800" b="1" dirty="0">
              <a:solidFill>
                <a:schemeClr val="bg1"/>
              </a:solidFill>
              <a:latin typeface="微软雅黑" pitchFamily="34" charset="-122"/>
              <a:ea typeface="微软雅黑" pitchFamily="34" charset="-122"/>
            </a:endParaRPr>
          </a:p>
        </p:txBody>
      </p:sp>
      <p:sp>
        <p:nvSpPr>
          <p:cNvPr id="17" name="Freeform 5"/>
          <p:cNvSpPr>
            <a:spLocks noEditPoints="1"/>
          </p:cNvSpPr>
          <p:nvPr/>
        </p:nvSpPr>
        <p:spPr bwMode="auto">
          <a:xfrm>
            <a:off x="4241958" y="768169"/>
            <a:ext cx="330042" cy="441960"/>
          </a:xfrm>
          <a:custGeom>
            <a:avLst/>
            <a:gdLst>
              <a:gd name="T0" fmla="*/ 721 w 1441"/>
              <a:gd name="T1" fmla="*/ 0 h 1441"/>
              <a:gd name="T2" fmla="*/ 1441 w 1441"/>
              <a:gd name="T3" fmla="*/ 721 h 1441"/>
              <a:gd name="T4" fmla="*/ 721 w 1441"/>
              <a:gd name="T5" fmla="*/ 1441 h 1441"/>
              <a:gd name="T6" fmla="*/ 0 w 1441"/>
              <a:gd name="T7" fmla="*/ 721 h 1441"/>
              <a:gd name="T8" fmla="*/ 721 w 1441"/>
              <a:gd name="T9" fmla="*/ 0 h 1441"/>
              <a:gd name="T10" fmla="*/ 721 w 1441"/>
              <a:gd name="T11" fmla="*/ 186 h 1441"/>
              <a:gd name="T12" fmla="*/ 1255 w 1441"/>
              <a:gd name="T13" fmla="*/ 721 h 1441"/>
              <a:gd name="T14" fmla="*/ 721 w 1441"/>
              <a:gd name="T15" fmla="*/ 1255 h 1441"/>
              <a:gd name="T16" fmla="*/ 186 w 1441"/>
              <a:gd name="T17" fmla="*/ 721 h 1441"/>
              <a:gd name="T18" fmla="*/ 721 w 1441"/>
              <a:gd name="T19" fmla="*/ 186 h 1441"/>
              <a:gd name="T20" fmla="*/ 305 w 1441"/>
              <a:gd name="T21" fmla="*/ 928 h 1441"/>
              <a:gd name="T22" fmla="*/ 751 w 1441"/>
              <a:gd name="T23" fmla="*/ 928 h 1441"/>
              <a:gd name="T24" fmla="*/ 751 w 1441"/>
              <a:gd name="T25" fmla="*/ 1135 h 1441"/>
              <a:gd name="T26" fmla="*/ 1197 w 1441"/>
              <a:gd name="T27" fmla="*/ 721 h 1441"/>
              <a:gd name="T28" fmla="*/ 751 w 1441"/>
              <a:gd name="T29" fmla="*/ 306 h 1441"/>
              <a:gd name="T30" fmla="*/ 751 w 1441"/>
              <a:gd name="T31" fmla="*/ 513 h 1441"/>
              <a:gd name="T32" fmla="*/ 305 w 1441"/>
              <a:gd name="T33" fmla="*/ 513 h 1441"/>
              <a:gd name="T34" fmla="*/ 305 w 1441"/>
              <a:gd name="T35" fmla="*/ 928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1" h="1441">
                <a:moveTo>
                  <a:pt x="721" y="0"/>
                </a:moveTo>
                <a:cubicBezTo>
                  <a:pt x="1119" y="0"/>
                  <a:pt x="1441" y="323"/>
                  <a:pt x="1441" y="721"/>
                </a:cubicBezTo>
                <a:cubicBezTo>
                  <a:pt x="1441" y="1119"/>
                  <a:pt x="1119" y="1441"/>
                  <a:pt x="721" y="1441"/>
                </a:cubicBezTo>
                <a:cubicBezTo>
                  <a:pt x="323" y="1441"/>
                  <a:pt x="0" y="1119"/>
                  <a:pt x="0" y="721"/>
                </a:cubicBezTo>
                <a:cubicBezTo>
                  <a:pt x="0" y="323"/>
                  <a:pt x="323" y="0"/>
                  <a:pt x="721" y="0"/>
                </a:cubicBezTo>
                <a:close/>
                <a:moveTo>
                  <a:pt x="721" y="186"/>
                </a:moveTo>
                <a:cubicBezTo>
                  <a:pt x="1016" y="186"/>
                  <a:pt x="1255" y="426"/>
                  <a:pt x="1255" y="721"/>
                </a:cubicBezTo>
                <a:cubicBezTo>
                  <a:pt x="1255" y="1016"/>
                  <a:pt x="1016" y="1255"/>
                  <a:pt x="721" y="1255"/>
                </a:cubicBezTo>
                <a:cubicBezTo>
                  <a:pt x="426" y="1255"/>
                  <a:pt x="186" y="1016"/>
                  <a:pt x="186" y="721"/>
                </a:cubicBezTo>
                <a:cubicBezTo>
                  <a:pt x="186" y="426"/>
                  <a:pt x="426" y="186"/>
                  <a:pt x="721" y="186"/>
                </a:cubicBezTo>
                <a:close/>
                <a:moveTo>
                  <a:pt x="305" y="928"/>
                </a:moveTo>
                <a:lnTo>
                  <a:pt x="751" y="928"/>
                </a:lnTo>
                <a:lnTo>
                  <a:pt x="751" y="1135"/>
                </a:lnTo>
                <a:lnTo>
                  <a:pt x="1197" y="721"/>
                </a:lnTo>
                <a:lnTo>
                  <a:pt x="751" y="306"/>
                </a:lnTo>
                <a:lnTo>
                  <a:pt x="751" y="513"/>
                </a:lnTo>
                <a:lnTo>
                  <a:pt x="305" y="513"/>
                </a:lnTo>
                <a:lnTo>
                  <a:pt x="305" y="928"/>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p>
        </p:txBody>
      </p:sp>
      <p:sp>
        <p:nvSpPr>
          <p:cNvPr id="18" name="矩形 17"/>
          <p:cNvSpPr/>
          <p:nvPr/>
        </p:nvSpPr>
        <p:spPr>
          <a:xfrm>
            <a:off x="4771218" y="742543"/>
            <a:ext cx="2339102" cy="461665"/>
          </a:xfrm>
          <a:prstGeom prst="rect">
            <a:avLst/>
          </a:prstGeom>
        </p:spPr>
        <p:txBody>
          <a:bodyPr wrap="none">
            <a:spAutoFit/>
          </a:bodyPr>
          <a:lstStyle/>
          <a:p>
            <a:r>
              <a:rPr lang="zh-CN" altLang="en-US" sz="2400" dirty="0">
                <a:solidFill>
                  <a:schemeClr val="bg1"/>
                </a:solidFill>
                <a:latin typeface="方正粗黑宋简体" panose="02000000000000000000" pitchFamily="2" charset="-122"/>
                <a:ea typeface="方正粗黑宋简体" panose="02000000000000000000" pitchFamily="2" charset="-122"/>
              </a:rPr>
              <a:t>一、课题的来源</a:t>
            </a:r>
          </a:p>
        </p:txBody>
      </p:sp>
      <p:sp>
        <p:nvSpPr>
          <p:cNvPr id="19" name="Freeform 5"/>
          <p:cNvSpPr>
            <a:spLocks noEditPoints="1"/>
          </p:cNvSpPr>
          <p:nvPr/>
        </p:nvSpPr>
        <p:spPr bwMode="auto">
          <a:xfrm>
            <a:off x="4223127" y="1628800"/>
            <a:ext cx="330042" cy="441960"/>
          </a:xfrm>
          <a:custGeom>
            <a:avLst/>
            <a:gdLst>
              <a:gd name="T0" fmla="*/ 721 w 1441"/>
              <a:gd name="T1" fmla="*/ 0 h 1441"/>
              <a:gd name="T2" fmla="*/ 1441 w 1441"/>
              <a:gd name="T3" fmla="*/ 721 h 1441"/>
              <a:gd name="T4" fmla="*/ 721 w 1441"/>
              <a:gd name="T5" fmla="*/ 1441 h 1441"/>
              <a:gd name="T6" fmla="*/ 0 w 1441"/>
              <a:gd name="T7" fmla="*/ 721 h 1441"/>
              <a:gd name="T8" fmla="*/ 721 w 1441"/>
              <a:gd name="T9" fmla="*/ 0 h 1441"/>
              <a:gd name="T10" fmla="*/ 721 w 1441"/>
              <a:gd name="T11" fmla="*/ 186 h 1441"/>
              <a:gd name="T12" fmla="*/ 1255 w 1441"/>
              <a:gd name="T13" fmla="*/ 721 h 1441"/>
              <a:gd name="T14" fmla="*/ 721 w 1441"/>
              <a:gd name="T15" fmla="*/ 1255 h 1441"/>
              <a:gd name="T16" fmla="*/ 186 w 1441"/>
              <a:gd name="T17" fmla="*/ 721 h 1441"/>
              <a:gd name="T18" fmla="*/ 721 w 1441"/>
              <a:gd name="T19" fmla="*/ 186 h 1441"/>
              <a:gd name="T20" fmla="*/ 305 w 1441"/>
              <a:gd name="T21" fmla="*/ 928 h 1441"/>
              <a:gd name="T22" fmla="*/ 751 w 1441"/>
              <a:gd name="T23" fmla="*/ 928 h 1441"/>
              <a:gd name="T24" fmla="*/ 751 w 1441"/>
              <a:gd name="T25" fmla="*/ 1135 h 1441"/>
              <a:gd name="T26" fmla="*/ 1197 w 1441"/>
              <a:gd name="T27" fmla="*/ 721 h 1441"/>
              <a:gd name="T28" fmla="*/ 751 w 1441"/>
              <a:gd name="T29" fmla="*/ 306 h 1441"/>
              <a:gd name="T30" fmla="*/ 751 w 1441"/>
              <a:gd name="T31" fmla="*/ 513 h 1441"/>
              <a:gd name="T32" fmla="*/ 305 w 1441"/>
              <a:gd name="T33" fmla="*/ 513 h 1441"/>
              <a:gd name="T34" fmla="*/ 305 w 1441"/>
              <a:gd name="T35" fmla="*/ 928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1" h="1441">
                <a:moveTo>
                  <a:pt x="721" y="0"/>
                </a:moveTo>
                <a:cubicBezTo>
                  <a:pt x="1119" y="0"/>
                  <a:pt x="1441" y="323"/>
                  <a:pt x="1441" y="721"/>
                </a:cubicBezTo>
                <a:cubicBezTo>
                  <a:pt x="1441" y="1119"/>
                  <a:pt x="1119" y="1441"/>
                  <a:pt x="721" y="1441"/>
                </a:cubicBezTo>
                <a:cubicBezTo>
                  <a:pt x="323" y="1441"/>
                  <a:pt x="0" y="1119"/>
                  <a:pt x="0" y="721"/>
                </a:cubicBezTo>
                <a:cubicBezTo>
                  <a:pt x="0" y="323"/>
                  <a:pt x="323" y="0"/>
                  <a:pt x="721" y="0"/>
                </a:cubicBezTo>
                <a:close/>
                <a:moveTo>
                  <a:pt x="721" y="186"/>
                </a:moveTo>
                <a:cubicBezTo>
                  <a:pt x="1016" y="186"/>
                  <a:pt x="1255" y="426"/>
                  <a:pt x="1255" y="721"/>
                </a:cubicBezTo>
                <a:cubicBezTo>
                  <a:pt x="1255" y="1016"/>
                  <a:pt x="1016" y="1255"/>
                  <a:pt x="721" y="1255"/>
                </a:cubicBezTo>
                <a:cubicBezTo>
                  <a:pt x="426" y="1255"/>
                  <a:pt x="186" y="1016"/>
                  <a:pt x="186" y="721"/>
                </a:cubicBezTo>
                <a:cubicBezTo>
                  <a:pt x="186" y="426"/>
                  <a:pt x="426" y="186"/>
                  <a:pt x="721" y="186"/>
                </a:cubicBezTo>
                <a:close/>
                <a:moveTo>
                  <a:pt x="305" y="928"/>
                </a:moveTo>
                <a:lnTo>
                  <a:pt x="751" y="928"/>
                </a:lnTo>
                <a:lnTo>
                  <a:pt x="751" y="1135"/>
                </a:lnTo>
                <a:lnTo>
                  <a:pt x="1197" y="721"/>
                </a:lnTo>
                <a:lnTo>
                  <a:pt x="751" y="306"/>
                </a:lnTo>
                <a:lnTo>
                  <a:pt x="751" y="513"/>
                </a:lnTo>
                <a:lnTo>
                  <a:pt x="305" y="513"/>
                </a:lnTo>
                <a:lnTo>
                  <a:pt x="305" y="928"/>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p>
        </p:txBody>
      </p:sp>
      <p:sp>
        <p:nvSpPr>
          <p:cNvPr id="20" name="矩形 19"/>
          <p:cNvSpPr/>
          <p:nvPr/>
        </p:nvSpPr>
        <p:spPr>
          <a:xfrm>
            <a:off x="4792922" y="1609095"/>
            <a:ext cx="3262432" cy="461665"/>
          </a:xfrm>
          <a:prstGeom prst="rect">
            <a:avLst/>
          </a:prstGeom>
        </p:spPr>
        <p:txBody>
          <a:bodyPr wrap="none">
            <a:spAutoFit/>
          </a:bodyPr>
          <a:lstStyle/>
          <a:p>
            <a:r>
              <a:rPr lang="zh-CN" altLang="en-US" sz="2400" dirty="0">
                <a:solidFill>
                  <a:schemeClr val="bg1"/>
                </a:solidFill>
                <a:latin typeface="方正粗黑宋简体" panose="02000000000000000000" pitchFamily="2" charset="-122"/>
                <a:ea typeface="方正粗黑宋简体" panose="02000000000000000000" pitchFamily="2" charset="-122"/>
              </a:rPr>
              <a:t>二、研究的目的和意义</a:t>
            </a:r>
          </a:p>
        </p:txBody>
      </p:sp>
      <p:sp>
        <p:nvSpPr>
          <p:cNvPr id="21" name="Freeform 5"/>
          <p:cNvSpPr>
            <a:spLocks noEditPoints="1"/>
          </p:cNvSpPr>
          <p:nvPr/>
        </p:nvSpPr>
        <p:spPr bwMode="auto">
          <a:xfrm>
            <a:off x="4241958" y="2192016"/>
            <a:ext cx="330042" cy="441960"/>
          </a:xfrm>
          <a:custGeom>
            <a:avLst/>
            <a:gdLst>
              <a:gd name="T0" fmla="*/ 721 w 1441"/>
              <a:gd name="T1" fmla="*/ 0 h 1441"/>
              <a:gd name="T2" fmla="*/ 1441 w 1441"/>
              <a:gd name="T3" fmla="*/ 721 h 1441"/>
              <a:gd name="T4" fmla="*/ 721 w 1441"/>
              <a:gd name="T5" fmla="*/ 1441 h 1441"/>
              <a:gd name="T6" fmla="*/ 0 w 1441"/>
              <a:gd name="T7" fmla="*/ 721 h 1441"/>
              <a:gd name="T8" fmla="*/ 721 w 1441"/>
              <a:gd name="T9" fmla="*/ 0 h 1441"/>
              <a:gd name="T10" fmla="*/ 721 w 1441"/>
              <a:gd name="T11" fmla="*/ 186 h 1441"/>
              <a:gd name="T12" fmla="*/ 1255 w 1441"/>
              <a:gd name="T13" fmla="*/ 721 h 1441"/>
              <a:gd name="T14" fmla="*/ 721 w 1441"/>
              <a:gd name="T15" fmla="*/ 1255 h 1441"/>
              <a:gd name="T16" fmla="*/ 186 w 1441"/>
              <a:gd name="T17" fmla="*/ 721 h 1441"/>
              <a:gd name="T18" fmla="*/ 721 w 1441"/>
              <a:gd name="T19" fmla="*/ 186 h 1441"/>
              <a:gd name="T20" fmla="*/ 305 w 1441"/>
              <a:gd name="T21" fmla="*/ 928 h 1441"/>
              <a:gd name="T22" fmla="*/ 751 w 1441"/>
              <a:gd name="T23" fmla="*/ 928 h 1441"/>
              <a:gd name="T24" fmla="*/ 751 w 1441"/>
              <a:gd name="T25" fmla="*/ 1135 h 1441"/>
              <a:gd name="T26" fmla="*/ 1197 w 1441"/>
              <a:gd name="T27" fmla="*/ 721 h 1441"/>
              <a:gd name="T28" fmla="*/ 751 w 1441"/>
              <a:gd name="T29" fmla="*/ 306 h 1441"/>
              <a:gd name="T30" fmla="*/ 751 w 1441"/>
              <a:gd name="T31" fmla="*/ 513 h 1441"/>
              <a:gd name="T32" fmla="*/ 305 w 1441"/>
              <a:gd name="T33" fmla="*/ 513 h 1441"/>
              <a:gd name="T34" fmla="*/ 305 w 1441"/>
              <a:gd name="T35" fmla="*/ 928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1" h="1441">
                <a:moveTo>
                  <a:pt x="721" y="0"/>
                </a:moveTo>
                <a:cubicBezTo>
                  <a:pt x="1119" y="0"/>
                  <a:pt x="1441" y="323"/>
                  <a:pt x="1441" y="721"/>
                </a:cubicBezTo>
                <a:cubicBezTo>
                  <a:pt x="1441" y="1119"/>
                  <a:pt x="1119" y="1441"/>
                  <a:pt x="721" y="1441"/>
                </a:cubicBezTo>
                <a:cubicBezTo>
                  <a:pt x="323" y="1441"/>
                  <a:pt x="0" y="1119"/>
                  <a:pt x="0" y="721"/>
                </a:cubicBezTo>
                <a:cubicBezTo>
                  <a:pt x="0" y="323"/>
                  <a:pt x="323" y="0"/>
                  <a:pt x="721" y="0"/>
                </a:cubicBezTo>
                <a:close/>
                <a:moveTo>
                  <a:pt x="721" y="186"/>
                </a:moveTo>
                <a:cubicBezTo>
                  <a:pt x="1016" y="186"/>
                  <a:pt x="1255" y="426"/>
                  <a:pt x="1255" y="721"/>
                </a:cubicBezTo>
                <a:cubicBezTo>
                  <a:pt x="1255" y="1016"/>
                  <a:pt x="1016" y="1255"/>
                  <a:pt x="721" y="1255"/>
                </a:cubicBezTo>
                <a:cubicBezTo>
                  <a:pt x="426" y="1255"/>
                  <a:pt x="186" y="1016"/>
                  <a:pt x="186" y="721"/>
                </a:cubicBezTo>
                <a:cubicBezTo>
                  <a:pt x="186" y="426"/>
                  <a:pt x="426" y="186"/>
                  <a:pt x="721" y="186"/>
                </a:cubicBezTo>
                <a:close/>
                <a:moveTo>
                  <a:pt x="305" y="928"/>
                </a:moveTo>
                <a:lnTo>
                  <a:pt x="751" y="928"/>
                </a:lnTo>
                <a:lnTo>
                  <a:pt x="751" y="1135"/>
                </a:lnTo>
                <a:lnTo>
                  <a:pt x="1197" y="721"/>
                </a:lnTo>
                <a:lnTo>
                  <a:pt x="751" y="306"/>
                </a:lnTo>
                <a:lnTo>
                  <a:pt x="751" y="513"/>
                </a:lnTo>
                <a:lnTo>
                  <a:pt x="305" y="513"/>
                </a:lnTo>
                <a:lnTo>
                  <a:pt x="305" y="928"/>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p>
        </p:txBody>
      </p:sp>
      <p:sp>
        <p:nvSpPr>
          <p:cNvPr id="22" name="矩形 21"/>
          <p:cNvSpPr/>
          <p:nvPr/>
        </p:nvSpPr>
        <p:spPr>
          <a:xfrm>
            <a:off x="4771218" y="2192016"/>
            <a:ext cx="4276802" cy="830997"/>
          </a:xfrm>
          <a:prstGeom prst="rect">
            <a:avLst/>
          </a:prstGeom>
        </p:spPr>
        <p:txBody>
          <a:bodyPr wrap="square">
            <a:spAutoFit/>
          </a:bodyPr>
          <a:lstStyle/>
          <a:p>
            <a:r>
              <a:rPr lang="zh-CN" altLang="en-US" sz="2400" dirty="0">
                <a:solidFill>
                  <a:schemeClr val="bg1"/>
                </a:solidFill>
                <a:latin typeface="方正粗黑宋简体" panose="02000000000000000000" pitchFamily="2" charset="-122"/>
                <a:ea typeface="方正粗黑宋简体" panose="02000000000000000000" pitchFamily="2" charset="-122"/>
              </a:rPr>
              <a:t>三、国内外发展状况、发展水平与存在问题</a:t>
            </a:r>
          </a:p>
        </p:txBody>
      </p:sp>
      <p:sp>
        <p:nvSpPr>
          <p:cNvPr id="23" name="Freeform 5"/>
          <p:cNvSpPr>
            <a:spLocks noEditPoints="1"/>
          </p:cNvSpPr>
          <p:nvPr/>
        </p:nvSpPr>
        <p:spPr bwMode="auto">
          <a:xfrm>
            <a:off x="4232110" y="3023178"/>
            <a:ext cx="330042" cy="441960"/>
          </a:xfrm>
          <a:custGeom>
            <a:avLst/>
            <a:gdLst>
              <a:gd name="T0" fmla="*/ 721 w 1441"/>
              <a:gd name="T1" fmla="*/ 0 h 1441"/>
              <a:gd name="T2" fmla="*/ 1441 w 1441"/>
              <a:gd name="T3" fmla="*/ 721 h 1441"/>
              <a:gd name="T4" fmla="*/ 721 w 1441"/>
              <a:gd name="T5" fmla="*/ 1441 h 1441"/>
              <a:gd name="T6" fmla="*/ 0 w 1441"/>
              <a:gd name="T7" fmla="*/ 721 h 1441"/>
              <a:gd name="T8" fmla="*/ 721 w 1441"/>
              <a:gd name="T9" fmla="*/ 0 h 1441"/>
              <a:gd name="T10" fmla="*/ 721 w 1441"/>
              <a:gd name="T11" fmla="*/ 186 h 1441"/>
              <a:gd name="T12" fmla="*/ 1255 w 1441"/>
              <a:gd name="T13" fmla="*/ 721 h 1441"/>
              <a:gd name="T14" fmla="*/ 721 w 1441"/>
              <a:gd name="T15" fmla="*/ 1255 h 1441"/>
              <a:gd name="T16" fmla="*/ 186 w 1441"/>
              <a:gd name="T17" fmla="*/ 721 h 1441"/>
              <a:gd name="T18" fmla="*/ 721 w 1441"/>
              <a:gd name="T19" fmla="*/ 186 h 1441"/>
              <a:gd name="T20" fmla="*/ 305 w 1441"/>
              <a:gd name="T21" fmla="*/ 928 h 1441"/>
              <a:gd name="T22" fmla="*/ 751 w 1441"/>
              <a:gd name="T23" fmla="*/ 928 h 1441"/>
              <a:gd name="T24" fmla="*/ 751 w 1441"/>
              <a:gd name="T25" fmla="*/ 1135 h 1441"/>
              <a:gd name="T26" fmla="*/ 1197 w 1441"/>
              <a:gd name="T27" fmla="*/ 721 h 1441"/>
              <a:gd name="T28" fmla="*/ 751 w 1441"/>
              <a:gd name="T29" fmla="*/ 306 h 1441"/>
              <a:gd name="T30" fmla="*/ 751 w 1441"/>
              <a:gd name="T31" fmla="*/ 513 h 1441"/>
              <a:gd name="T32" fmla="*/ 305 w 1441"/>
              <a:gd name="T33" fmla="*/ 513 h 1441"/>
              <a:gd name="T34" fmla="*/ 305 w 1441"/>
              <a:gd name="T35" fmla="*/ 928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1" h="1441">
                <a:moveTo>
                  <a:pt x="721" y="0"/>
                </a:moveTo>
                <a:cubicBezTo>
                  <a:pt x="1119" y="0"/>
                  <a:pt x="1441" y="323"/>
                  <a:pt x="1441" y="721"/>
                </a:cubicBezTo>
                <a:cubicBezTo>
                  <a:pt x="1441" y="1119"/>
                  <a:pt x="1119" y="1441"/>
                  <a:pt x="721" y="1441"/>
                </a:cubicBezTo>
                <a:cubicBezTo>
                  <a:pt x="323" y="1441"/>
                  <a:pt x="0" y="1119"/>
                  <a:pt x="0" y="721"/>
                </a:cubicBezTo>
                <a:cubicBezTo>
                  <a:pt x="0" y="323"/>
                  <a:pt x="323" y="0"/>
                  <a:pt x="721" y="0"/>
                </a:cubicBezTo>
                <a:close/>
                <a:moveTo>
                  <a:pt x="721" y="186"/>
                </a:moveTo>
                <a:cubicBezTo>
                  <a:pt x="1016" y="186"/>
                  <a:pt x="1255" y="426"/>
                  <a:pt x="1255" y="721"/>
                </a:cubicBezTo>
                <a:cubicBezTo>
                  <a:pt x="1255" y="1016"/>
                  <a:pt x="1016" y="1255"/>
                  <a:pt x="721" y="1255"/>
                </a:cubicBezTo>
                <a:cubicBezTo>
                  <a:pt x="426" y="1255"/>
                  <a:pt x="186" y="1016"/>
                  <a:pt x="186" y="721"/>
                </a:cubicBezTo>
                <a:cubicBezTo>
                  <a:pt x="186" y="426"/>
                  <a:pt x="426" y="186"/>
                  <a:pt x="721" y="186"/>
                </a:cubicBezTo>
                <a:close/>
                <a:moveTo>
                  <a:pt x="305" y="928"/>
                </a:moveTo>
                <a:lnTo>
                  <a:pt x="751" y="928"/>
                </a:lnTo>
                <a:lnTo>
                  <a:pt x="751" y="1135"/>
                </a:lnTo>
                <a:lnTo>
                  <a:pt x="1197" y="721"/>
                </a:lnTo>
                <a:lnTo>
                  <a:pt x="751" y="306"/>
                </a:lnTo>
                <a:lnTo>
                  <a:pt x="751" y="513"/>
                </a:lnTo>
                <a:lnTo>
                  <a:pt x="305" y="513"/>
                </a:lnTo>
                <a:lnTo>
                  <a:pt x="305" y="928"/>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p>
        </p:txBody>
      </p:sp>
      <p:sp>
        <p:nvSpPr>
          <p:cNvPr id="24" name="矩形 23"/>
          <p:cNvSpPr/>
          <p:nvPr/>
        </p:nvSpPr>
        <p:spPr>
          <a:xfrm>
            <a:off x="4792922" y="3049639"/>
            <a:ext cx="4276801" cy="830997"/>
          </a:xfrm>
          <a:prstGeom prst="rect">
            <a:avLst/>
          </a:prstGeom>
        </p:spPr>
        <p:txBody>
          <a:bodyPr wrap="square">
            <a:spAutoFit/>
          </a:bodyPr>
          <a:lstStyle/>
          <a:p>
            <a:r>
              <a:rPr lang="zh-CN" altLang="en-US" sz="2400" dirty="0">
                <a:solidFill>
                  <a:schemeClr val="bg1"/>
                </a:solidFill>
                <a:latin typeface="方正粗黑宋简体" panose="02000000000000000000" pitchFamily="2" charset="-122"/>
                <a:ea typeface="方正粗黑宋简体" panose="02000000000000000000" pitchFamily="2" charset="-122"/>
              </a:rPr>
              <a:t>四、研究目标、内容及拟解决的关键问题 </a:t>
            </a:r>
          </a:p>
        </p:txBody>
      </p:sp>
      <p:sp>
        <p:nvSpPr>
          <p:cNvPr id="25" name="Freeform 5"/>
          <p:cNvSpPr>
            <a:spLocks noEditPoints="1"/>
          </p:cNvSpPr>
          <p:nvPr/>
        </p:nvSpPr>
        <p:spPr bwMode="auto">
          <a:xfrm>
            <a:off x="4232110" y="3905314"/>
            <a:ext cx="330042" cy="441960"/>
          </a:xfrm>
          <a:custGeom>
            <a:avLst/>
            <a:gdLst>
              <a:gd name="T0" fmla="*/ 721 w 1441"/>
              <a:gd name="T1" fmla="*/ 0 h 1441"/>
              <a:gd name="T2" fmla="*/ 1441 w 1441"/>
              <a:gd name="T3" fmla="*/ 721 h 1441"/>
              <a:gd name="T4" fmla="*/ 721 w 1441"/>
              <a:gd name="T5" fmla="*/ 1441 h 1441"/>
              <a:gd name="T6" fmla="*/ 0 w 1441"/>
              <a:gd name="T7" fmla="*/ 721 h 1441"/>
              <a:gd name="T8" fmla="*/ 721 w 1441"/>
              <a:gd name="T9" fmla="*/ 0 h 1441"/>
              <a:gd name="T10" fmla="*/ 721 w 1441"/>
              <a:gd name="T11" fmla="*/ 186 h 1441"/>
              <a:gd name="T12" fmla="*/ 1255 w 1441"/>
              <a:gd name="T13" fmla="*/ 721 h 1441"/>
              <a:gd name="T14" fmla="*/ 721 w 1441"/>
              <a:gd name="T15" fmla="*/ 1255 h 1441"/>
              <a:gd name="T16" fmla="*/ 186 w 1441"/>
              <a:gd name="T17" fmla="*/ 721 h 1441"/>
              <a:gd name="T18" fmla="*/ 721 w 1441"/>
              <a:gd name="T19" fmla="*/ 186 h 1441"/>
              <a:gd name="T20" fmla="*/ 305 w 1441"/>
              <a:gd name="T21" fmla="*/ 928 h 1441"/>
              <a:gd name="T22" fmla="*/ 751 w 1441"/>
              <a:gd name="T23" fmla="*/ 928 h 1441"/>
              <a:gd name="T24" fmla="*/ 751 w 1441"/>
              <a:gd name="T25" fmla="*/ 1135 h 1441"/>
              <a:gd name="T26" fmla="*/ 1197 w 1441"/>
              <a:gd name="T27" fmla="*/ 721 h 1441"/>
              <a:gd name="T28" fmla="*/ 751 w 1441"/>
              <a:gd name="T29" fmla="*/ 306 h 1441"/>
              <a:gd name="T30" fmla="*/ 751 w 1441"/>
              <a:gd name="T31" fmla="*/ 513 h 1441"/>
              <a:gd name="T32" fmla="*/ 305 w 1441"/>
              <a:gd name="T33" fmla="*/ 513 h 1441"/>
              <a:gd name="T34" fmla="*/ 305 w 1441"/>
              <a:gd name="T35" fmla="*/ 928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1" h="1441">
                <a:moveTo>
                  <a:pt x="721" y="0"/>
                </a:moveTo>
                <a:cubicBezTo>
                  <a:pt x="1119" y="0"/>
                  <a:pt x="1441" y="323"/>
                  <a:pt x="1441" y="721"/>
                </a:cubicBezTo>
                <a:cubicBezTo>
                  <a:pt x="1441" y="1119"/>
                  <a:pt x="1119" y="1441"/>
                  <a:pt x="721" y="1441"/>
                </a:cubicBezTo>
                <a:cubicBezTo>
                  <a:pt x="323" y="1441"/>
                  <a:pt x="0" y="1119"/>
                  <a:pt x="0" y="721"/>
                </a:cubicBezTo>
                <a:cubicBezTo>
                  <a:pt x="0" y="323"/>
                  <a:pt x="323" y="0"/>
                  <a:pt x="721" y="0"/>
                </a:cubicBezTo>
                <a:close/>
                <a:moveTo>
                  <a:pt x="721" y="186"/>
                </a:moveTo>
                <a:cubicBezTo>
                  <a:pt x="1016" y="186"/>
                  <a:pt x="1255" y="426"/>
                  <a:pt x="1255" y="721"/>
                </a:cubicBezTo>
                <a:cubicBezTo>
                  <a:pt x="1255" y="1016"/>
                  <a:pt x="1016" y="1255"/>
                  <a:pt x="721" y="1255"/>
                </a:cubicBezTo>
                <a:cubicBezTo>
                  <a:pt x="426" y="1255"/>
                  <a:pt x="186" y="1016"/>
                  <a:pt x="186" y="721"/>
                </a:cubicBezTo>
                <a:cubicBezTo>
                  <a:pt x="186" y="426"/>
                  <a:pt x="426" y="186"/>
                  <a:pt x="721" y="186"/>
                </a:cubicBezTo>
                <a:close/>
                <a:moveTo>
                  <a:pt x="305" y="928"/>
                </a:moveTo>
                <a:lnTo>
                  <a:pt x="751" y="928"/>
                </a:lnTo>
                <a:lnTo>
                  <a:pt x="751" y="1135"/>
                </a:lnTo>
                <a:lnTo>
                  <a:pt x="1197" y="721"/>
                </a:lnTo>
                <a:lnTo>
                  <a:pt x="751" y="306"/>
                </a:lnTo>
                <a:lnTo>
                  <a:pt x="751" y="513"/>
                </a:lnTo>
                <a:lnTo>
                  <a:pt x="305" y="513"/>
                </a:lnTo>
                <a:lnTo>
                  <a:pt x="305" y="928"/>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p>
        </p:txBody>
      </p:sp>
      <p:sp>
        <p:nvSpPr>
          <p:cNvPr id="26" name="矩形 25"/>
          <p:cNvSpPr/>
          <p:nvPr/>
        </p:nvSpPr>
        <p:spPr>
          <a:xfrm>
            <a:off x="4792922" y="3905314"/>
            <a:ext cx="2031325" cy="461665"/>
          </a:xfrm>
          <a:prstGeom prst="rect">
            <a:avLst/>
          </a:prstGeom>
        </p:spPr>
        <p:txBody>
          <a:bodyPr wrap="none">
            <a:spAutoFit/>
          </a:bodyPr>
          <a:lstStyle/>
          <a:p>
            <a:r>
              <a:rPr lang="zh-CN" altLang="en-US" sz="2400" dirty="0">
                <a:solidFill>
                  <a:schemeClr val="bg1"/>
                </a:solidFill>
                <a:latin typeface="方正粗黑宋简体" panose="02000000000000000000" pitchFamily="2" charset="-122"/>
                <a:ea typeface="方正粗黑宋简体" panose="02000000000000000000" pitchFamily="2" charset="-122"/>
              </a:rPr>
              <a:t>五、研究方法</a:t>
            </a:r>
          </a:p>
        </p:txBody>
      </p:sp>
      <p:sp>
        <p:nvSpPr>
          <p:cNvPr id="27" name="Freeform 5"/>
          <p:cNvSpPr>
            <a:spLocks noEditPoints="1"/>
          </p:cNvSpPr>
          <p:nvPr/>
        </p:nvSpPr>
        <p:spPr bwMode="auto">
          <a:xfrm>
            <a:off x="227135" y="1194914"/>
            <a:ext cx="3408761" cy="3890269"/>
          </a:xfrm>
          <a:custGeom>
            <a:avLst/>
            <a:gdLst>
              <a:gd name="T0" fmla="*/ 2192287 w 3543"/>
              <a:gd name="T1" fmla="*/ 1153644 h 3543"/>
              <a:gd name="T2" fmla="*/ 111175 w 3543"/>
              <a:gd name="T3" fmla="*/ 1153644 h 3543"/>
              <a:gd name="T4" fmla="*/ 1151406 w 3543"/>
              <a:gd name="T5" fmla="*/ 0 h 3543"/>
              <a:gd name="T6" fmla="*/ 1151406 w 3543"/>
              <a:gd name="T7" fmla="*/ 2306637 h 3543"/>
              <a:gd name="T8" fmla="*/ 1151406 w 3543"/>
              <a:gd name="T9" fmla="*/ 0 h 3543"/>
              <a:gd name="T10" fmla="*/ 1236575 w 3543"/>
              <a:gd name="T11" fmla="*/ 1578774 h 3543"/>
              <a:gd name="T12" fmla="*/ 1036330 w 3543"/>
              <a:gd name="T13" fmla="*/ 1668617 h 3543"/>
              <a:gd name="T14" fmla="*/ 843888 w 3543"/>
              <a:gd name="T15" fmla="*/ 440755 h 3543"/>
              <a:gd name="T16" fmla="*/ 886147 w 3543"/>
              <a:gd name="T17" fmla="*/ 468749 h 3543"/>
              <a:gd name="T18" fmla="*/ 1169610 w 3543"/>
              <a:gd name="T19" fmla="*/ 399088 h 3543"/>
              <a:gd name="T20" fmla="*/ 799028 w 3543"/>
              <a:gd name="T21" fmla="*/ 450520 h 3543"/>
              <a:gd name="T22" fmla="*/ 878995 w 3543"/>
              <a:gd name="T23" fmla="*/ 529296 h 3543"/>
              <a:gd name="T24" fmla="*/ 862092 w 3543"/>
              <a:gd name="T25" fmla="*/ 1126951 h 3543"/>
              <a:gd name="T26" fmla="*/ 782124 w 3543"/>
              <a:gd name="T27" fmla="*/ 1048826 h 3543"/>
              <a:gd name="T28" fmla="*/ 799028 w 3543"/>
              <a:gd name="T29" fmla="*/ 450520 h 3543"/>
              <a:gd name="T30" fmla="*/ 1098094 w 3543"/>
              <a:gd name="T31" fmla="*/ 654947 h 3543"/>
              <a:gd name="T32" fmla="*/ 1438770 w 3543"/>
              <a:gd name="T33" fmla="*/ 615884 h 3543"/>
              <a:gd name="T34" fmla="*/ 1061036 w 3543"/>
              <a:gd name="T35" fmla="*/ 630858 h 3543"/>
              <a:gd name="T36" fmla="*/ 1079890 w 3543"/>
              <a:gd name="T37" fmla="*/ 681640 h 3543"/>
              <a:gd name="T38" fmla="*/ 1096794 w 3543"/>
              <a:gd name="T39" fmla="*/ 1301430 h 3543"/>
              <a:gd name="T40" fmla="*/ 1016176 w 3543"/>
              <a:gd name="T41" fmla="*/ 1277342 h 3543"/>
              <a:gd name="T42" fmla="*/ 999272 w 3543"/>
              <a:gd name="T43" fmla="*/ 657551 h 3543"/>
              <a:gd name="T44" fmla="*/ 1127351 w 3543"/>
              <a:gd name="T45" fmla="*/ 707030 h 3543"/>
              <a:gd name="T46" fmla="*/ 1533041 w 3543"/>
              <a:gd name="T47" fmla="*/ 707030 h 3543"/>
              <a:gd name="T48" fmla="*/ 1477778 w 3543"/>
              <a:gd name="T49" fmla="*/ 1266925 h 3543"/>
              <a:gd name="T50" fmla="*/ 1127351 w 3543"/>
              <a:gd name="T51" fmla="*/ 707030 h 3543"/>
              <a:gd name="T52" fmla="*/ 1468676 w 3543"/>
              <a:gd name="T53" fmla="*/ 753254 h 3543"/>
              <a:gd name="T54" fmla="*/ 1194966 w 3543"/>
              <a:gd name="T55" fmla="*/ 912759 h 3543"/>
              <a:gd name="T56" fmla="*/ 910202 w 3543"/>
              <a:gd name="T57" fmla="*/ 516275 h 3543"/>
              <a:gd name="T58" fmla="*/ 1315242 w 3543"/>
              <a:gd name="T59" fmla="*/ 516926 h 3543"/>
              <a:gd name="T60" fmla="*/ 983669 w 3543"/>
              <a:gd name="T61" fmla="*/ 573567 h 3543"/>
              <a:gd name="T62" fmla="*/ 951812 w 3543"/>
              <a:gd name="T63" fmla="*/ 1115884 h 3543"/>
              <a:gd name="T64" fmla="*/ 910202 w 3543"/>
              <a:gd name="T65" fmla="*/ 516275 h 3543"/>
              <a:gd name="T66" fmla="*/ 724261 w 3543"/>
              <a:gd name="T67" fmla="*/ 800780 h 3543"/>
              <a:gd name="T68" fmla="*/ 659247 w 3543"/>
              <a:gd name="T69" fmla="*/ 686848 h 3543"/>
              <a:gd name="T70" fmla="*/ 551323 w 3543"/>
              <a:gd name="T71" fmla="*/ 1398435 h 3543"/>
              <a:gd name="T72" fmla="*/ 629990 w 3543"/>
              <a:gd name="T73" fmla="*/ 1501951 h 3543"/>
              <a:gd name="T74" fmla="*/ 436247 w 3543"/>
              <a:gd name="T75" fmla="*/ 1748695 h 3543"/>
              <a:gd name="T76" fmla="*/ 1891270 w 3543"/>
              <a:gd name="T77" fmla="*/ 1654945 h 3543"/>
              <a:gd name="T78" fmla="*/ 1767743 w 3543"/>
              <a:gd name="T79" fmla="*/ 1398435 h 3543"/>
              <a:gd name="T80" fmla="*/ 1660469 w 3543"/>
              <a:gd name="T81" fmla="*/ 686848 h 3543"/>
              <a:gd name="T82" fmla="*/ 1595455 w 3543"/>
              <a:gd name="T83" fmla="*/ 800780 h 3543"/>
              <a:gd name="T84" fmla="*/ 1665020 w 3543"/>
              <a:gd name="T85" fmla="*/ 1414711 h 3543"/>
              <a:gd name="T86" fmla="*/ 654045 w 3543"/>
              <a:gd name="T87" fmla="*/ 800780 h 35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543" h="3543">
                <a:moveTo>
                  <a:pt x="1771" y="171"/>
                </a:moveTo>
                <a:cubicBezTo>
                  <a:pt x="2655" y="171"/>
                  <a:pt x="3372" y="888"/>
                  <a:pt x="3372" y="1772"/>
                </a:cubicBezTo>
                <a:cubicBezTo>
                  <a:pt x="3372" y="2655"/>
                  <a:pt x="2655" y="3372"/>
                  <a:pt x="1771" y="3372"/>
                </a:cubicBezTo>
                <a:cubicBezTo>
                  <a:pt x="888" y="3372"/>
                  <a:pt x="171" y="2655"/>
                  <a:pt x="171" y="1772"/>
                </a:cubicBezTo>
                <a:cubicBezTo>
                  <a:pt x="171" y="888"/>
                  <a:pt x="888" y="171"/>
                  <a:pt x="1771" y="171"/>
                </a:cubicBezTo>
                <a:close/>
                <a:moveTo>
                  <a:pt x="1771" y="0"/>
                </a:moveTo>
                <a:cubicBezTo>
                  <a:pt x="2750" y="0"/>
                  <a:pt x="3543" y="793"/>
                  <a:pt x="3543" y="1772"/>
                </a:cubicBezTo>
                <a:cubicBezTo>
                  <a:pt x="3543" y="2750"/>
                  <a:pt x="2750" y="3543"/>
                  <a:pt x="1771" y="3543"/>
                </a:cubicBezTo>
                <a:cubicBezTo>
                  <a:pt x="793" y="3543"/>
                  <a:pt x="0" y="2750"/>
                  <a:pt x="0" y="1772"/>
                </a:cubicBezTo>
                <a:cubicBezTo>
                  <a:pt x="0" y="793"/>
                  <a:pt x="793" y="0"/>
                  <a:pt x="1771" y="0"/>
                </a:cubicBezTo>
                <a:close/>
                <a:moveTo>
                  <a:pt x="1664" y="2425"/>
                </a:moveTo>
                <a:lnTo>
                  <a:pt x="1902" y="2425"/>
                </a:lnTo>
                <a:lnTo>
                  <a:pt x="1985" y="2563"/>
                </a:lnTo>
                <a:lnTo>
                  <a:pt x="1594" y="2563"/>
                </a:lnTo>
                <a:lnTo>
                  <a:pt x="1664" y="2425"/>
                </a:lnTo>
                <a:close/>
                <a:moveTo>
                  <a:pt x="1298" y="677"/>
                </a:moveTo>
                <a:lnTo>
                  <a:pt x="1355" y="713"/>
                </a:lnTo>
                <a:cubicBezTo>
                  <a:pt x="1358" y="715"/>
                  <a:pt x="1361" y="717"/>
                  <a:pt x="1363" y="720"/>
                </a:cubicBezTo>
                <a:lnTo>
                  <a:pt x="1878" y="654"/>
                </a:lnTo>
                <a:cubicBezTo>
                  <a:pt x="1866" y="625"/>
                  <a:pt x="1835" y="608"/>
                  <a:pt x="1799" y="613"/>
                </a:cubicBezTo>
                <a:lnTo>
                  <a:pt x="1298" y="677"/>
                </a:lnTo>
                <a:close/>
                <a:moveTo>
                  <a:pt x="1229" y="692"/>
                </a:moveTo>
                <a:lnTo>
                  <a:pt x="1326" y="755"/>
                </a:lnTo>
                <a:cubicBezTo>
                  <a:pt x="1341" y="764"/>
                  <a:pt x="1352" y="790"/>
                  <a:pt x="1352" y="813"/>
                </a:cubicBezTo>
                <a:lnTo>
                  <a:pt x="1352" y="1706"/>
                </a:lnTo>
                <a:cubicBezTo>
                  <a:pt x="1352" y="1729"/>
                  <a:pt x="1341" y="1740"/>
                  <a:pt x="1326" y="1731"/>
                </a:cubicBezTo>
                <a:lnTo>
                  <a:pt x="1229" y="1669"/>
                </a:lnTo>
                <a:cubicBezTo>
                  <a:pt x="1215" y="1660"/>
                  <a:pt x="1203" y="1634"/>
                  <a:pt x="1203" y="1611"/>
                </a:cubicBezTo>
                <a:lnTo>
                  <a:pt x="1203" y="717"/>
                </a:lnTo>
                <a:cubicBezTo>
                  <a:pt x="1203" y="694"/>
                  <a:pt x="1215" y="683"/>
                  <a:pt x="1229" y="692"/>
                </a:cubicBezTo>
                <a:close/>
                <a:moveTo>
                  <a:pt x="1632" y="969"/>
                </a:moveTo>
                <a:lnTo>
                  <a:pt x="1689" y="1006"/>
                </a:lnTo>
                <a:cubicBezTo>
                  <a:pt x="1692" y="1008"/>
                  <a:pt x="1695" y="1010"/>
                  <a:pt x="1698" y="1012"/>
                </a:cubicBezTo>
                <a:lnTo>
                  <a:pt x="2213" y="946"/>
                </a:lnTo>
                <a:cubicBezTo>
                  <a:pt x="2200" y="918"/>
                  <a:pt x="2169" y="900"/>
                  <a:pt x="2134" y="905"/>
                </a:cubicBezTo>
                <a:lnTo>
                  <a:pt x="1632" y="969"/>
                </a:lnTo>
                <a:close/>
                <a:moveTo>
                  <a:pt x="1563" y="985"/>
                </a:moveTo>
                <a:lnTo>
                  <a:pt x="1661" y="1047"/>
                </a:lnTo>
                <a:cubicBezTo>
                  <a:pt x="1675" y="1056"/>
                  <a:pt x="1687" y="1082"/>
                  <a:pt x="1687" y="1105"/>
                </a:cubicBezTo>
                <a:lnTo>
                  <a:pt x="1687" y="1999"/>
                </a:lnTo>
                <a:cubicBezTo>
                  <a:pt x="1687" y="2022"/>
                  <a:pt x="1675" y="2033"/>
                  <a:pt x="1661" y="2024"/>
                </a:cubicBezTo>
                <a:lnTo>
                  <a:pt x="1563" y="1962"/>
                </a:lnTo>
                <a:cubicBezTo>
                  <a:pt x="1549" y="1952"/>
                  <a:pt x="1537" y="1926"/>
                  <a:pt x="1537" y="1903"/>
                </a:cubicBezTo>
                <a:lnTo>
                  <a:pt x="1537" y="1010"/>
                </a:lnTo>
                <a:cubicBezTo>
                  <a:pt x="1537" y="987"/>
                  <a:pt x="1549" y="976"/>
                  <a:pt x="1563" y="985"/>
                </a:cubicBezTo>
                <a:close/>
                <a:moveTo>
                  <a:pt x="1734" y="1086"/>
                </a:moveTo>
                <a:lnTo>
                  <a:pt x="2273" y="1017"/>
                </a:lnTo>
                <a:cubicBezTo>
                  <a:pt x="2320" y="1011"/>
                  <a:pt x="2358" y="1042"/>
                  <a:pt x="2358" y="1086"/>
                </a:cubicBezTo>
                <a:lnTo>
                  <a:pt x="2358" y="1855"/>
                </a:lnTo>
                <a:cubicBezTo>
                  <a:pt x="2358" y="1899"/>
                  <a:pt x="2320" y="1940"/>
                  <a:pt x="2273" y="1946"/>
                </a:cubicBezTo>
                <a:lnTo>
                  <a:pt x="1734" y="2015"/>
                </a:lnTo>
                <a:lnTo>
                  <a:pt x="1734" y="1086"/>
                </a:lnTo>
                <a:close/>
                <a:moveTo>
                  <a:pt x="1838" y="1211"/>
                </a:moveTo>
                <a:lnTo>
                  <a:pt x="2259" y="1157"/>
                </a:lnTo>
                <a:lnTo>
                  <a:pt x="2259" y="1347"/>
                </a:lnTo>
                <a:lnTo>
                  <a:pt x="1838" y="1402"/>
                </a:lnTo>
                <a:lnTo>
                  <a:pt x="1838" y="1211"/>
                </a:lnTo>
                <a:close/>
                <a:moveTo>
                  <a:pt x="1400" y="793"/>
                </a:moveTo>
                <a:lnTo>
                  <a:pt x="1939" y="724"/>
                </a:lnTo>
                <a:cubicBezTo>
                  <a:pt x="1985" y="718"/>
                  <a:pt x="2023" y="749"/>
                  <a:pt x="2023" y="794"/>
                </a:cubicBezTo>
                <a:lnTo>
                  <a:pt x="2023" y="816"/>
                </a:lnTo>
                <a:lnTo>
                  <a:pt x="1513" y="881"/>
                </a:lnTo>
                <a:cubicBezTo>
                  <a:pt x="1477" y="891"/>
                  <a:pt x="1462" y="915"/>
                  <a:pt x="1464" y="963"/>
                </a:cubicBezTo>
                <a:lnTo>
                  <a:pt x="1464" y="1714"/>
                </a:lnTo>
                <a:lnTo>
                  <a:pt x="1400" y="1723"/>
                </a:lnTo>
                <a:lnTo>
                  <a:pt x="1400" y="793"/>
                </a:lnTo>
                <a:close/>
                <a:moveTo>
                  <a:pt x="1006" y="1230"/>
                </a:moveTo>
                <a:lnTo>
                  <a:pt x="1114" y="1230"/>
                </a:lnTo>
                <a:lnTo>
                  <a:pt x="1114" y="1055"/>
                </a:lnTo>
                <a:lnTo>
                  <a:pt x="1014" y="1055"/>
                </a:lnTo>
                <a:cubicBezTo>
                  <a:pt x="923" y="1055"/>
                  <a:pt x="848" y="1130"/>
                  <a:pt x="848" y="1221"/>
                </a:cubicBezTo>
                <a:lnTo>
                  <a:pt x="848" y="2148"/>
                </a:lnTo>
                <a:cubicBezTo>
                  <a:pt x="848" y="2223"/>
                  <a:pt x="899" y="2287"/>
                  <a:pt x="969" y="2307"/>
                </a:cubicBezTo>
                <a:lnTo>
                  <a:pt x="671" y="2542"/>
                </a:lnTo>
                <a:lnTo>
                  <a:pt x="671" y="2686"/>
                </a:lnTo>
                <a:lnTo>
                  <a:pt x="2909" y="2686"/>
                </a:lnTo>
                <a:lnTo>
                  <a:pt x="2909" y="2542"/>
                </a:lnTo>
                <a:lnTo>
                  <a:pt x="2589" y="2309"/>
                </a:lnTo>
                <a:cubicBezTo>
                  <a:pt x="2663" y="2293"/>
                  <a:pt x="2719" y="2226"/>
                  <a:pt x="2719" y="2148"/>
                </a:cubicBezTo>
                <a:lnTo>
                  <a:pt x="2719" y="1221"/>
                </a:lnTo>
                <a:cubicBezTo>
                  <a:pt x="2719" y="1130"/>
                  <a:pt x="2645" y="1055"/>
                  <a:pt x="2554" y="1055"/>
                </a:cubicBezTo>
                <a:lnTo>
                  <a:pt x="2454" y="1055"/>
                </a:lnTo>
                <a:lnTo>
                  <a:pt x="2454" y="1230"/>
                </a:lnTo>
                <a:lnTo>
                  <a:pt x="2561" y="1230"/>
                </a:lnTo>
                <a:lnTo>
                  <a:pt x="2561" y="2173"/>
                </a:lnTo>
                <a:lnTo>
                  <a:pt x="1006" y="2173"/>
                </a:lnTo>
                <a:lnTo>
                  <a:pt x="1006" y="1230"/>
                </a:lnTo>
                <a:close/>
              </a:path>
            </a:pathLst>
          </a:custGeom>
          <a:solidFill>
            <a:schemeClr val="bg1"/>
          </a:solidFill>
          <a:ln>
            <a:noFill/>
          </a:ln>
        </p:spPr>
        <p:txBody>
          <a:bodyPr/>
          <a:lstStyle/>
          <a:p>
            <a:endParaRPr lang="zh-CN" altLang="en-US">
              <a:solidFill>
                <a:schemeClr val="bg1"/>
              </a:solidFill>
            </a:endParaRPr>
          </a:p>
        </p:txBody>
      </p:sp>
      <p:sp>
        <p:nvSpPr>
          <p:cNvPr id="15" name="Freeform 5"/>
          <p:cNvSpPr>
            <a:spLocks noEditPoints="1"/>
          </p:cNvSpPr>
          <p:nvPr/>
        </p:nvSpPr>
        <p:spPr bwMode="auto">
          <a:xfrm>
            <a:off x="4244373" y="4509120"/>
            <a:ext cx="330042" cy="441960"/>
          </a:xfrm>
          <a:custGeom>
            <a:avLst/>
            <a:gdLst>
              <a:gd name="T0" fmla="*/ 721 w 1441"/>
              <a:gd name="T1" fmla="*/ 0 h 1441"/>
              <a:gd name="T2" fmla="*/ 1441 w 1441"/>
              <a:gd name="T3" fmla="*/ 721 h 1441"/>
              <a:gd name="T4" fmla="*/ 721 w 1441"/>
              <a:gd name="T5" fmla="*/ 1441 h 1441"/>
              <a:gd name="T6" fmla="*/ 0 w 1441"/>
              <a:gd name="T7" fmla="*/ 721 h 1441"/>
              <a:gd name="T8" fmla="*/ 721 w 1441"/>
              <a:gd name="T9" fmla="*/ 0 h 1441"/>
              <a:gd name="T10" fmla="*/ 721 w 1441"/>
              <a:gd name="T11" fmla="*/ 186 h 1441"/>
              <a:gd name="T12" fmla="*/ 1255 w 1441"/>
              <a:gd name="T13" fmla="*/ 721 h 1441"/>
              <a:gd name="T14" fmla="*/ 721 w 1441"/>
              <a:gd name="T15" fmla="*/ 1255 h 1441"/>
              <a:gd name="T16" fmla="*/ 186 w 1441"/>
              <a:gd name="T17" fmla="*/ 721 h 1441"/>
              <a:gd name="T18" fmla="*/ 721 w 1441"/>
              <a:gd name="T19" fmla="*/ 186 h 1441"/>
              <a:gd name="T20" fmla="*/ 305 w 1441"/>
              <a:gd name="T21" fmla="*/ 928 h 1441"/>
              <a:gd name="T22" fmla="*/ 751 w 1441"/>
              <a:gd name="T23" fmla="*/ 928 h 1441"/>
              <a:gd name="T24" fmla="*/ 751 w 1441"/>
              <a:gd name="T25" fmla="*/ 1135 h 1441"/>
              <a:gd name="T26" fmla="*/ 1197 w 1441"/>
              <a:gd name="T27" fmla="*/ 721 h 1441"/>
              <a:gd name="T28" fmla="*/ 751 w 1441"/>
              <a:gd name="T29" fmla="*/ 306 h 1441"/>
              <a:gd name="T30" fmla="*/ 751 w 1441"/>
              <a:gd name="T31" fmla="*/ 513 h 1441"/>
              <a:gd name="T32" fmla="*/ 305 w 1441"/>
              <a:gd name="T33" fmla="*/ 513 h 1441"/>
              <a:gd name="T34" fmla="*/ 305 w 1441"/>
              <a:gd name="T35" fmla="*/ 928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1" h="1441">
                <a:moveTo>
                  <a:pt x="721" y="0"/>
                </a:moveTo>
                <a:cubicBezTo>
                  <a:pt x="1119" y="0"/>
                  <a:pt x="1441" y="323"/>
                  <a:pt x="1441" y="721"/>
                </a:cubicBezTo>
                <a:cubicBezTo>
                  <a:pt x="1441" y="1119"/>
                  <a:pt x="1119" y="1441"/>
                  <a:pt x="721" y="1441"/>
                </a:cubicBezTo>
                <a:cubicBezTo>
                  <a:pt x="323" y="1441"/>
                  <a:pt x="0" y="1119"/>
                  <a:pt x="0" y="721"/>
                </a:cubicBezTo>
                <a:cubicBezTo>
                  <a:pt x="0" y="323"/>
                  <a:pt x="323" y="0"/>
                  <a:pt x="721" y="0"/>
                </a:cubicBezTo>
                <a:close/>
                <a:moveTo>
                  <a:pt x="721" y="186"/>
                </a:moveTo>
                <a:cubicBezTo>
                  <a:pt x="1016" y="186"/>
                  <a:pt x="1255" y="426"/>
                  <a:pt x="1255" y="721"/>
                </a:cubicBezTo>
                <a:cubicBezTo>
                  <a:pt x="1255" y="1016"/>
                  <a:pt x="1016" y="1255"/>
                  <a:pt x="721" y="1255"/>
                </a:cubicBezTo>
                <a:cubicBezTo>
                  <a:pt x="426" y="1255"/>
                  <a:pt x="186" y="1016"/>
                  <a:pt x="186" y="721"/>
                </a:cubicBezTo>
                <a:cubicBezTo>
                  <a:pt x="186" y="426"/>
                  <a:pt x="426" y="186"/>
                  <a:pt x="721" y="186"/>
                </a:cubicBezTo>
                <a:close/>
                <a:moveTo>
                  <a:pt x="305" y="928"/>
                </a:moveTo>
                <a:lnTo>
                  <a:pt x="751" y="928"/>
                </a:lnTo>
                <a:lnTo>
                  <a:pt x="751" y="1135"/>
                </a:lnTo>
                <a:lnTo>
                  <a:pt x="1197" y="721"/>
                </a:lnTo>
                <a:lnTo>
                  <a:pt x="751" y="306"/>
                </a:lnTo>
                <a:lnTo>
                  <a:pt x="751" y="513"/>
                </a:lnTo>
                <a:lnTo>
                  <a:pt x="305" y="513"/>
                </a:lnTo>
                <a:lnTo>
                  <a:pt x="305" y="928"/>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p>
        </p:txBody>
      </p:sp>
      <p:sp>
        <p:nvSpPr>
          <p:cNvPr id="2" name="TextBox 1"/>
          <p:cNvSpPr txBox="1"/>
          <p:nvPr/>
        </p:nvSpPr>
        <p:spPr>
          <a:xfrm>
            <a:off x="4839962" y="4509120"/>
            <a:ext cx="3168352" cy="738664"/>
          </a:xfrm>
          <a:prstGeom prst="rect">
            <a:avLst/>
          </a:prstGeom>
          <a:noFill/>
        </p:spPr>
        <p:txBody>
          <a:bodyPr wrap="square" rtlCol="0">
            <a:spAutoFit/>
          </a:bodyPr>
          <a:lstStyle/>
          <a:p>
            <a:r>
              <a:rPr lang="zh-CN" altLang="en-US" sz="2400" dirty="0">
                <a:solidFill>
                  <a:schemeClr val="bg1"/>
                </a:solidFill>
                <a:latin typeface="方正粗黑宋简体" panose="02000000000000000000" pitchFamily="2" charset="-122"/>
                <a:ea typeface="方正粗黑宋简体" panose="02000000000000000000" pitchFamily="2" charset="-122"/>
              </a:rPr>
              <a:t>六、具体参考文献</a:t>
            </a:r>
          </a:p>
          <a:p>
            <a:endParaRPr lang="zh-CN" altLang="en-US" dirty="0"/>
          </a:p>
        </p:txBody>
      </p:sp>
    </p:spTree>
    <p:extLst>
      <p:ext uri="{BB962C8B-B14F-4D97-AF65-F5344CB8AC3E}">
        <p14:creationId xmlns:p14="http://schemas.microsoft.com/office/powerpoint/2010/main" val="4226552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1061447"/>
            <a:ext cx="8928992" cy="2308324"/>
          </a:xfrm>
          <a:prstGeom prst="rect">
            <a:avLst/>
          </a:prstGeom>
        </p:spPr>
        <p:txBody>
          <a:bodyPr wrap="square">
            <a:spAutoFit/>
          </a:bodyPr>
          <a:lstStyle/>
          <a:p>
            <a:pPr indent="457200"/>
            <a:r>
              <a:rPr lang="zh-CN" altLang="en-US" dirty="0">
                <a:latin typeface="楷体" panose="02010609060101010101" pitchFamily="49" charset="-122"/>
                <a:ea typeface="楷体" panose="02010609060101010101" pitchFamily="49" charset="-122"/>
              </a:rPr>
              <a:t>近些年来随着经济的不断发展，国家对文化产业的逐步重视，人们也越来越想去感受文化的魅力、探寻文化的起源，作为文化教育机构的博物馆和祭祀先贤的祀庙因此收到了人们的欢迎。在四川省省会成都，拥有着一座祭祀着两位伟大的古蜀国的帝王望帝杜宇和从帝鳖灵的望丛祠，它是蜀人寻根问祖的圣地，它位于四川省成都市郫都区西南部，始建于南北朝齐明帝建武年间（公元</a:t>
            </a:r>
            <a:r>
              <a:rPr lang="en-US" altLang="zh-CN" dirty="0">
                <a:latin typeface="楷体" panose="02010609060101010101" pitchFamily="49" charset="-122"/>
                <a:ea typeface="楷体" panose="02010609060101010101" pitchFamily="49" charset="-122"/>
              </a:rPr>
              <a:t>494-498</a:t>
            </a:r>
            <a:r>
              <a:rPr lang="zh-CN" altLang="en-US" dirty="0">
                <a:latin typeface="楷体" panose="02010609060101010101" pitchFamily="49" charset="-122"/>
                <a:ea typeface="楷体" panose="02010609060101010101" pitchFamily="49" charset="-122"/>
              </a:rPr>
              <a:t>年），距今已有</a:t>
            </a:r>
            <a:r>
              <a:rPr lang="en-US" altLang="zh-CN" dirty="0">
                <a:latin typeface="楷体" panose="02010609060101010101" pitchFamily="49" charset="-122"/>
                <a:ea typeface="楷体" panose="02010609060101010101" pitchFamily="49" charset="-122"/>
              </a:rPr>
              <a:t>1500</a:t>
            </a:r>
            <a:r>
              <a:rPr lang="zh-CN" altLang="en-US" dirty="0">
                <a:latin typeface="楷体" panose="02010609060101010101" pitchFamily="49" charset="-122"/>
                <a:ea typeface="楷体" panose="02010609060101010101" pitchFamily="49" charset="-122"/>
              </a:rPr>
              <a:t>多年的历史，经历过战争中被损毁的情况，也有过多次修缮，现如今的望丛祠作为古蜀文化的重要旅游圣地供世人们参观，伴随着成都市经济的发展和城市建设，作为即将建成的成都地铁</a:t>
            </a:r>
            <a:r>
              <a:rPr lang="en-US" altLang="zh-CN" dirty="0">
                <a:latin typeface="楷体" panose="02010609060101010101" pitchFamily="49" charset="-122"/>
                <a:ea typeface="楷体" panose="02010609060101010101" pitchFamily="49" charset="-122"/>
              </a:rPr>
              <a:t>6</a:t>
            </a:r>
            <a:r>
              <a:rPr lang="zh-CN" altLang="en-US" dirty="0">
                <a:latin typeface="楷体" panose="02010609060101010101" pitchFamily="49" charset="-122"/>
                <a:ea typeface="楷体" panose="02010609060101010101" pitchFamily="49" charset="-122"/>
              </a:rPr>
              <a:t>号线起始站的望丛祠，它的发展今后将会更加受到瞩目。</a:t>
            </a:r>
          </a:p>
        </p:txBody>
      </p:sp>
      <p:sp>
        <p:nvSpPr>
          <p:cNvPr id="4" name="矩形 3"/>
          <p:cNvSpPr/>
          <p:nvPr/>
        </p:nvSpPr>
        <p:spPr>
          <a:xfrm>
            <a:off x="179512" y="147047"/>
            <a:ext cx="8712968" cy="7616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latin typeface="方正粗黑宋简体" panose="02000000000000000000" pitchFamily="2" charset="-122"/>
                <a:ea typeface="方正粗黑宋简体" panose="02000000000000000000" pitchFamily="2" charset="-122"/>
              </a:rPr>
              <a:t>一、课题的来源</a:t>
            </a:r>
          </a:p>
        </p:txBody>
      </p:sp>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6272" b="12624"/>
          <a:stretch/>
        </p:blipFill>
        <p:spPr>
          <a:xfrm>
            <a:off x="1259632" y="3284984"/>
            <a:ext cx="6552728" cy="3391387"/>
          </a:xfrm>
          <a:prstGeom prst="rect">
            <a:avLst/>
          </a:prstGeom>
        </p:spPr>
      </p:pic>
    </p:spTree>
    <p:extLst>
      <p:ext uri="{BB962C8B-B14F-4D97-AF65-F5344CB8AC3E}">
        <p14:creationId xmlns:p14="http://schemas.microsoft.com/office/powerpoint/2010/main" val="4042018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35696" y="3068960"/>
            <a:ext cx="184731" cy="369332"/>
          </a:xfrm>
          <a:prstGeom prst="rect">
            <a:avLst/>
          </a:prstGeom>
          <a:noFill/>
        </p:spPr>
        <p:txBody>
          <a:bodyPr wrap="none" rtlCol="0">
            <a:spAutoFit/>
          </a:bodyPr>
          <a:lstStyle/>
          <a:p>
            <a:endParaRPr lang="zh-CN" altLang="en-US" dirty="0"/>
          </a:p>
        </p:txBody>
      </p:sp>
      <p:sp>
        <p:nvSpPr>
          <p:cNvPr id="6" name="矩形 6"/>
          <p:cNvSpPr>
            <a:spLocks noChangeArrowheads="1"/>
          </p:cNvSpPr>
          <p:nvPr/>
        </p:nvSpPr>
        <p:spPr bwMode="auto">
          <a:xfrm>
            <a:off x="210808" y="44624"/>
            <a:ext cx="8321632" cy="620271"/>
          </a:xfrm>
          <a:prstGeom prst="rect">
            <a:avLst/>
          </a:prstGeom>
          <a:solidFill>
            <a:srgbClr val="4472C4"/>
          </a:solidFill>
          <a:ln>
            <a:noFill/>
          </a:ln>
        </p:spPr>
        <p:txBody>
          <a:bodyPr anchor="ctr"/>
          <a:lstStyle/>
          <a:p>
            <a:pPr algn="ctr"/>
            <a:r>
              <a:rPr lang="zh-CN" altLang="en-US" sz="2800" dirty="0">
                <a:solidFill>
                  <a:schemeClr val="bg1"/>
                </a:solidFill>
                <a:latin typeface="方正粗黑宋简体" panose="02000000000000000000" pitchFamily="2" charset="-122"/>
                <a:ea typeface="方正粗黑宋简体" panose="02000000000000000000" pitchFamily="2" charset="-122"/>
              </a:rPr>
              <a:t>二、研究的目的和意义</a:t>
            </a:r>
          </a:p>
        </p:txBody>
      </p:sp>
      <p:sp>
        <p:nvSpPr>
          <p:cNvPr id="8" name="椭圆 7"/>
          <p:cNvSpPr/>
          <p:nvPr/>
        </p:nvSpPr>
        <p:spPr>
          <a:xfrm>
            <a:off x="142918" y="1844977"/>
            <a:ext cx="1800200" cy="2304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200" b="1" dirty="0">
                <a:latin typeface="楷体" panose="02010609060101010101" pitchFamily="49" charset="-122"/>
                <a:ea typeface="楷体" panose="02010609060101010101" pitchFamily="49" charset="-122"/>
              </a:rPr>
              <a:t>目的</a:t>
            </a:r>
            <a:endParaRPr lang="zh-CN" altLang="en-US" sz="7200" dirty="0"/>
          </a:p>
        </p:txBody>
      </p:sp>
      <p:sp>
        <p:nvSpPr>
          <p:cNvPr id="9" name="矩形 8"/>
          <p:cNvSpPr/>
          <p:nvPr/>
        </p:nvSpPr>
        <p:spPr>
          <a:xfrm>
            <a:off x="2123728" y="764704"/>
            <a:ext cx="432048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楷体" panose="02010609060101010101" pitchFamily="49" charset="-122"/>
                <a:ea typeface="楷体" panose="02010609060101010101" pitchFamily="49" charset="-122"/>
              </a:rPr>
              <a:t>1.</a:t>
            </a:r>
            <a:r>
              <a:rPr lang="zh-CN" altLang="en-US" sz="2000" b="1" dirty="0">
                <a:latin typeface="楷体" panose="02010609060101010101" pitchFamily="49" charset="-122"/>
                <a:ea typeface="楷体" panose="02010609060101010101" pitchFamily="49" charset="-122"/>
              </a:rPr>
              <a:t>为提高望丛祠的知名度提出建议</a:t>
            </a:r>
            <a:endParaRPr lang="en-US" altLang="zh-CN" sz="2000" b="1" dirty="0">
              <a:latin typeface="楷体" panose="02010609060101010101" pitchFamily="49" charset="-122"/>
              <a:ea typeface="楷体" panose="02010609060101010101" pitchFamily="49" charset="-122"/>
            </a:endParaRPr>
          </a:p>
        </p:txBody>
      </p:sp>
      <p:sp>
        <p:nvSpPr>
          <p:cNvPr id="10" name="矩形 9"/>
          <p:cNvSpPr/>
          <p:nvPr/>
        </p:nvSpPr>
        <p:spPr>
          <a:xfrm>
            <a:off x="2123728" y="1244812"/>
            <a:ext cx="7020272" cy="1200329"/>
          </a:xfrm>
          <a:prstGeom prst="rect">
            <a:avLst/>
          </a:prstGeom>
        </p:spPr>
        <p:txBody>
          <a:bodyPr wrap="square">
            <a:spAutoFit/>
          </a:bodyPr>
          <a:lstStyle/>
          <a:p>
            <a:r>
              <a:rPr lang="zh-CN" altLang="en-US" dirty="0">
                <a:latin typeface="楷体" panose="02010609060101010101" pitchFamily="49" charset="-122"/>
                <a:ea typeface="楷体" panose="02010609060101010101" pitchFamily="49" charset="-122"/>
              </a:rPr>
              <a:t>望丛祠是一座十分有特色的人文旅游景点，但是和武侯祠等成都著名的旅游景点相比，在认知度上还是有明显的不足，来望丛祠参观的人们大部分都是郫都区周边地区过来的，作为省级保护单位的望丛祠，还需要加强望丛祠的知名度。</a:t>
            </a:r>
            <a:endParaRPr lang="en-US" altLang="zh-CN" dirty="0">
              <a:latin typeface="楷体" panose="02010609060101010101" pitchFamily="49" charset="-122"/>
              <a:ea typeface="楷体" panose="02010609060101010101" pitchFamily="49" charset="-122"/>
            </a:endParaRPr>
          </a:p>
        </p:txBody>
      </p:sp>
      <p:sp>
        <p:nvSpPr>
          <p:cNvPr id="12" name="矩形 11"/>
          <p:cNvSpPr/>
          <p:nvPr/>
        </p:nvSpPr>
        <p:spPr>
          <a:xfrm>
            <a:off x="2123728" y="2445141"/>
            <a:ext cx="432048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a:latin typeface="楷体" panose="02010609060101010101" pitchFamily="49" charset="-122"/>
                <a:ea typeface="楷体" panose="02010609060101010101" pitchFamily="49" charset="-122"/>
              </a:rPr>
              <a:t>2.</a:t>
            </a:r>
            <a:r>
              <a:rPr lang="zh-CN" altLang="en-US" sz="2000" b="1" dirty="0">
                <a:latin typeface="楷体" panose="02010609060101010101" pitchFamily="49" charset="-122"/>
                <a:ea typeface="楷体" panose="02010609060101010101" pitchFamily="49" charset="-122"/>
              </a:rPr>
              <a:t>了解郫都区博物馆的现状</a:t>
            </a:r>
            <a:endParaRPr lang="en-US" altLang="zh-CN" sz="2000" b="1" dirty="0">
              <a:latin typeface="楷体" panose="02010609060101010101" pitchFamily="49" charset="-122"/>
              <a:ea typeface="楷体" panose="02010609060101010101" pitchFamily="49" charset="-122"/>
            </a:endParaRPr>
          </a:p>
        </p:txBody>
      </p:sp>
      <p:sp>
        <p:nvSpPr>
          <p:cNvPr id="13" name="矩形 12"/>
          <p:cNvSpPr/>
          <p:nvPr/>
        </p:nvSpPr>
        <p:spPr>
          <a:xfrm>
            <a:off x="2123728" y="4384986"/>
            <a:ext cx="6043924" cy="5423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a:latin typeface="楷体" panose="02010609060101010101" pitchFamily="49" charset="-122"/>
                <a:ea typeface="楷体" panose="02010609060101010101" pitchFamily="49" charset="-122"/>
              </a:rPr>
              <a:t>3.</a:t>
            </a:r>
            <a:r>
              <a:rPr lang="zh-CN" altLang="en-US" sz="2000" b="1" dirty="0">
                <a:latin typeface="楷体" panose="02010609060101010101" pitchFamily="49" charset="-122"/>
                <a:ea typeface="楷体" panose="02010609060101010101" pitchFamily="49" charset="-122"/>
              </a:rPr>
              <a:t>发现望丛祠现状存在什么问题，并寻求方法予以解决</a:t>
            </a:r>
            <a:endParaRPr lang="en-US" altLang="zh-CN" sz="2000" b="1" dirty="0">
              <a:latin typeface="楷体" panose="02010609060101010101" pitchFamily="49" charset="-122"/>
              <a:ea typeface="楷体" panose="02010609060101010101" pitchFamily="49" charset="-122"/>
            </a:endParaRPr>
          </a:p>
        </p:txBody>
      </p:sp>
      <p:sp>
        <p:nvSpPr>
          <p:cNvPr id="14" name="矩形 13"/>
          <p:cNvSpPr/>
          <p:nvPr/>
        </p:nvSpPr>
        <p:spPr>
          <a:xfrm>
            <a:off x="2123728" y="2907658"/>
            <a:ext cx="6984776" cy="1477328"/>
          </a:xfrm>
          <a:prstGeom prst="rect">
            <a:avLst/>
          </a:prstGeom>
        </p:spPr>
        <p:txBody>
          <a:bodyPr wrap="square">
            <a:spAutoFit/>
          </a:bodyPr>
          <a:lstStyle/>
          <a:p>
            <a:r>
              <a:rPr lang="zh-CN" altLang="en-US" dirty="0">
                <a:latin typeface="楷体" panose="02010609060101010101" pitchFamily="49" charset="-122"/>
                <a:ea typeface="楷体" panose="02010609060101010101" pitchFamily="49" charset="-122"/>
              </a:rPr>
              <a:t>在望丛祠还有一座郫都区博物馆，里面有着将近</a:t>
            </a:r>
            <a:r>
              <a:rPr lang="en-US" altLang="zh-CN" dirty="0">
                <a:latin typeface="楷体" panose="02010609060101010101" pitchFamily="49" charset="-122"/>
                <a:ea typeface="楷体" panose="02010609060101010101" pitchFamily="49" charset="-122"/>
              </a:rPr>
              <a:t>3000</a:t>
            </a:r>
            <a:r>
              <a:rPr lang="zh-CN" altLang="en-US" dirty="0">
                <a:latin typeface="楷体" panose="02010609060101010101" pitchFamily="49" charset="-122"/>
                <a:ea typeface="楷体" panose="02010609060101010101" pitchFamily="49" charset="-122"/>
              </a:rPr>
              <a:t>件文物，因为郫都区是蜀地文化的发源地之一，在郫都区有古城遗址等丰富的文化遗存，因此这座博物馆对于人们了解郫都区的历史发展和文化特色有着重要的意义，而博物馆的现状调查也十分重要，博物馆在发展中还存在着什么问题，目前博物馆的展陈还需要一些什么改进</a:t>
            </a:r>
            <a:endParaRPr lang="en-US" altLang="zh-CN" dirty="0">
              <a:latin typeface="楷体" panose="02010609060101010101" pitchFamily="49" charset="-122"/>
              <a:ea typeface="楷体" panose="02010609060101010101" pitchFamily="49" charset="-122"/>
            </a:endParaRPr>
          </a:p>
        </p:txBody>
      </p:sp>
      <p:sp>
        <p:nvSpPr>
          <p:cNvPr id="15" name="矩形 14"/>
          <p:cNvSpPr/>
          <p:nvPr/>
        </p:nvSpPr>
        <p:spPr>
          <a:xfrm>
            <a:off x="2123728" y="4927332"/>
            <a:ext cx="6984776" cy="923330"/>
          </a:xfrm>
          <a:prstGeom prst="rect">
            <a:avLst/>
          </a:prstGeom>
        </p:spPr>
        <p:txBody>
          <a:bodyPr wrap="square">
            <a:spAutoFit/>
          </a:bodyPr>
          <a:lstStyle/>
          <a:p>
            <a:r>
              <a:rPr lang="zh-CN" altLang="en-US" dirty="0">
                <a:latin typeface="楷体" panose="02010609060101010101" pitchFamily="49" charset="-122"/>
                <a:ea typeface="楷体" panose="02010609060101010101" pitchFamily="49" charset="-122"/>
              </a:rPr>
              <a:t>望丛祠在</a:t>
            </a:r>
            <a:r>
              <a:rPr lang="en-US" altLang="zh-CN" dirty="0">
                <a:latin typeface="楷体" panose="02010609060101010101" pitchFamily="49" charset="-122"/>
                <a:ea typeface="楷体" panose="02010609060101010101" pitchFamily="49" charset="-122"/>
              </a:rPr>
              <a:t>1984</a:t>
            </a:r>
            <a:r>
              <a:rPr lang="zh-CN" altLang="en-US" dirty="0">
                <a:latin typeface="楷体" panose="02010609060101010101" pitchFamily="49" charset="-122"/>
                <a:ea typeface="楷体" panose="02010609060101010101" pitchFamily="49" charset="-122"/>
              </a:rPr>
              <a:t>年经历扩建后，修建了像博物馆等新的建筑，到现在已经过了三十多年了，现在的望丛祠里的建筑和景色存在着一些什么样的问题，需要经过实地考察发现然后通过什么方法去解决。</a:t>
            </a:r>
            <a:endParaRPr lang="en-US" altLang="zh-CN"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150003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0808" y="1235064"/>
            <a:ext cx="8681672" cy="1200329"/>
          </a:xfrm>
          <a:prstGeom prst="rect">
            <a:avLst/>
          </a:prstGeom>
        </p:spPr>
        <p:txBody>
          <a:bodyPr wrap="square">
            <a:spAutoFit/>
          </a:bodyPr>
          <a:lstStyle/>
          <a:p>
            <a:pPr lvl="0"/>
            <a:r>
              <a:rPr lang="zh-CN" altLang="en-US" dirty="0">
                <a:solidFill>
                  <a:prstClr val="black"/>
                </a:solidFill>
                <a:latin typeface="楷体" panose="02010609060101010101" pitchFamily="49" charset="-122"/>
                <a:ea typeface="楷体" panose="02010609060101010101" pitchFamily="49" charset="-122"/>
              </a:rPr>
              <a:t>古蜀文化的源头来讲</a:t>
            </a:r>
            <a:r>
              <a:rPr lang="en-US" altLang="zh-CN" dirty="0">
                <a:solidFill>
                  <a:prstClr val="black"/>
                </a:solidFill>
                <a:latin typeface="楷体" panose="02010609060101010101" pitchFamily="49" charset="-122"/>
                <a:ea typeface="楷体" panose="02010609060101010101" pitchFamily="49" charset="-122"/>
              </a:rPr>
              <a:t>, </a:t>
            </a:r>
            <a:r>
              <a:rPr lang="zh-CN" altLang="en-US" dirty="0">
                <a:solidFill>
                  <a:prstClr val="black"/>
                </a:solidFill>
                <a:latin typeface="楷体" panose="02010609060101010101" pitchFamily="49" charset="-122"/>
                <a:ea typeface="楷体" panose="02010609060101010101" pitchFamily="49" charset="-122"/>
              </a:rPr>
              <a:t>最具代表性的就是望丛祠，研究望丛祠的现状，发现其中的问题，并寻找方法解决，可以提升望丛祠的文化吸引力，促进郫都区的文化教育建设和旅游经济的发展，加强人们的文化认同感和自豪感，最重要的是还能够促进望丛祠今后的发展方向。</a:t>
            </a:r>
            <a:endParaRPr lang="zh-CN" altLang="en-US" dirty="0"/>
          </a:p>
        </p:txBody>
      </p:sp>
      <p:sp>
        <p:nvSpPr>
          <p:cNvPr id="3" name="矩形 6"/>
          <p:cNvSpPr>
            <a:spLocks noChangeArrowheads="1"/>
          </p:cNvSpPr>
          <p:nvPr/>
        </p:nvSpPr>
        <p:spPr bwMode="auto">
          <a:xfrm>
            <a:off x="210808" y="44624"/>
            <a:ext cx="8321632" cy="620271"/>
          </a:xfrm>
          <a:prstGeom prst="rect">
            <a:avLst/>
          </a:prstGeom>
          <a:solidFill>
            <a:srgbClr val="4472C4"/>
          </a:solidFill>
          <a:ln>
            <a:noFill/>
          </a:ln>
        </p:spPr>
        <p:txBody>
          <a:bodyPr anchor="ctr"/>
          <a:lstStyle/>
          <a:p>
            <a:pPr algn="ctr"/>
            <a:r>
              <a:rPr lang="zh-CN" altLang="en-US" sz="2800" dirty="0">
                <a:solidFill>
                  <a:schemeClr val="bg1"/>
                </a:solidFill>
                <a:latin typeface="方正粗黑宋简体" panose="02000000000000000000" pitchFamily="2" charset="-122"/>
                <a:ea typeface="方正粗黑宋简体" panose="02000000000000000000" pitchFamily="2" charset="-122"/>
              </a:rPr>
              <a:t>二、研究的目的和意义</a:t>
            </a:r>
          </a:p>
        </p:txBody>
      </p:sp>
      <p:sp>
        <p:nvSpPr>
          <p:cNvPr id="4" name="矩形 3"/>
          <p:cNvSpPr/>
          <p:nvPr/>
        </p:nvSpPr>
        <p:spPr>
          <a:xfrm>
            <a:off x="210808" y="710152"/>
            <a:ext cx="144016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t>意义</a:t>
            </a:r>
          </a:p>
        </p:txBody>
      </p: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18" b="11484"/>
          <a:stretch/>
        </p:blipFill>
        <p:spPr>
          <a:xfrm>
            <a:off x="380012" y="2435394"/>
            <a:ext cx="5560139" cy="3609142"/>
          </a:xfrm>
          <a:prstGeom prst="rect">
            <a:avLst/>
          </a:prstGeom>
        </p:spPr>
      </p:pic>
      <p:sp>
        <p:nvSpPr>
          <p:cNvPr id="6" name="TextBox 5"/>
          <p:cNvSpPr txBox="1"/>
          <p:nvPr/>
        </p:nvSpPr>
        <p:spPr>
          <a:xfrm>
            <a:off x="467544" y="6144961"/>
            <a:ext cx="5328592" cy="338554"/>
          </a:xfrm>
          <a:prstGeom prst="rect">
            <a:avLst/>
          </a:prstGeom>
          <a:noFill/>
        </p:spPr>
        <p:txBody>
          <a:bodyPr wrap="square" rtlCol="0">
            <a:spAutoFit/>
          </a:bodyPr>
          <a:lstStyle/>
          <a:p>
            <a:r>
              <a:rPr lang="zh-CN" altLang="en-US" sz="1600" dirty="0"/>
              <a:t>图为笔者所拍，左为望帝杜宇  右为从帝开明（鳖灵）</a:t>
            </a:r>
          </a:p>
        </p:txBody>
      </p:sp>
    </p:spTree>
    <p:extLst>
      <p:ext uri="{BB962C8B-B14F-4D97-AF65-F5344CB8AC3E}">
        <p14:creationId xmlns:p14="http://schemas.microsoft.com/office/powerpoint/2010/main" val="91409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052736"/>
            <a:ext cx="8570300" cy="1200329"/>
          </a:xfrm>
          <a:prstGeom prst="rect">
            <a:avLst/>
          </a:prstGeom>
          <a:noFill/>
        </p:spPr>
        <p:txBody>
          <a:bodyPr wrap="square" rtlCol="0">
            <a:spAutoFit/>
          </a:bodyPr>
          <a:lstStyle/>
          <a:p>
            <a:r>
              <a:rPr lang="zh-CN" altLang="en-US" dirty="0">
                <a:latin typeface="楷体" panose="02010609060101010101" pitchFamily="49" charset="-122"/>
                <a:ea typeface="楷体" panose="02010609060101010101" pitchFamily="49" charset="-122"/>
              </a:rPr>
              <a:t>望丛祠是一座地方性的文化旅游景点，现在关于望丛祠的研究多是关于其建筑风格布局和现状，类似于</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四川名人纪念园林建筑布局与造景手法研究</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这样的研究成果，而关于发展现状的研究较少，本篇调查报告笔者将着重研究望丛祠现在的情况和今后其发展的方向。</a:t>
            </a:r>
          </a:p>
        </p:txBody>
      </p:sp>
      <p:sp>
        <p:nvSpPr>
          <p:cNvPr id="6" name="矩形 6"/>
          <p:cNvSpPr>
            <a:spLocks noChangeArrowheads="1"/>
          </p:cNvSpPr>
          <p:nvPr/>
        </p:nvSpPr>
        <p:spPr bwMode="auto">
          <a:xfrm>
            <a:off x="210808" y="44624"/>
            <a:ext cx="8321632" cy="620271"/>
          </a:xfrm>
          <a:prstGeom prst="rect">
            <a:avLst/>
          </a:prstGeom>
          <a:solidFill>
            <a:srgbClr val="4472C4"/>
          </a:solidFill>
          <a:ln>
            <a:noFill/>
          </a:ln>
        </p:spPr>
        <p:txBody>
          <a:bodyPr anchor="ctr"/>
          <a:lstStyle/>
          <a:p>
            <a:r>
              <a:rPr lang="zh-CN" altLang="en-US" sz="2800" dirty="0">
                <a:solidFill>
                  <a:schemeClr val="bg1"/>
                </a:solidFill>
                <a:latin typeface="方正粗黑宋简体" panose="02000000000000000000" pitchFamily="2" charset="-122"/>
                <a:ea typeface="方正粗黑宋简体" panose="02000000000000000000" pitchFamily="2" charset="-122"/>
              </a:rPr>
              <a:t>三、国内外发展状况、发展水平与存在问题</a:t>
            </a:r>
          </a:p>
        </p:txBody>
      </p:sp>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b="11719"/>
          <a:stretch/>
        </p:blipFill>
        <p:spPr>
          <a:xfrm>
            <a:off x="292563" y="2492896"/>
            <a:ext cx="4812633" cy="3186476"/>
          </a:xfrm>
          <a:prstGeom prst="rect">
            <a:avLst/>
          </a:prstGeom>
        </p:spPr>
      </p:pic>
      <p:sp>
        <p:nvSpPr>
          <p:cNvPr id="3" name="TextBox 2"/>
          <p:cNvSpPr txBox="1"/>
          <p:nvPr/>
        </p:nvSpPr>
        <p:spPr>
          <a:xfrm>
            <a:off x="436722" y="6061938"/>
            <a:ext cx="2262158" cy="369332"/>
          </a:xfrm>
          <a:prstGeom prst="rect">
            <a:avLst/>
          </a:prstGeom>
          <a:noFill/>
        </p:spPr>
        <p:txBody>
          <a:bodyPr wrap="none" rtlCol="0">
            <a:spAutoFit/>
          </a:bodyPr>
          <a:lstStyle/>
          <a:p>
            <a:r>
              <a:rPr lang="zh-CN" altLang="en-US" dirty="0">
                <a:latin typeface="黑体" panose="02010609060101010101" pitchFamily="49" charset="-122"/>
                <a:ea typeface="黑体" panose="02010609060101010101" pitchFamily="49" charset="-122"/>
              </a:rPr>
              <a:t>望帝从帝纪念馆外侧</a:t>
            </a:r>
          </a:p>
        </p:txBody>
      </p:sp>
    </p:spTree>
    <p:extLst>
      <p:ext uri="{BB962C8B-B14F-4D97-AF65-F5344CB8AC3E}">
        <p14:creationId xmlns:p14="http://schemas.microsoft.com/office/powerpoint/2010/main" val="2801760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6"/>
          <p:cNvSpPr>
            <a:spLocks noChangeArrowheads="1"/>
          </p:cNvSpPr>
          <p:nvPr/>
        </p:nvSpPr>
        <p:spPr bwMode="auto">
          <a:xfrm>
            <a:off x="210808" y="44624"/>
            <a:ext cx="8321632" cy="620271"/>
          </a:xfrm>
          <a:prstGeom prst="rect">
            <a:avLst/>
          </a:prstGeom>
          <a:solidFill>
            <a:srgbClr val="4472C4"/>
          </a:solidFill>
          <a:ln>
            <a:noFill/>
          </a:ln>
        </p:spPr>
        <p:txBody>
          <a:bodyPr anchor="ctr"/>
          <a:lstStyle/>
          <a:p>
            <a:pPr lvl="0"/>
            <a:r>
              <a:rPr lang="zh-CN" altLang="en-US" sz="2800" dirty="0">
                <a:solidFill>
                  <a:schemeClr val="bg1"/>
                </a:solidFill>
                <a:latin typeface="方正粗黑宋简体" panose="02000000000000000000" pitchFamily="2" charset="-122"/>
                <a:ea typeface="方正粗黑宋简体" panose="02000000000000000000" pitchFamily="2" charset="-122"/>
              </a:rPr>
              <a:t>四、研究目标、内容及拟解决的关键问题 </a:t>
            </a:r>
          </a:p>
        </p:txBody>
      </p:sp>
      <p:sp>
        <p:nvSpPr>
          <p:cNvPr id="3" name="圆角矩形 2"/>
          <p:cNvSpPr/>
          <p:nvPr/>
        </p:nvSpPr>
        <p:spPr>
          <a:xfrm>
            <a:off x="210808" y="1014339"/>
            <a:ext cx="1512168"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研究目标</a:t>
            </a:r>
          </a:p>
        </p:txBody>
      </p:sp>
      <p:sp>
        <p:nvSpPr>
          <p:cNvPr id="4" name="TextBox 3"/>
          <p:cNvSpPr txBox="1"/>
          <p:nvPr/>
        </p:nvSpPr>
        <p:spPr>
          <a:xfrm>
            <a:off x="239502" y="1844823"/>
            <a:ext cx="8424936" cy="2031325"/>
          </a:xfrm>
          <a:prstGeom prst="rect">
            <a:avLst/>
          </a:prstGeom>
          <a:noFill/>
        </p:spPr>
        <p:txBody>
          <a:bodyPr wrap="square" rtlCol="0">
            <a:spAutoFit/>
          </a:bodyPr>
          <a:lstStyle/>
          <a:p>
            <a:r>
              <a:rPr lang="en-US" altLang="zh-CN" dirty="0">
                <a:solidFill>
                  <a:srgbClr val="FF0000"/>
                </a:solidFill>
              </a:rPr>
              <a:t>1.</a:t>
            </a:r>
            <a:r>
              <a:rPr lang="zh-CN" altLang="en-US" dirty="0"/>
              <a:t>了解望丛祠的建筑修缮情况，是否有些建筑出现年久失修，</a:t>
            </a:r>
            <a:endParaRPr lang="en-US" altLang="zh-CN" dirty="0"/>
          </a:p>
          <a:p>
            <a:endParaRPr lang="en-US" altLang="zh-CN" dirty="0"/>
          </a:p>
          <a:p>
            <a:r>
              <a:rPr lang="en-US" altLang="zh-CN" dirty="0">
                <a:solidFill>
                  <a:srgbClr val="FF0000"/>
                </a:solidFill>
              </a:rPr>
              <a:t>2.</a:t>
            </a:r>
            <a:r>
              <a:rPr lang="zh-CN" altLang="en-US" dirty="0"/>
              <a:t>对于望丛祠的绿化风景进行一个实地考察，明白望丛祠在生态环境上的管理措施</a:t>
            </a:r>
            <a:endParaRPr lang="en-US" altLang="zh-CN" dirty="0"/>
          </a:p>
          <a:p>
            <a:endParaRPr lang="en-US" altLang="zh-CN" dirty="0"/>
          </a:p>
          <a:p>
            <a:r>
              <a:rPr lang="en-US" altLang="zh-CN" dirty="0">
                <a:solidFill>
                  <a:srgbClr val="FF0000"/>
                </a:solidFill>
              </a:rPr>
              <a:t>3.</a:t>
            </a:r>
            <a:r>
              <a:rPr lang="zh-CN" altLang="en-US" dirty="0"/>
              <a:t>了解在望丛祠里的文物遗存保护的现状</a:t>
            </a:r>
            <a:endParaRPr lang="en-US" altLang="zh-CN" dirty="0"/>
          </a:p>
          <a:p>
            <a:r>
              <a:rPr lang="zh-CN" altLang="en-US" dirty="0"/>
              <a:t>。</a:t>
            </a:r>
            <a:endParaRPr lang="en-US" altLang="zh-CN" dirty="0"/>
          </a:p>
          <a:p>
            <a:r>
              <a:rPr lang="en-US" altLang="zh-CN" dirty="0">
                <a:solidFill>
                  <a:srgbClr val="FF0000"/>
                </a:solidFill>
              </a:rPr>
              <a:t>4.</a:t>
            </a:r>
            <a:r>
              <a:rPr lang="zh-CN" altLang="en-US" dirty="0"/>
              <a:t>望丛祠在吸引游客的方面上运用过什么方法，还有什么不足，并提出建议。</a:t>
            </a:r>
          </a:p>
        </p:txBody>
      </p:sp>
      <p:sp>
        <p:nvSpPr>
          <p:cNvPr id="5" name="圆角矩形 4"/>
          <p:cNvSpPr/>
          <p:nvPr/>
        </p:nvSpPr>
        <p:spPr>
          <a:xfrm>
            <a:off x="239502" y="4045978"/>
            <a:ext cx="2399306"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拟解决的问题</a:t>
            </a:r>
          </a:p>
        </p:txBody>
      </p:sp>
      <p:sp>
        <p:nvSpPr>
          <p:cNvPr id="6" name="TextBox 5"/>
          <p:cNvSpPr txBox="1"/>
          <p:nvPr/>
        </p:nvSpPr>
        <p:spPr>
          <a:xfrm>
            <a:off x="502562" y="5013176"/>
            <a:ext cx="6303329" cy="1200329"/>
          </a:xfrm>
          <a:prstGeom prst="rect">
            <a:avLst/>
          </a:prstGeom>
          <a:noFill/>
        </p:spPr>
        <p:txBody>
          <a:bodyPr wrap="none" rtlCol="0">
            <a:spAutoFit/>
          </a:bodyPr>
          <a:lstStyle/>
          <a:p>
            <a:r>
              <a:rPr lang="en-US" altLang="zh-CN" dirty="0">
                <a:solidFill>
                  <a:srgbClr val="FF0000"/>
                </a:solidFill>
              </a:rPr>
              <a:t>1.</a:t>
            </a:r>
            <a:r>
              <a:rPr lang="zh-CN" altLang="en-US" dirty="0"/>
              <a:t>将目前望丛祠生态环境卫生和游客文明规范的问题进行解决</a:t>
            </a:r>
            <a:endParaRPr lang="en-US" altLang="zh-CN" dirty="0"/>
          </a:p>
          <a:p>
            <a:r>
              <a:rPr lang="en-US" altLang="zh-CN" dirty="0">
                <a:solidFill>
                  <a:srgbClr val="FF0000"/>
                </a:solidFill>
              </a:rPr>
              <a:t>2.</a:t>
            </a:r>
            <a:r>
              <a:rPr lang="zh-CN" altLang="en-US" dirty="0"/>
              <a:t>加强望丛祠对外的宣传</a:t>
            </a:r>
            <a:endParaRPr lang="en-US" altLang="zh-CN" dirty="0"/>
          </a:p>
          <a:p>
            <a:r>
              <a:rPr lang="en-US" altLang="zh-CN" dirty="0">
                <a:solidFill>
                  <a:srgbClr val="FF0000"/>
                </a:solidFill>
              </a:rPr>
              <a:t>3.</a:t>
            </a:r>
            <a:r>
              <a:rPr lang="zh-CN" altLang="en-US" dirty="0"/>
              <a:t>解决望丛祠建筑和文物在保护还有什么不足</a:t>
            </a:r>
            <a:endParaRPr lang="en-US" altLang="zh-CN" dirty="0"/>
          </a:p>
          <a:p>
            <a:endParaRPr lang="zh-CN" altLang="en-US" dirty="0"/>
          </a:p>
        </p:txBody>
      </p:sp>
    </p:spTree>
    <p:extLst>
      <p:ext uri="{BB962C8B-B14F-4D97-AF65-F5344CB8AC3E}">
        <p14:creationId xmlns:p14="http://schemas.microsoft.com/office/powerpoint/2010/main" val="1274625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23528" y="358630"/>
            <a:ext cx="208823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研究内容</a:t>
            </a:r>
          </a:p>
        </p:txBody>
      </p:sp>
      <p:sp>
        <p:nvSpPr>
          <p:cNvPr id="3" name="TextBox 2"/>
          <p:cNvSpPr txBox="1"/>
          <p:nvPr/>
        </p:nvSpPr>
        <p:spPr>
          <a:xfrm>
            <a:off x="539552" y="1412776"/>
            <a:ext cx="8424936" cy="646331"/>
          </a:xfrm>
          <a:prstGeom prst="rect">
            <a:avLst/>
          </a:prstGeom>
          <a:noFill/>
        </p:spPr>
        <p:txBody>
          <a:bodyPr wrap="square" rtlCol="0">
            <a:spAutoFit/>
          </a:bodyPr>
          <a:lstStyle/>
          <a:p>
            <a:r>
              <a:rPr lang="en-US" altLang="zh-CN" dirty="0"/>
              <a:t>1.</a:t>
            </a:r>
            <a:r>
              <a:rPr lang="zh-CN" altLang="en-US" dirty="0"/>
              <a:t>查阅关于望丛祠的相关资料，了解以前的学者对望丛祠的研究成果，形成对望丛祠的情况一个初步的理解</a:t>
            </a:r>
          </a:p>
        </p:txBody>
      </p:sp>
      <p:sp>
        <p:nvSpPr>
          <p:cNvPr id="4" name="TextBox 3"/>
          <p:cNvSpPr txBox="1"/>
          <p:nvPr/>
        </p:nvSpPr>
        <p:spPr>
          <a:xfrm>
            <a:off x="553498" y="2308229"/>
            <a:ext cx="8482997" cy="646331"/>
          </a:xfrm>
          <a:prstGeom prst="rect">
            <a:avLst/>
          </a:prstGeom>
          <a:noFill/>
        </p:spPr>
        <p:txBody>
          <a:bodyPr wrap="square" rtlCol="0">
            <a:spAutoFit/>
          </a:bodyPr>
          <a:lstStyle/>
          <a:p>
            <a:r>
              <a:rPr lang="en-US" altLang="zh-CN" dirty="0"/>
              <a:t>2.</a:t>
            </a:r>
            <a:r>
              <a:rPr lang="zh-CN" altLang="en-US" dirty="0"/>
              <a:t>对望丛祠进行一个实地的考察，参观郫都区博物馆的馆藏和二王庙、陵墓，看看存在什么问题，并对他们现在的状况进行拍照，</a:t>
            </a:r>
          </a:p>
        </p:txBody>
      </p:sp>
      <p:sp>
        <p:nvSpPr>
          <p:cNvPr id="5" name="TextBox 4"/>
          <p:cNvSpPr txBox="1"/>
          <p:nvPr/>
        </p:nvSpPr>
        <p:spPr>
          <a:xfrm>
            <a:off x="553499" y="3068960"/>
            <a:ext cx="5437707" cy="369332"/>
          </a:xfrm>
          <a:prstGeom prst="rect">
            <a:avLst/>
          </a:prstGeom>
          <a:noFill/>
        </p:spPr>
        <p:txBody>
          <a:bodyPr wrap="none" rtlCol="0">
            <a:spAutoFit/>
          </a:bodyPr>
          <a:lstStyle/>
          <a:p>
            <a:r>
              <a:rPr lang="en-US" altLang="zh-CN" dirty="0"/>
              <a:t>3.</a:t>
            </a:r>
            <a:r>
              <a:rPr lang="zh-CN" altLang="en-US" dirty="0"/>
              <a:t>制作调查问卷，对来参观的人们进行一个统计分类</a:t>
            </a:r>
          </a:p>
        </p:txBody>
      </p:sp>
      <p:sp>
        <p:nvSpPr>
          <p:cNvPr id="6" name="TextBox 5"/>
          <p:cNvSpPr txBox="1"/>
          <p:nvPr/>
        </p:nvSpPr>
        <p:spPr>
          <a:xfrm>
            <a:off x="575131" y="3673854"/>
            <a:ext cx="5206875" cy="369332"/>
          </a:xfrm>
          <a:prstGeom prst="rect">
            <a:avLst/>
          </a:prstGeom>
          <a:noFill/>
        </p:spPr>
        <p:txBody>
          <a:bodyPr wrap="none" rtlCol="0">
            <a:spAutoFit/>
          </a:bodyPr>
          <a:lstStyle/>
          <a:p>
            <a:r>
              <a:rPr lang="en-US" altLang="zh-CN" dirty="0"/>
              <a:t>4.</a:t>
            </a:r>
            <a:r>
              <a:rPr lang="zh-CN" altLang="en-US" dirty="0"/>
              <a:t>考察郫都区博物馆的展陈设计，文物的保护管理</a:t>
            </a:r>
          </a:p>
        </p:txBody>
      </p:sp>
    </p:spTree>
    <p:extLst>
      <p:ext uri="{BB962C8B-B14F-4D97-AF65-F5344CB8AC3E}">
        <p14:creationId xmlns:p14="http://schemas.microsoft.com/office/powerpoint/2010/main" val="2737114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23528" y="358630"/>
            <a:ext cx="208823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论文框架</a:t>
            </a:r>
          </a:p>
        </p:txBody>
      </p:sp>
      <p:sp>
        <p:nvSpPr>
          <p:cNvPr id="3" name="椭圆 2"/>
          <p:cNvSpPr/>
          <p:nvPr/>
        </p:nvSpPr>
        <p:spPr>
          <a:xfrm>
            <a:off x="297236" y="1196752"/>
            <a:ext cx="914400" cy="6732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dirty="0"/>
              <a:t>摘要</a:t>
            </a:r>
          </a:p>
        </p:txBody>
      </p:sp>
      <p:sp>
        <p:nvSpPr>
          <p:cNvPr id="5" name="下箭头 4"/>
          <p:cNvSpPr/>
          <p:nvPr/>
        </p:nvSpPr>
        <p:spPr>
          <a:xfrm>
            <a:off x="609850" y="1902656"/>
            <a:ext cx="289172" cy="607135"/>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6" name="椭圆 5"/>
          <p:cNvSpPr/>
          <p:nvPr/>
        </p:nvSpPr>
        <p:spPr>
          <a:xfrm>
            <a:off x="323528" y="2592096"/>
            <a:ext cx="1005354" cy="7200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dirty="0"/>
              <a:t>一</a:t>
            </a:r>
            <a:r>
              <a:rPr lang="en-US" altLang="zh-CN" dirty="0"/>
              <a:t>.</a:t>
            </a:r>
            <a:r>
              <a:rPr lang="zh-CN" altLang="en-US" dirty="0"/>
              <a:t>绪论</a:t>
            </a:r>
          </a:p>
        </p:txBody>
      </p:sp>
      <p:sp>
        <p:nvSpPr>
          <p:cNvPr id="7" name="下箭头 6"/>
          <p:cNvSpPr/>
          <p:nvPr/>
        </p:nvSpPr>
        <p:spPr>
          <a:xfrm rot="16200000">
            <a:off x="1522644" y="2648568"/>
            <a:ext cx="289172" cy="607135"/>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8" name="椭圆 7"/>
          <p:cNvSpPr/>
          <p:nvPr/>
        </p:nvSpPr>
        <p:spPr>
          <a:xfrm>
            <a:off x="2123728" y="2601076"/>
            <a:ext cx="1584176" cy="7200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dirty="0"/>
              <a:t>二</a:t>
            </a:r>
            <a:r>
              <a:rPr lang="en-US" altLang="zh-CN" dirty="0"/>
              <a:t>.</a:t>
            </a:r>
            <a:r>
              <a:rPr lang="zh-CN" altLang="en-US" dirty="0"/>
              <a:t>望丛祠概况</a:t>
            </a:r>
          </a:p>
        </p:txBody>
      </p:sp>
      <p:sp>
        <p:nvSpPr>
          <p:cNvPr id="9" name="下箭头 8"/>
          <p:cNvSpPr/>
          <p:nvPr/>
        </p:nvSpPr>
        <p:spPr>
          <a:xfrm rot="16200000">
            <a:off x="3938894" y="2648567"/>
            <a:ext cx="289172" cy="607135"/>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0" name="椭圆 9"/>
          <p:cNvSpPr/>
          <p:nvPr/>
        </p:nvSpPr>
        <p:spPr>
          <a:xfrm>
            <a:off x="4499992" y="2601076"/>
            <a:ext cx="2880320" cy="7200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dirty="0"/>
              <a:t>三</a:t>
            </a:r>
            <a:r>
              <a:rPr lang="en-US" altLang="zh-CN" dirty="0"/>
              <a:t>.</a:t>
            </a:r>
            <a:r>
              <a:rPr lang="zh-CN" altLang="en-US" dirty="0"/>
              <a:t>望丛祠发展面临的问题和措施</a:t>
            </a:r>
          </a:p>
        </p:txBody>
      </p:sp>
      <p:sp>
        <p:nvSpPr>
          <p:cNvPr id="11" name="下箭头 10"/>
          <p:cNvSpPr/>
          <p:nvPr/>
        </p:nvSpPr>
        <p:spPr>
          <a:xfrm rot="16200000">
            <a:off x="7611302" y="2657548"/>
            <a:ext cx="289172" cy="607135"/>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2" name="椭圆 11"/>
          <p:cNvSpPr/>
          <p:nvPr/>
        </p:nvSpPr>
        <p:spPr>
          <a:xfrm>
            <a:off x="8083909" y="2638952"/>
            <a:ext cx="914400" cy="6732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dirty="0"/>
              <a:t>结语</a:t>
            </a:r>
          </a:p>
        </p:txBody>
      </p:sp>
    </p:spTree>
    <p:extLst>
      <p:ext uri="{BB962C8B-B14F-4D97-AF65-F5344CB8AC3E}">
        <p14:creationId xmlns:p14="http://schemas.microsoft.com/office/powerpoint/2010/main" val="71167"/>
      </p:ext>
    </p:extLst>
  </p:cSld>
  <p:clrMapOvr>
    <a:masterClrMapping/>
  </p:clrMapOvr>
</p:sld>
</file>

<file path=ppt/theme/theme1.xml><?xml version="1.0" encoding="utf-8"?>
<a:theme xmlns:a="http://schemas.openxmlformats.org/drawingml/2006/main" name="7_第一PPT，www.1ppt.com">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蓝色毕业论文答辩PPT模板</Template>
  <TotalTime>1940</TotalTime>
  <Words>1273</Words>
  <Application>Microsoft Office PowerPoint</Application>
  <PresentationFormat>全屏显示(4:3)</PresentationFormat>
  <Paragraphs>84</Paragraphs>
  <Slides>13</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13</vt:i4>
      </vt:variant>
    </vt:vector>
  </HeadingPairs>
  <TitlesOfParts>
    <vt:vector size="22" baseType="lpstr">
      <vt:lpstr>方正粗黑宋简体</vt:lpstr>
      <vt:lpstr>黑体</vt:lpstr>
      <vt:lpstr>楷体</vt:lpstr>
      <vt:lpstr>宋体</vt:lpstr>
      <vt:lpstr>微软雅黑</vt:lpstr>
      <vt:lpstr>Arial</vt:lpstr>
      <vt:lpstr>Calibri</vt:lpstr>
      <vt:lpstr>Calibri Light</vt:lpstr>
      <vt:lpstr>7_第一PPT，www.1ppt.com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王阳</dc:creator>
  <cp:lastModifiedBy>珂</cp:lastModifiedBy>
  <cp:revision>81</cp:revision>
  <dcterms:created xsi:type="dcterms:W3CDTF">2020-11-09T02:38:06Z</dcterms:created>
  <dcterms:modified xsi:type="dcterms:W3CDTF">2020-12-08T06:44:57Z</dcterms:modified>
</cp:coreProperties>
</file>