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5"/>
  </p:notesMasterIdLst>
  <p:sldIdLst>
    <p:sldId id="256" r:id="rId2"/>
    <p:sldId id="260" r:id="rId3"/>
    <p:sldId id="302" r:id="rId4"/>
    <p:sldId id="292" r:id="rId5"/>
    <p:sldId id="294" r:id="rId6"/>
    <p:sldId id="301" r:id="rId7"/>
    <p:sldId id="271" r:id="rId8"/>
    <p:sldId id="299" r:id="rId9"/>
    <p:sldId id="298" r:id="rId10"/>
    <p:sldId id="300" r:id="rId11"/>
    <p:sldId id="303" r:id="rId12"/>
    <p:sldId id="272" r:id="rId13"/>
    <p:sldId id="28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48"/>
    <a:srgbClr val="555555"/>
    <a:srgbClr val="CF3B4C"/>
    <a:srgbClr val="344F66"/>
    <a:srgbClr val="444444"/>
    <a:srgbClr val="5E5E5E"/>
    <a:srgbClr val="355067"/>
    <a:srgbClr val="D03C4D"/>
    <a:srgbClr val="375269"/>
    <a:srgbClr val="385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-8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8C92E-F6BC-41C6-ADE4-045FC7806329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EA62F-52E9-49A1-AF7F-BFF2F138A5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16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EA62F-52E9-49A1-AF7F-BFF2F138A5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7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33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33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A3B4FAF4-0D8D-47C7-B20A-02B89BA96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659" t="6677" r="6720" b="669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6612AB9C-7CAC-448E-B17D-6C9AD7117109}"/>
              </a:ext>
            </a:extLst>
          </p:cNvPr>
          <p:cNvGrpSpPr/>
          <p:nvPr userDrawn="1"/>
        </p:nvGrpSpPr>
        <p:grpSpPr>
          <a:xfrm>
            <a:off x="-4152" y="6748272"/>
            <a:ext cx="3001031" cy="109728"/>
            <a:chOff x="0" y="0"/>
            <a:chExt cx="3001030" cy="109728"/>
          </a:xfrm>
        </p:grpSpPr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992BB410-5033-474F-B791-C20480EE8E6C}"/>
                </a:ext>
              </a:extLst>
            </p:cNvPr>
            <p:cNvSpPr/>
            <p:nvPr/>
          </p:nvSpPr>
          <p:spPr>
            <a:xfrm flipV="1">
              <a:off x="0" y="0"/>
              <a:ext cx="1367596" cy="109728"/>
            </a:xfrm>
            <a:prstGeom prst="rect">
              <a:avLst/>
            </a:prstGeom>
            <a:solidFill>
              <a:srgbClr val="06284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69413CE5-7A06-4066-BC60-D08FA70694B4}"/>
                </a:ext>
              </a:extLst>
            </p:cNvPr>
            <p:cNvSpPr/>
            <p:nvPr/>
          </p:nvSpPr>
          <p:spPr>
            <a:xfrm flipV="1">
              <a:off x="1367596" y="0"/>
              <a:ext cx="1633434" cy="109728"/>
            </a:xfrm>
            <a:prstGeom prst="rect">
              <a:avLst/>
            </a:prstGeom>
            <a:solidFill>
              <a:srgbClr val="C70E2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F6AFCBEE-9FA5-41E1-B3D5-27E412C6C402}"/>
              </a:ext>
            </a:extLst>
          </p:cNvPr>
          <p:cNvGrpSpPr/>
          <p:nvPr userDrawn="1"/>
        </p:nvGrpSpPr>
        <p:grpSpPr>
          <a:xfrm>
            <a:off x="5993758" y="6748272"/>
            <a:ext cx="3001031" cy="109728"/>
            <a:chOff x="0" y="0"/>
            <a:chExt cx="3001030" cy="109728"/>
          </a:xfrm>
        </p:grpSpPr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556374CC-5710-4BA0-8B51-E3F3E8B116E2}"/>
                </a:ext>
              </a:extLst>
            </p:cNvPr>
            <p:cNvSpPr/>
            <p:nvPr/>
          </p:nvSpPr>
          <p:spPr>
            <a:xfrm flipV="1">
              <a:off x="0" y="0"/>
              <a:ext cx="1367596" cy="109728"/>
            </a:xfrm>
            <a:prstGeom prst="rect">
              <a:avLst/>
            </a:prstGeom>
            <a:solidFill>
              <a:srgbClr val="06284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6="http://schemas.microsoft.com/office/drawing/2014/main" id="{CBB2D42F-3299-42AD-887D-58F575FEEA83}"/>
                </a:ext>
              </a:extLst>
            </p:cNvPr>
            <p:cNvSpPr/>
            <p:nvPr/>
          </p:nvSpPr>
          <p:spPr>
            <a:xfrm flipV="1">
              <a:off x="1367596" y="0"/>
              <a:ext cx="1633434" cy="109728"/>
            </a:xfrm>
            <a:prstGeom prst="rect">
              <a:avLst/>
            </a:prstGeom>
            <a:solidFill>
              <a:srgbClr val="C70E2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E269AE75-14CB-4307-A417-AE6F887A183E}"/>
              </a:ext>
            </a:extLst>
          </p:cNvPr>
          <p:cNvGrpSpPr/>
          <p:nvPr userDrawn="1"/>
        </p:nvGrpSpPr>
        <p:grpSpPr>
          <a:xfrm>
            <a:off x="2992729" y="6748272"/>
            <a:ext cx="3001031" cy="109728"/>
            <a:chOff x="0" y="0"/>
            <a:chExt cx="3001030" cy="109728"/>
          </a:xfrm>
        </p:grpSpPr>
        <p:sp>
          <p:nvSpPr>
            <p:cNvPr id="58" name="矩形 57">
              <a:extLst>
                <a:ext uri="{FF2B5EF4-FFF2-40B4-BE49-F238E27FC236}">
                  <a16:creationId xmlns="" xmlns:a16="http://schemas.microsoft.com/office/drawing/2014/main" id="{5858F192-30D5-402D-9437-780F7E0851D0}"/>
                </a:ext>
              </a:extLst>
            </p:cNvPr>
            <p:cNvSpPr/>
            <p:nvPr/>
          </p:nvSpPr>
          <p:spPr>
            <a:xfrm flipV="1">
              <a:off x="0" y="0"/>
              <a:ext cx="1367596" cy="109728"/>
            </a:xfrm>
            <a:prstGeom prst="rect">
              <a:avLst/>
            </a:prstGeom>
            <a:solidFill>
              <a:srgbClr val="06284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="" xmlns:a16="http://schemas.microsoft.com/office/drawing/2014/main" id="{673BC2F2-E419-4488-B9D3-C7814C7DC294}"/>
                </a:ext>
              </a:extLst>
            </p:cNvPr>
            <p:cNvSpPr/>
            <p:nvPr/>
          </p:nvSpPr>
          <p:spPr>
            <a:xfrm flipV="1">
              <a:off x="1367596" y="0"/>
              <a:ext cx="1633434" cy="109728"/>
            </a:xfrm>
            <a:prstGeom prst="rect">
              <a:avLst/>
            </a:prstGeom>
            <a:solidFill>
              <a:srgbClr val="C70E2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C89E93EA-8A1A-431A-A046-53A4AD3A0B57}"/>
              </a:ext>
            </a:extLst>
          </p:cNvPr>
          <p:cNvGrpSpPr/>
          <p:nvPr userDrawn="1"/>
        </p:nvGrpSpPr>
        <p:grpSpPr>
          <a:xfrm>
            <a:off x="8994789" y="6748272"/>
            <a:ext cx="3197212" cy="109728"/>
            <a:chOff x="0" y="0"/>
            <a:chExt cx="3001030" cy="109728"/>
          </a:xfrm>
        </p:grpSpPr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6537377D-08D0-4F62-8892-61934B111714}"/>
                </a:ext>
              </a:extLst>
            </p:cNvPr>
            <p:cNvSpPr/>
            <p:nvPr/>
          </p:nvSpPr>
          <p:spPr>
            <a:xfrm flipV="1">
              <a:off x="0" y="0"/>
              <a:ext cx="1367596" cy="109728"/>
            </a:xfrm>
            <a:prstGeom prst="rect">
              <a:avLst/>
            </a:prstGeom>
            <a:solidFill>
              <a:srgbClr val="06284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="" xmlns:a16="http://schemas.microsoft.com/office/drawing/2014/main" id="{4FF8F0A7-4B30-457B-836E-BF27D90D0825}"/>
                </a:ext>
              </a:extLst>
            </p:cNvPr>
            <p:cNvSpPr/>
            <p:nvPr/>
          </p:nvSpPr>
          <p:spPr>
            <a:xfrm flipV="1">
              <a:off x="1367596" y="0"/>
              <a:ext cx="1633434" cy="109728"/>
            </a:xfrm>
            <a:prstGeom prst="rect">
              <a:avLst/>
            </a:prstGeom>
            <a:solidFill>
              <a:srgbClr val="C70E2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3" name="图片 62">
            <a:extLst>
              <a:ext uri="{FF2B5EF4-FFF2-40B4-BE49-F238E27FC236}">
                <a16:creationId xmlns="" xmlns:a16="http://schemas.microsoft.com/office/drawing/2014/main" id="{6BF270C6-BACE-48B2-8185-014E46D97E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284" y="-210898"/>
            <a:ext cx="2690447" cy="1513197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F2A08996-C8C7-4D8E-B105-6056D189A400}"/>
              </a:ext>
            </a:extLst>
          </p:cNvPr>
          <p:cNvCxnSpPr/>
          <p:nvPr userDrawn="1"/>
        </p:nvCxnSpPr>
        <p:spPr bwMode="auto">
          <a:xfrm>
            <a:off x="1145215" y="883628"/>
            <a:ext cx="95690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444444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78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335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69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520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455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83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498648" y="575715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702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67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6C00F5-FCF0-4349-83A1-01C5FA13001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F67CC6-4928-458E-94BA-DE18EA2C279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F3B29DC-3C1E-4571-B68A-E25EFD3B07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659" t="6677" r="6720" b="6693"/>
          <a:stretch/>
        </p:blipFill>
        <p:spPr>
          <a:xfrm>
            <a:off x="-3" y="19480"/>
            <a:ext cx="12192001" cy="6858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FAE64323-C918-4DDA-8DE5-3A39BDC59763}"/>
              </a:ext>
            </a:extLst>
          </p:cNvPr>
          <p:cNvSpPr txBox="1"/>
          <p:nvPr/>
        </p:nvSpPr>
        <p:spPr>
          <a:xfrm>
            <a:off x="1358228" y="3013502"/>
            <a:ext cx="9475545" cy="830997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484848"/>
                </a:solidFill>
                <a:cs typeface="+mn-ea"/>
                <a:sym typeface="+mn-lt"/>
              </a:rPr>
              <a:t>黄色蛇纹石玉及相似玉石的鉴别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08DC3E3B-3D7C-4EF5-8B63-EE3E5B39BE39}"/>
              </a:ext>
            </a:extLst>
          </p:cNvPr>
          <p:cNvSpPr txBox="1"/>
          <p:nvPr/>
        </p:nvSpPr>
        <p:spPr>
          <a:xfrm>
            <a:off x="4155734" y="4896280"/>
            <a:ext cx="388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zh-CN" altLang="en-US" sz="2800" dirty="0">
                <a:solidFill>
                  <a:srgbClr val="484848"/>
                </a:solidFill>
                <a:cs typeface="+mn-ea"/>
                <a:sym typeface="+mn-lt"/>
              </a:rPr>
              <a:t>开题报告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B6D91718-7C03-4496-9D75-5412335226DA}"/>
              </a:ext>
            </a:extLst>
          </p:cNvPr>
          <p:cNvSpPr txBox="1"/>
          <p:nvPr/>
        </p:nvSpPr>
        <p:spPr>
          <a:xfrm>
            <a:off x="5441541" y="6013650"/>
            <a:ext cx="171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84848"/>
                </a:solidFill>
                <a:cs typeface="+mn-ea"/>
                <a:sym typeface="+mn-lt"/>
              </a:rPr>
              <a:t>答辩人：唐莉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1715AEF4-89BE-48C4-B1B2-AE2EEA59D8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544" y="5888769"/>
            <a:ext cx="769257" cy="4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2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957" y="297526"/>
            <a:ext cx="3671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444444"/>
                </a:solidFill>
                <a:cs typeface="+mn-ea"/>
              </a:rPr>
              <a:t>1.5</a:t>
            </a:r>
            <a:r>
              <a:rPr lang="zh-CN" altLang="en-US" sz="2800" dirty="0">
                <a:solidFill>
                  <a:srgbClr val="444444"/>
                </a:solidFill>
                <a:cs typeface="+mn-ea"/>
              </a:rPr>
              <a:t>工作安排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2B08886C-20E3-4B7C-9656-EBA168380042}"/>
              </a:ext>
            </a:extLst>
          </p:cNvPr>
          <p:cNvGrpSpPr/>
          <p:nvPr/>
        </p:nvGrpSpPr>
        <p:grpSpPr>
          <a:xfrm>
            <a:off x="1158090" y="923947"/>
            <a:ext cx="1385869" cy="723820"/>
            <a:chOff x="4027898" y="1664569"/>
            <a:chExt cx="1039402" cy="542865"/>
          </a:xfrm>
        </p:grpSpPr>
        <p:cxnSp>
          <p:nvCxnSpPr>
            <p:cNvPr id="4" name="直接连接符 3">
              <a:extLst>
                <a:ext uri="{FF2B5EF4-FFF2-40B4-BE49-F238E27FC236}">
                  <a16:creationId xmlns="" xmlns:a16="http://schemas.microsoft.com/office/drawing/2014/main" id="{7D7C0F23-73DA-4F06-83E5-A2B7AF3E5D42}"/>
                </a:ext>
              </a:extLst>
            </p:cNvPr>
            <p:cNvCxnSpPr/>
            <p:nvPr/>
          </p:nvCxnSpPr>
          <p:spPr>
            <a:xfrm>
              <a:off x="4027898" y="1900313"/>
              <a:ext cx="1039402" cy="0"/>
            </a:xfrm>
            <a:prstGeom prst="line">
              <a:avLst/>
            </a:prstGeom>
            <a:ln w="28575">
              <a:solidFill>
                <a:srgbClr val="AAA4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87C823EF-0C9B-4507-8BC8-54947797DA70}"/>
                </a:ext>
              </a:extLst>
            </p:cNvPr>
            <p:cNvCxnSpPr>
              <a:cxnSpLocks/>
            </p:cNvCxnSpPr>
            <p:nvPr/>
          </p:nvCxnSpPr>
          <p:spPr>
            <a:xfrm>
              <a:off x="4256498" y="1664569"/>
              <a:ext cx="0" cy="542865"/>
            </a:xfrm>
            <a:prstGeom prst="line">
              <a:avLst/>
            </a:prstGeom>
            <a:ln w="28575">
              <a:solidFill>
                <a:srgbClr val="AAA4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C5B3AD62-2F9F-405B-B141-C76C854A17D2}"/>
              </a:ext>
            </a:extLst>
          </p:cNvPr>
          <p:cNvGrpSpPr/>
          <p:nvPr/>
        </p:nvGrpSpPr>
        <p:grpSpPr>
          <a:xfrm>
            <a:off x="9807774" y="5334112"/>
            <a:ext cx="1385869" cy="723820"/>
            <a:chOff x="7799798" y="3378994"/>
            <a:chExt cx="1039402" cy="542865"/>
          </a:xfrm>
        </p:grpSpPr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10CF55F1-BA52-40B4-9437-CD0D79AAC235}"/>
                </a:ext>
              </a:extLst>
            </p:cNvPr>
            <p:cNvCxnSpPr/>
            <p:nvPr/>
          </p:nvCxnSpPr>
          <p:spPr>
            <a:xfrm>
              <a:off x="7799798" y="3721894"/>
              <a:ext cx="1039402" cy="0"/>
            </a:xfrm>
            <a:prstGeom prst="line">
              <a:avLst/>
            </a:prstGeom>
            <a:ln w="28575">
              <a:solidFill>
                <a:srgbClr val="AAA4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BC0DB54B-AC73-4F26-96FA-4C40B2CF8873}"/>
                </a:ext>
              </a:extLst>
            </p:cNvPr>
            <p:cNvCxnSpPr>
              <a:cxnSpLocks/>
            </p:cNvCxnSpPr>
            <p:nvPr/>
          </p:nvCxnSpPr>
          <p:spPr>
            <a:xfrm>
              <a:off x="8606248" y="3378994"/>
              <a:ext cx="0" cy="542865"/>
            </a:xfrm>
            <a:prstGeom prst="line">
              <a:avLst/>
            </a:prstGeom>
            <a:ln w="28575">
              <a:solidFill>
                <a:srgbClr val="AAA4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"/>
          <p:cNvGrpSpPr/>
          <p:nvPr/>
        </p:nvGrpSpPr>
        <p:grpSpPr>
          <a:xfrm>
            <a:off x="2178605" y="1413170"/>
            <a:ext cx="6689985" cy="4431989"/>
            <a:chOff x="5720810" y="1629091"/>
            <a:chExt cx="6689984" cy="4431990"/>
          </a:xfrm>
        </p:grpSpPr>
        <p:sp>
          <p:nvSpPr>
            <p:cNvPr id="11" name="Arrow: Pentagon 40"/>
            <p:cNvSpPr/>
            <p:nvPr/>
          </p:nvSpPr>
          <p:spPr>
            <a:xfrm flipH="1">
              <a:off x="6131528" y="1629091"/>
              <a:ext cx="2569424" cy="886142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2" name="TextBox 41"/>
            <p:cNvSpPr txBox="1">
              <a:spLocks/>
            </p:cNvSpPr>
            <p:nvPr/>
          </p:nvSpPr>
          <p:spPr bwMode="auto">
            <a:xfrm>
              <a:off x="7507857" y="2124754"/>
              <a:ext cx="1077218" cy="1938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buClr>
                  <a:prstClr val="white"/>
                </a:buClr>
                <a:defRPr/>
              </a:pPr>
              <a:endParaRPr lang="zh-CN" altLang="en-US" sz="1867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43"/>
            <p:cNvSpPr txBox="1">
              <a:spLocks/>
            </p:cNvSpPr>
            <p:nvPr/>
          </p:nvSpPr>
          <p:spPr bwMode="auto">
            <a:xfrm>
              <a:off x="6412721" y="1836713"/>
              <a:ext cx="484107" cy="470898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4533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8" name="Arrow: Pentagon 48"/>
            <p:cNvSpPr/>
            <p:nvPr/>
          </p:nvSpPr>
          <p:spPr>
            <a:xfrm flipH="1">
              <a:off x="5720810" y="3491524"/>
              <a:ext cx="2899431" cy="902314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21" name="Freeform: Shape 57"/>
            <p:cNvSpPr>
              <a:spLocks/>
            </p:cNvSpPr>
            <p:nvPr/>
          </p:nvSpPr>
          <p:spPr bwMode="auto">
            <a:xfrm>
              <a:off x="8674741" y="1719475"/>
              <a:ext cx="223473" cy="4109347"/>
            </a:xfrm>
            <a:custGeom>
              <a:avLst/>
              <a:gdLst>
                <a:gd name="T0" fmla="*/ 351 w 351"/>
                <a:gd name="T1" fmla="*/ 6436 h 6436"/>
                <a:gd name="T2" fmla="*/ 267 w 351"/>
                <a:gd name="T3" fmla="*/ 6436 h 6436"/>
                <a:gd name="T4" fmla="*/ 267 w 351"/>
                <a:gd name="T5" fmla="*/ 175 h 6436"/>
                <a:gd name="T6" fmla="*/ 267 w 351"/>
                <a:gd name="T7" fmla="*/ 175 h 6436"/>
                <a:gd name="T8" fmla="*/ 265 w 351"/>
                <a:gd name="T9" fmla="*/ 157 h 6436"/>
                <a:gd name="T10" fmla="*/ 259 w 351"/>
                <a:gd name="T11" fmla="*/ 140 h 6436"/>
                <a:gd name="T12" fmla="*/ 252 w 351"/>
                <a:gd name="T13" fmla="*/ 123 h 6436"/>
                <a:gd name="T14" fmla="*/ 241 w 351"/>
                <a:gd name="T15" fmla="*/ 110 h 6436"/>
                <a:gd name="T16" fmla="*/ 226 w 351"/>
                <a:gd name="T17" fmla="*/ 99 h 6436"/>
                <a:gd name="T18" fmla="*/ 211 w 351"/>
                <a:gd name="T19" fmla="*/ 90 h 6436"/>
                <a:gd name="T20" fmla="*/ 194 w 351"/>
                <a:gd name="T21" fmla="*/ 86 h 6436"/>
                <a:gd name="T22" fmla="*/ 175 w 351"/>
                <a:gd name="T23" fmla="*/ 84 h 6436"/>
                <a:gd name="T24" fmla="*/ 175 w 351"/>
                <a:gd name="T25" fmla="*/ 84 h 6436"/>
                <a:gd name="T26" fmla="*/ 157 w 351"/>
                <a:gd name="T27" fmla="*/ 86 h 6436"/>
                <a:gd name="T28" fmla="*/ 140 w 351"/>
                <a:gd name="T29" fmla="*/ 90 h 6436"/>
                <a:gd name="T30" fmla="*/ 123 w 351"/>
                <a:gd name="T31" fmla="*/ 99 h 6436"/>
                <a:gd name="T32" fmla="*/ 110 w 351"/>
                <a:gd name="T33" fmla="*/ 110 h 6436"/>
                <a:gd name="T34" fmla="*/ 99 w 351"/>
                <a:gd name="T35" fmla="*/ 123 h 6436"/>
                <a:gd name="T36" fmla="*/ 89 w 351"/>
                <a:gd name="T37" fmla="*/ 140 h 6436"/>
                <a:gd name="T38" fmla="*/ 84 w 351"/>
                <a:gd name="T39" fmla="*/ 157 h 6436"/>
                <a:gd name="T40" fmla="*/ 82 w 351"/>
                <a:gd name="T41" fmla="*/ 175 h 6436"/>
                <a:gd name="T42" fmla="*/ 82 w 351"/>
                <a:gd name="T43" fmla="*/ 6436 h 6436"/>
                <a:gd name="T44" fmla="*/ 0 w 351"/>
                <a:gd name="T45" fmla="*/ 6436 h 6436"/>
                <a:gd name="T46" fmla="*/ 0 w 351"/>
                <a:gd name="T47" fmla="*/ 175 h 6436"/>
                <a:gd name="T48" fmla="*/ 0 w 351"/>
                <a:gd name="T49" fmla="*/ 175 h 6436"/>
                <a:gd name="T50" fmla="*/ 2 w 351"/>
                <a:gd name="T51" fmla="*/ 157 h 6436"/>
                <a:gd name="T52" fmla="*/ 4 w 351"/>
                <a:gd name="T53" fmla="*/ 140 h 6436"/>
                <a:gd name="T54" fmla="*/ 7 w 351"/>
                <a:gd name="T55" fmla="*/ 123 h 6436"/>
                <a:gd name="T56" fmla="*/ 13 w 351"/>
                <a:gd name="T57" fmla="*/ 108 h 6436"/>
                <a:gd name="T58" fmla="*/ 20 w 351"/>
                <a:gd name="T59" fmla="*/ 91 h 6436"/>
                <a:gd name="T60" fmla="*/ 30 w 351"/>
                <a:gd name="T61" fmla="*/ 78 h 6436"/>
                <a:gd name="T62" fmla="*/ 39 w 351"/>
                <a:gd name="T63" fmla="*/ 63 h 6436"/>
                <a:gd name="T64" fmla="*/ 52 w 351"/>
                <a:gd name="T65" fmla="*/ 52 h 6436"/>
                <a:gd name="T66" fmla="*/ 63 w 351"/>
                <a:gd name="T67" fmla="*/ 41 h 6436"/>
                <a:gd name="T68" fmla="*/ 76 w 351"/>
                <a:gd name="T69" fmla="*/ 30 h 6436"/>
                <a:gd name="T70" fmla="*/ 91 w 351"/>
                <a:gd name="T71" fmla="*/ 22 h 6436"/>
                <a:gd name="T72" fmla="*/ 106 w 351"/>
                <a:gd name="T73" fmla="*/ 15 h 6436"/>
                <a:gd name="T74" fmla="*/ 123 w 351"/>
                <a:gd name="T75" fmla="*/ 9 h 6436"/>
                <a:gd name="T76" fmla="*/ 140 w 351"/>
                <a:gd name="T77" fmla="*/ 4 h 6436"/>
                <a:gd name="T78" fmla="*/ 157 w 351"/>
                <a:gd name="T79" fmla="*/ 2 h 6436"/>
                <a:gd name="T80" fmla="*/ 175 w 351"/>
                <a:gd name="T81" fmla="*/ 0 h 6436"/>
                <a:gd name="T82" fmla="*/ 175 w 351"/>
                <a:gd name="T83" fmla="*/ 0 h 6436"/>
                <a:gd name="T84" fmla="*/ 192 w 351"/>
                <a:gd name="T85" fmla="*/ 2 h 6436"/>
                <a:gd name="T86" fmla="*/ 211 w 351"/>
                <a:gd name="T87" fmla="*/ 4 h 6436"/>
                <a:gd name="T88" fmla="*/ 228 w 351"/>
                <a:gd name="T89" fmla="*/ 9 h 6436"/>
                <a:gd name="T90" fmla="*/ 242 w 351"/>
                <a:gd name="T91" fmla="*/ 15 h 6436"/>
                <a:gd name="T92" fmla="*/ 257 w 351"/>
                <a:gd name="T93" fmla="*/ 22 h 6436"/>
                <a:gd name="T94" fmla="*/ 272 w 351"/>
                <a:gd name="T95" fmla="*/ 30 h 6436"/>
                <a:gd name="T96" fmla="*/ 285 w 351"/>
                <a:gd name="T97" fmla="*/ 41 h 6436"/>
                <a:gd name="T98" fmla="*/ 298 w 351"/>
                <a:gd name="T99" fmla="*/ 52 h 6436"/>
                <a:gd name="T100" fmla="*/ 310 w 351"/>
                <a:gd name="T101" fmla="*/ 63 h 6436"/>
                <a:gd name="T102" fmla="*/ 319 w 351"/>
                <a:gd name="T103" fmla="*/ 78 h 6436"/>
                <a:gd name="T104" fmla="*/ 328 w 351"/>
                <a:gd name="T105" fmla="*/ 91 h 6436"/>
                <a:gd name="T106" fmla="*/ 336 w 351"/>
                <a:gd name="T107" fmla="*/ 108 h 6436"/>
                <a:gd name="T108" fmla="*/ 341 w 351"/>
                <a:gd name="T109" fmla="*/ 123 h 6436"/>
                <a:gd name="T110" fmla="*/ 347 w 351"/>
                <a:gd name="T111" fmla="*/ 140 h 6436"/>
                <a:gd name="T112" fmla="*/ 349 w 351"/>
                <a:gd name="T113" fmla="*/ 157 h 6436"/>
                <a:gd name="T114" fmla="*/ 351 w 351"/>
                <a:gd name="T115" fmla="*/ 175 h 6436"/>
                <a:gd name="T116" fmla="*/ 351 w 351"/>
                <a:gd name="T117" fmla="*/ 6436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1" h="6436">
                  <a:moveTo>
                    <a:pt x="351" y="6436"/>
                  </a:moveTo>
                  <a:lnTo>
                    <a:pt x="267" y="6436"/>
                  </a:lnTo>
                  <a:lnTo>
                    <a:pt x="267" y="175"/>
                  </a:lnTo>
                  <a:lnTo>
                    <a:pt x="267" y="175"/>
                  </a:lnTo>
                  <a:lnTo>
                    <a:pt x="265" y="157"/>
                  </a:lnTo>
                  <a:lnTo>
                    <a:pt x="259" y="140"/>
                  </a:lnTo>
                  <a:lnTo>
                    <a:pt x="252" y="123"/>
                  </a:lnTo>
                  <a:lnTo>
                    <a:pt x="241" y="110"/>
                  </a:lnTo>
                  <a:lnTo>
                    <a:pt x="226" y="99"/>
                  </a:lnTo>
                  <a:lnTo>
                    <a:pt x="211" y="90"/>
                  </a:lnTo>
                  <a:lnTo>
                    <a:pt x="194" y="86"/>
                  </a:lnTo>
                  <a:lnTo>
                    <a:pt x="175" y="84"/>
                  </a:lnTo>
                  <a:lnTo>
                    <a:pt x="175" y="84"/>
                  </a:lnTo>
                  <a:lnTo>
                    <a:pt x="157" y="86"/>
                  </a:lnTo>
                  <a:lnTo>
                    <a:pt x="140" y="90"/>
                  </a:lnTo>
                  <a:lnTo>
                    <a:pt x="123" y="99"/>
                  </a:lnTo>
                  <a:lnTo>
                    <a:pt x="110" y="110"/>
                  </a:lnTo>
                  <a:lnTo>
                    <a:pt x="99" y="123"/>
                  </a:lnTo>
                  <a:lnTo>
                    <a:pt x="89" y="140"/>
                  </a:lnTo>
                  <a:lnTo>
                    <a:pt x="84" y="157"/>
                  </a:lnTo>
                  <a:lnTo>
                    <a:pt x="82" y="175"/>
                  </a:lnTo>
                  <a:lnTo>
                    <a:pt x="82" y="6436"/>
                  </a:lnTo>
                  <a:lnTo>
                    <a:pt x="0" y="643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" y="157"/>
                  </a:lnTo>
                  <a:lnTo>
                    <a:pt x="4" y="140"/>
                  </a:lnTo>
                  <a:lnTo>
                    <a:pt x="7" y="123"/>
                  </a:lnTo>
                  <a:lnTo>
                    <a:pt x="13" y="108"/>
                  </a:lnTo>
                  <a:lnTo>
                    <a:pt x="20" y="91"/>
                  </a:lnTo>
                  <a:lnTo>
                    <a:pt x="30" y="78"/>
                  </a:lnTo>
                  <a:lnTo>
                    <a:pt x="39" y="63"/>
                  </a:lnTo>
                  <a:lnTo>
                    <a:pt x="52" y="52"/>
                  </a:lnTo>
                  <a:lnTo>
                    <a:pt x="63" y="41"/>
                  </a:lnTo>
                  <a:lnTo>
                    <a:pt x="76" y="30"/>
                  </a:lnTo>
                  <a:lnTo>
                    <a:pt x="91" y="22"/>
                  </a:lnTo>
                  <a:lnTo>
                    <a:pt x="106" y="15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2" y="2"/>
                  </a:lnTo>
                  <a:lnTo>
                    <a:pt x="211" y="4"/>
                  </a:lnTo>
                  <a:lnTo>
                    <a:pt x="228" y="9"/>
                  </a:lnTo>
                  <a:lnTo>
                    <a:pt x="242" y="15"/>
                  </a:lnTo>
                  <a:lnTo>
                    <a:pt x="257" y="22"/>
                  </a:lnTo>
                  <a:lnTo>
                    <a:pt x="272" y="30"/>
                  </a:lnTo>
                  <a:lnTo>
                    <a:pt x="285" y="41"/>
                  </a:lnTo>
                  <a:lnTo>
                    <a:pt x="298" y="52"/>
                  </a:lnTo>
                  <a:lnTo>
                    <a:pt x="310" y="63"/>
                  </a:lnTo>
                  <a:lnTo>
                    <a:pt x="319" y="78"/>
                  </a:lnTo>
                  <a:lnTo>
                    <a:pt x="328" y="91"/>
                  </a:lnTo>
                  <a:lnTo>
                    <a:pt x="336" y="108"/>
                  </a:lnTo>
                  <a:lnTo>
                    <a:pt x="341" y="123"/>
                  </a:lnTo>
                  <a:lnTo>
                    <a:pt x="347" y="140"/>
                  </a:lnTo>
                  <a:lnTo>
                    <a:pt x="349" y="157"/>
                  </a:lnTo>
                  <a:lnTo>
                    <a:pt x="351" y="175"/>
                  </a:lnTo>
                  <a:lnTo>
                    <a:pt x="351" y="643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grpSp>
          <p:nvGrpSpPr>
            <p:cNvPr id="22" name="Group 58"/>
            <p:cNvGrpSpPr/>
            <p:nvPr/>
          </p:nvGrpSpPr>
          <p:grpSpPr>
            <a:xfrm>
              <a:off x="10383941" y="3996757"/>
              <a:ext cx="2026853" cy="561817"/>
              <a:chOff x="6862228" y="4163380"/>
              <a:chExt cx="2026853" cy="561817"/>
            </a:xfrm>
          </p:grpSpPr>
          <p:sp>
            <p:nvSpPr>
              <p:cNvPr id="35" name="Freeform: Shape 59"/>
              <p:cNvSpPr>
                <a:spLocks/>
              </p:cNvSpPr>
              <p:nvPr/>
            </p:nvSpPr>
            <p:spPr bwMode="auto">
              <a:xfrm>
                <a:off x="8340311" y="4163380"/>
                <a:ext cx="548770" cy="561817"/>
              </a:xfrm>
              <a:custGeom>
                <a:avLst/>
                <a:gdLst>
                  <a:gd name="T0" fmla="*/ 730 w 741"/>
                  <a:gd name="T1" fmla="*/ 232 h 641"/>
                  <a:gd name="T2" fmla="*/ 721 w 741"/>
                  <a:gd name="T3" fmla="*/ 205 h 641"/>
                  <a:gd name="T4" fmla="*/ 709 w 741"/>
                  <a:gd name="T5" fmla="*/ 180 h 641"/>
                  <a:gd name="T6" fmla="*/ 679 w 741"/>
                  <a:gd name="T7" fmla="*/ 134 h 641"/>
                  <a:gd name="T8" fmla="*/ 640 w 741"/>
                  <a:gd name="T9" fmla="*/ 94 h 641"/>
                  <a:gd name="T10" fmla="*/ 596 w 741"/>
                  <a:gd name="T11" fmla="*/ 63 h 641"/>
                  <a:gd name="T12" fmla="*/ 546 w 741"/>
                  <a:gd name="T13" fmla="*/ 37 h 641"/>
                  <a:gd name="T14" fmla="*/ 493 w 741"/>
                  <a:gd name="T15" fmla="*/ 19 h 641"/>
                  <a:gd name="T16" fmla="*/ 438 w 741"/>
                  <a:gd name="T17" fmla="*/ 6 h 641"/>
                  <a:gd name="T18" fmla="*/ 383 w 741"/>
                  <a:gd name="T19" fmla="*/ 0 h 641"/>
                  <a:gd name="T20" fmla="*/ 364 w 741"/>
                  <a:gd name="T21" fmla="*/ 0 h 641"/>
                  <a:gd name="T22" fmla="*/ 326 w 741"/>
                  <a:gd name="T23" fmla="*/ 1 h 641"/>
                  <a:gd name="T24" fmla="*/ 273 w 741"/>
                  <a:gd name="T25" fmla="*/ 9 h 641"/>
                  <a:gd name="T26" fmla="*/ 206 w 741"/>
                  <a:gd name="T27" fmla="*/ 27 h 641"/>
                  <a:gd name="T28" fmla="*/ 145 w 741"/>
                  <a:gd name="T29" fmla="*/ 56 h 641"/>
                  <a:gd name="T30" fmla="*/ 105 w 741"/>
                  <a:gd name="T31" fmla="*/ 84 h 641"/>
                  <a:gd name="T32" fmla="*/ 82 w 741"/>
                  <a:gd name="T33" fmla="*/ 104 h 641"/>
                  <a:gd name="T34" fmla="*/ 61 w 741"/>
                  <a:gd name="T35" fmla="*/ 127 h 641"/>
                  <a:gd name="T36" fmla="*/ 43 w 741"/>
                  <a:gd name="T37" fmla="*/ 151 h 641"/>
                  <a:gd name="T38" fmla="*/ 27 w 741"/>
                  <a:gd name="T39" fmla="*/ 178 h 641"/>
                  <a:gd name="T40" fmla="*/ 16 w 741"/>
                  <a:gd name="T41" fmla="*/ 205 h 641"/>
                  <a:gd name="T42" fmla="*/ 6 w 741"/>
                  <a:gd name="T43" fmla="*/ 233 h 641"/>
                  <a:gd name="T44" fmla="*/ 1 w 741"/>
                  <a:gd name="T45" fmla="*/ 263 h 641"/>
                  <a:gd name="T46" fmla="*/ 0 w 741"/>
                  <a:gd name="T47" fmla="*/ 278 h 641"/>
                  <a:gd name="T48" fmla="*/ 2 w 741"/>
                  <a:gd name="T49" fmla="*/ 333 h 641"/>
                  <a:gd name="T50" fmla="*/ 16 w 741"/>
                  <a:gd name="T51" fmla="*/ 381 h 641"/>
                  <a:gd name="T52" fmla="*/ 37 w 741"/>
                  <a:gd name="T53" fmla="*/ 425 h 641"/>
                  <a:gd name="T54" fmla="*/ 65 w 741"/>
                  <a:gd name="T55" fmla="*/ 463 h 641"/>
                  <a:gd name="T56" fmla="*/ 100 w 741"/>
                  <a:gd name="T57" fmla="*/ 495 h 641"/>
                  <a:gd name="T58" fmla="*/ 139 w 741"/>
                  <a:gd name="T59" fmla="*/ 523 h 641"/>
                  <a:gd name="T60" fmla="*/ 181 w 741"/>
                  <a:gd name="T61" fmla="*/ 545 h 641"/>
                  <a:gd name="T62" fmla="*/ 226 w 741"/>
                  <a:gd name="T63" fmla="*/ 564 h 641"/>
                  <a:gd name="T64" fmla="*/ 244 w 741"/>
                  <a:gd name="T65" fmla="*/ 570 h 641"/>
                  <a:gd name="T66" fmla="*/ 283 w 741"/>
                  <a:gd name="T67" fmla="*/ 577 h 641"/>
                  <a:gd name="T68" fmla="*/ 324 w 741"/>
                  <a:gd name="T69" fmla="*/ 582 h 641"/>
                  <a:gd name="T70" fmla="*/ 385 w 741"/>
                  <a:gd name="T71" fmla="*/ 584 h 641"/>
                  <a:gd name="T72" fmla="*/ 462 w 741"/>
                  <a:gd name="T73" fmla="*/ 576 h 641"/>
                  <a:gd name="T74" fmla="*/ 527 w 741"/>
                  <a:gd name="T75" fmla="*/ 563 h 641"/>
                  <a:gd name="T76" fmla="*/ 561 w 741"/>
                  <a:gd name="T77" fmla="*/ 587 h 641"/>
                  <a:gd name="T78" fmla="*/ 593 w 741"/>
                  <a:gd name="T79" fmla="*/ 608 h 641"/>
                  <a:gd name="T80" fmla="*/ 630 w 741"/>
                  <a:gd name="T81" fmla="*/ 626 h 641"/>
                  <a:gd name="T82" fmla="*/ 680 w 741"/>
                  <a:gd name="T83" fmla="*/ 641 h 641"/>
                  <a:gd name="T84" fmla="*/ 660 w 741"/>
                  <a:gd name="T85" fmla="*/ 591 h 641"/>
                  <a:gd name="T86" fmla="*/ 653 w 741"/>
                  <a:gd name="T87" fmla="*/ 561 h 641"/>
                  <a:gd name="T88" fmla="*/ 652 w 741"/>
                  <a:gd name="T89" fmla="*/ 544 h 641"/>
                  <a:gd name="T90" fmla="*/ 654 w 741"/>
                  <a:gd name="T91" fmla="*/ 526 h 641"/>
                  <a:gd name="T92" fmla="*/ 662 w 741"/>
                  <a:gd name="T93" fmla="*/ 508 h 641"/>
                  <a:gd name="T94" fmla="*/ 684 w 741"/>
                  <a:gd name="T95" fmla="*/ 474 h 641"/>
                  <a:gd name="T96" fmla="*/ 695 w 741"/>
                  <a:gd name="T97" fmla="*/ 458 h 641"/>
                  <a:gd name="T98" fmla="*/ 714 w 741"/>
                  <a:gd name="T99" fmla="*/ 427 h 641"/>
                  <a:gd name="T100" fmla="*/ 727 w 741"/>
                  <a:gd name="T101" fmla="*/ 396 h 641"/>
                  <a:gd name="T102" fmla="*/ 736 w 741"/>
                  <a:gd name="T103" fmla="*/ 366 h 641"/>
                  <a:gd name="T104" fmla="*/ 740 w 741"/>
                  <a:gd name="T105" fmla="*/ 337 h 641"/>
                  <a:gd name="T106" fmla="*/ 741 w 741"/>
                  <a:gd name="T107" fmla="*/ 307 h 641"/>
                  <a:gd name="T108" fmla="*/ 736 w 741"/>
                  <a:gd name="T109" fmla="*/ 262 h 641"/>
                  <a:gd name="T110" fmla="*/ 730 w 741"/>
                  <a:gd name="T111" fmla="*/ 232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1" h="641">
                    <a:moveTo>
                      <a:pt x="730" y="232"/>
                    </a:moveTo>
                    <a:lnTo>
                      <a:pt x="730" y="232"/>
                    </a:lnTo>
                    <a:lnTo>
                      <a:pt x="726" y="219"/>
                    </a:lnTo>
                    <a:lnTo>
                      <a:pt x="721" y="205"/>
                    </a:lnTo>
                    <a:lnTo>
                      <a:pt x="715" y="192"/>
                    </a:lnTo>
                    <a:lnTo>
                      <a:pt x="709" y="180"/>
                    </a:lnTo>
                    <a:lnTo>
                      <a:pt x="695" y="155"/>
                    </a:lnTo>
                    <a:lnTo>
                      <a:pt x="679" y="134"/>
                    </a:lnTo>
                    <a:lnTo>
                      <a:pt x="660" y="113"/>
                    </a:lnTo>
                    <a:lnTo>
                      <a:pt x="640" y="94"/>
                    </a:lnTo>
                    <a:lnTo>
                      <a:pt x="619" y="78"/>
                    </a:lnTo>
                    <a:lnTo>
                      <a:pt x="596" y="63"/>
                    </a:lnTo>
                    <a:lnTo>
                      <a:pt x="571" y="50"/>
                    </a:lnTo>
                    <a:lnTo>
                      <a:pt x="546" y="37"/>
                    </a:lnTo>
                    <a:lnTo>
                      <a:pt x="520" y="27"/>
                    </a:lnTo>
                    <a:lnTo>
                      <a:pt x="493" y="19"/>
                    </a:lnTo>
                    <a:lnTo>
                      <a:pt x="465" y="11"/>
                    </a:lnTo>
                    <a:lnTo>
                      <a:pt x="438" y="6"/>
                    </a:lnTo>
                    <a:lnTo>
                      <a:pt x="411" y="2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64" y="0"/>
                    </a:lnTo>
                    <a:lnTo>
                      <a:pt x="345" y="0"/>
                    </a:lnTo>
                    <a:lnTo>
                      <a:pt x="326" y="1"/>
                    </a:lnTo>
                    <a:lnTo>
                      <a:pt x="309" y="2"/>
                    </a:lnTo>
                    <a:lnTo>
                      <a:pt x="273" y="9"/>
                    </a:lnTo>
                    <a:lnTo>
                      <a:pt x="238" y="16"/>
                    </a:lnTo>
                    <a:lnTo>
                      <a:pt x="206" y="27"/>
                    </a:lnTo>
                    <a:lnTo>
                      <a:pt x="175" y="41"/>
                    </a:lnTo>
                    <a:lnTo>
                      <a:pt x="145" y="56"/>
                    </a:lnTo>
                    <a:lnTo>
                      <a:pt x="118" y="75"/>
                    </a:lnTo>
                    <a:lnTo>
                      <a:pt x="105" y="84"/>
                    </a:lnTo>
                    <a:lnTo>
                      <a:pt x="93" y="94"/>
                    </a:lnTo>
                    <a:lnTo>
                      <a:pt x="82" y="104"/>
                    </a:lnTo>
                    <a:lnTo>
                      <a:pt x="70" y="115"/>
                    </a:lnTo>
                    <a:lnTo>
                      <a:pt x="61" y="127"/>
                    </a:lnTo>
                    <a:lnTo>
                      <a:pt x="52" y="139"/>
                    </a:lnTo>
                    <a:lnTo>
                      <a:pt x="43" y="151"/>
                    </a:lnTo>
                    <a:lnTo>
                      <a:pt x="34" y="164"/>
                    </a:lnTo>
                    <a:lnTo>
                      <a:pt x="27" y="178"/>
                    </a:lnTo>
                    <a:lnTo>
                      <a:pt x="21" y="191"/>
                    </a:lnTo>
                    <a:lnTo>
                      <a:pt x="16" y="205"/>
                    </a:lnTo>
                    <a:lnTo>
                      <a:pt x="11" y="219"/>
                    </a:lnTo>
                    <a:lnTo>
                      <a:pt x="6" y="233"/>
                    </a:lnTo>
                    <a:lnTo>
                      <a:pt x="3" y="248"/>
                    </a:lnTo>
                    <a:lnTo>
                      <a:pt x="1" y="263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305"/>
                    </a:lnTo>
                    <a:lnTo>
                      <a:pt x="2" y="333"/>
                    </a:lnTo>
                    <a:lnTo>
                      <a:pt x="8" y="358"/>
                    </a:lnTo>
                    <a:lnTo>
                      <a:pt x="16" y="381"/>
                    </a:lnTo>
                    <a:lnTo>
                      <a:pt x="26" y="404"/>
                    </a:lnTo>
                    <a:lnTo>
                      <a:pt x="37" y="425"/>
                    </a:lnTo>
                    <a:lnTo>
                      <a:pt x="51" y="445"/>
                    </a:lnTo>
                    <a:lnTo>
                      <a:pt x="65" y="463"/>
                    </a:lnTo>
                    <a:lnTo>
                      <a:pt x="82" y="479"/>
                    </a:lnTo>
                    <a:lnTo>
                      <a:pt x="100" y="495"/>
                    </a:lnTo>
                    <a:lnTo>
                      <a:pt x="119" y="510"/>
                    </a:lnTo>
                    <a:lnTo>
                      <a:pt x="139" y="523"/>
                    </a:lnTo>
                    <a:lnTo>
                      <a:pt x="160" y="535"/>
                    </a:lnTo>
                    <a:lnTo>
                      <a:pt x="181" y="545"/>
                    </a:lnTo>
                    <a:lnTo>
                      <a:pt x="203" y="555"/>
                    </a:lnTo>
                    <a:lnTo>
                      <a:pt x="226" y="564"/>
                    </a:lnTo>
                    <a:lnTo>
                      <a:pt x="226" y="564"/>
                    </a:lnTo>
                    <a:lnTo>
                      <a:pt x="244" y="570"/>
                    </a:lnTo>
                    <a:lnTo>
                      <a:pt x="263" y="574"/>
                    </a:lnTo>
                    <a:lnTo>
                      <a:pt x="283" y="577"/>
                    </a:lnTo>
                    <a:lnTo>
                      <a:pt x="304" y="581"/>
                    </a:lnTo>
                    <a:lnTo>
                      <a:pt x="324" y="582"/>
                    </a:lnTo>
                    <a:lnTo>
                      <a:pt x="344" y="584"/>
                    </a:lnTo>
                    <a:lnTo>
                      <a:pt x="385" y="584"/>
                    </a:lnTo>
                    <a:lnTo>
                      <a:pt x="424" y="581"/>
                    </a:lnTo>
                    <a:lnTo>
                      <a:pt x="462" y="576"/>
                    </a:lnTo>
                    <a:lnTo>
                      <a:pt x="496" y="570"/>
                    </a:lnTo>
                    <a:lnTo>
                      <a:pt x="527" y="563"/>
                    </a:lnTo>
                    <a:lnTo>
                      <a:pt x="527" y="563"/>
                    </a:lnTo>
                    <a:lnTo>
                      <a:pt x="561" y="587"/>
                    </a:lnTo>
                    <a:lnTo>
                      <a:pt x="577" y="597"/>
                    </a:lnTo>
                    <a:lnTo>
                      <a:pt x="593" y="608"/>
                    </a:lnTo>
                    <a:lnTo>
                      <a:pt x="611" y="617"/>
                    </a:lnTo>
                    <a:lnTo>
                      <a:pt x="630" y="626"/>
                    </a:lnTo>
                    <a:lnTo>
                      <a:pt x="654" y="635"/>
                    </a:lnTo>
                    <a:lnTo>
                      <a:pt x="680" y="641"/>
                    </a:lnTo>
                    <a:lnTo>
                      <a:pt x="680" y="641"/>
                    </a:lnTo>
                    <a:lnTo>
                      <a:pt x="660" y="591"/>
                    </a:lnTo>
                    <a:lnTo>
                      <a:pt x="654" y="571"/>
                    </a:lnTo>
                    <a:lnTo>
                      <a:pt x="653" y="561"/>
                    </a:lnTo>
                    <a:lnTo>
                      <a:pt x="652" y="553"/>
                    </a:lnTo>
                    <a:lnTo>
                      <a:pt x="652" y="544"/>
                    </a:lnTo>
                    <a:lnTo>
                      <a:pt x="652" y="535"/>
                    </a:lnTo>
                    <a:lnTo>
                      <a:pt x="654" y="526"/>
                    </a:lnTo>
                    <a:lnTo>
                      <a:pt x="657" y="518"/>
                    </a:lnTo>
                    <a:lnTo>
                      <a:pt x="662" y="508"/>
                    </a:lnTo>
                    <a:lnTo>
                      <a:pt x="668" y="498"/>
                    </a:lnTo>
                    <a:lnTo>
                      <a:pt x="684" y="474"/>
                    </a:lnTo>
                    <a:lnTo>
                      <a:pt x="684" y="474"/>
                    </a:lnTo>
                    <a:lnTo>
                      <a:pt x="695" y="458"/>
                    </a:lnTo>
                    <a:lnTo>
                      <a:pt x="705" y="442"/>
                    </a:lnTo>
                    <a:lnTo>
                      <a:pt x="714" y="427"/>
                    </a:lnTo>
                    <a:lnTo>
                      <a:pt x="721" y="411"/>
                    </a:lnTo>
                    <a:lnTo>
                      <a:pt x="727" y="396"/>
                    </a:lnTo>
                    <a:lnTo>
                      <a:pt x="732" y="381"/>
                    </a:lnTo>
                    <a:lnTo>
                      <a:pt x="736" y="366"/>
                    </a:lnTo>
                    <a:lnTo>
                      <a:pt x="739" y="351"/>
                    </a:lnTo>
                    <a:lnTo>
                      <a:pt x="740" y="337"/>
                    </a:lnTo>
                    <a:lnTo>
                      <a:pt x="741" y="322"/>
                    </a:lnTo>
                    <a:lnTo>
                      <a:pt x="741" y="307"/>
                    </a:lnTo>
                    <a:lnTo>
                      <a:pt x="740" y="292"/>
                    </a:lnTo>
                    <a:lnTo>
                      <a:pt x="736" y="262"/>
                    </a:lnTo>
                    <a:lnTo>
                      <a:pt x="730" y="232"/>
                    </a:lnTo>
                    <a:lnTo>
                      <a:pt x="730" y="23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36" name="Group 60"/>
              <p:cNvGrpSpPr/>
              <p:nvPr/>
            </p:nvGrpSpPr>
            <p:grpSpPr>
              <a:xfrm>
                <a:off x="6862228" y="4250880"/>
                <a:ext cx="1848252" cy="342538"/>
                <a:chOff x="7827963" y="6513511"/>
                <a:chExt cx="3961904" cy="734260"/>
              </a:xfrm>
            </p:grpSpPr>
            <p:sp>
              <p:nvSpPr>
                <p:cNvPr id="37" name="Freeform: Shape 61"/>
                <p:cNvSpPr>
                  <a:spLocks/>
                </p:cNvSpPr>
                <p:nvPr/>
              </p:nvSpPr>
              <p:spPr bwMode="auto">
                <a:xfrm>
                  <a:off x="7827963" y="6513511"/>
                  <a:ext cx="139700" cy="141288"/>
                </a:xfrm>
                <a:custGeom>
                  <a:avLst/>
                  <a:gdLst>
                    <a:gd name="T0" fmla="*/ 76 w 88"/>
                    <a:gd name="T1" fmla="*/ 76 h 89"/>
                    <a:gd name="T2" fmla="*/ 76 w 88"/>
                    <a:gd name="T3" fmla="*/ 76 h 89"/>
                    <a:gd name="T4" fmla="*/ 70 w 88"/>
                    <a:gd name="T5" fmla="*/ 81 h 89"/>
                    <a:gd name="T6" fmla="*/ 62 w 88"/>
                    <a:gd name="T7" fmla="*/ 85 h 89"/>
                    <a:gd name="T8" fmla="*/ 54 w 88"/>
                    <a:gd name="T9" fmla="*/ 87 h 89"/>
                    <a:gd name="T10" fmla="*/ 45 w 88"/>
                    <a:gd name="T11" fmla="*/ 89 h 89"/>
                    <a:gd name="T12" fmla="*/ 45 w 88"/>
                    <a:gd name="T13" fmla="*/ 89 h 89"/>
                    <a:gd name="T14" fmla="*/ 36 w 88"/>
                    <a:gd name="T15" fmla="*/ 87 h 89"/>
                    <a:gd name="T16" fmla="*/ 29 w 88"/>
                    <a:gd name="T17" fmla="*/ 86 h 89"/>
                    <a:gd name="T18" fmla="*/ 21 w 88"/>
                    <a:gd name="T19" fmla="*/ 82 h 89"/>
                    <a:gd name="T20" fmla="*/ 14 w 88"/>
                    <a:gd name="T21" fmla="*/ 77 h 89"/>
                    <a:gd name="T22" fmla="*/ 14 w 88"/>
                    <a:gd name="T23" fmla="*/ 77 h 89"/>
                    <a:gd name="T24" fmla="*/ 8 w 88"/>
                    <a:gd name="T25" fmla="*/ 71 h 89"/>
                    <a:gd name="T26" fmla="*/ 4 w 88"/>
                    <a:gd name="T27" fmla="*/ 64 h 89"/>
                    <a:gd name="T28" fmla="*/ 2 w 88"/>
                    <a:gd name="T29" fmla="*/ 55 h 89"/>
                    <a:gd name="T30" fmla="*/ 0 w 88"/>
                    <a:gd name="T31" fmla="*/ 45 h 89"/>
                    <a:gd name="T32" fmla="*/ 0 w 88"/>
                    <a:gd name="T33" fmla="*/ 45 h 89"/>
                    <a:gd name="T34" fmla="*/ 0 w 88"/>
                    <a:gd name="T35" fmla="*/ 36 h 89"/>
                    <a:gd name="T36" fmla="*/ 3 w 88"/>
                    <a:gd name="T37" fmla="*/ 28 h 89"/>
                    <a:gd name="T38" fmla="*/ 6 w 88"/>
                    <a:gd name="T39" fmla="*/ 20 h 89"/>
                    <a:gd name="T40" fmla="*/ 13 w 88"/>
                    <a:gd name="T41" fmla="*/ 13 h 89"/>
                    <a:gd name="T42" fmla="*/ 13 w 88"/>
                    <a:gd name="T43" fmla="*/ 13 h 89"/>
                    <a:gd name="T44" fmla="*/ 19 w 88"/>
                    <a:gd name="T45" fmla="*/ 8 h 89"/>
                    <a:gd name="T46" fmla="*/ 28 w 88"/>
                    <a:gd name="T47" fmla="*/ 4 h 89"/>
                    <a:gd name="T48" fmla="*/ 35 w 88"/>
                    <a:gd name="T49" fmla="*/ 2 h 89"/>
                    <a:gd name="T50" fmla="*/ 44 w 88"/>
                    <a:gd name="T51" fmla="*/ 0 h 89"/>
                    <a:gd name="T52" fmla="*/ 44 w 88"/>
                    <a:gd name="T53" fmla="*/ 0 h 89"/>
                    <a:gd name="T54" fmla="*/ 54 w 88"/>
                    <a:gd name="T55" fmla="*/ 0 h 89"/>
                    <a:gd name="T56" fmla="*/ 61 w 88"/>
                    <a:gd name="T57" fmla="*/ 3 h 89"/>
                    <a:gd name="T58" fmla="*/ 69 w 88"/>
                    <a:gd name="T59" fmla="*/ 7 h 89"/>
                    <a:gd name="T60" fmla="*/ 76 w 88"/>
                    <a:gd name="T61" fmla="*/ 13 h 89"/>
                    <a:gd name="T62" fmla="*/ 76 w 88"/>
                    <a:gd name="T63" fmla="*/ 13 h 89"/>
                    <a:gd name="T64" fmla="*/ 81 w 88"/>
                    <a:gd name="T65" fmla="*/ 19 h 89"/>
                    <a:gd name="T66" fmla="*/ 86 w 88"/>
                    <a:gd name="T67" fmla="*/ 26 h 89"/>
                    <a:gd name="T68" fmla="*/ 88 w 88"/>
                    <a:gd name="T69" fmla="*/ 35 h 89"/>
                    <a:gd name="T70" fmla="*/ 88 w 88"/>
                    <a:gd name="T71" fmla="*/ 44 h 89"/>
                    <a:gd name="T72" fmla="*/ 88 w 88"/>
                    <a:gd name="T73" fmla="*/ 44 h 89"/>
                    <a:gd name="T74" fmla="*/ 88 w 88"/>
                    <a:gd name="T75" fmla="*/ 54 h 89"/>
                    <a:gd name="T76" fmla="*/ 86 w 88"/>
                    <a:gd name="T77" fmla="*/ 62 h 89"/>
                    <a:gd name="T78" fmla="*/ 82 w 88"/>
                    <a:gd name="T79" fmla="*/ 70 h 89"/>
                    <a:gd name="T80" fmla="*/ 76 w 88"/>
                    <a:gd name="T81" fmla="*/ 76 h 89"/>
                    <a:gd name="T82" fmla="*/ 76 w 88"/>
                    <a:gd name="T8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8" h="89">
                      <a:moveTo>
                        <a:pt x="76" y="76"/>
                      </a:moveTo>
                      <a:lnTo>
                        <a:pt x="76" y="76"/>
                      </a:lnTo>
                      <a:lnTo>
                        <a:pt x="70" y="81"/>
                      </a:lnTo>
                      <a:lnTo>
                        <a:pt x="62" y="85"/>
                      </a:lnTo>
                      <a:lnTo>
                        <a:pt x="54" y="87"/>
                      </a:lnTo>
                      <a:lnTo>
                        <a:pt x="45" y="89"/>
                      </a:lnTo>
                      <a:lnTo>
                        <a:pt x="45" y="89"/>
                      </a:lnTo>
                      <a:lnTo>
                        <a:pt x="36" y="87"/>
                      </a:lnTo>
                      <a:lnTo>
                        <a:pt x="29" y="86"/>
                      </a:lnTo>
                      <a:lnTo>
                        <a:pt x="21" y="82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8" y="71"/>
                      </a:lnTo>
                      <a:lnTo>
                        <a:pt x="4" y="64"/>
                      </a:lnTo>
                      <a:lnTo>
                        <a:pt x="2" y="5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6"/>
                      </a:lnTo>
                      <a:lnTo>
                        <a:pt x="3" y="28"/>
                      </a:lnTo>
                      <a:lnTo>
                        <a:pt x="6" y="20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9" y="8"/>
                      </a:lnTo>
                      <a:lnTo>
                        <a:pt x="28" y="4"/>
                      </a:lnTo>
                      <a:lnTo>
                        <a:pt x="35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1" y="3"/>
                      </a:lnTo>
                      <a:lnTo>
                        <a:pt x="69" y="7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81" y="19"/>
                      </a:lnTo>
                      <a:lnTo>
                        <a:pt x="86" y="26"/>
                      </a:lnTo>
                      <a:lnTo>
                        <a:pt x="88" y="35"/>
                      </a:lnTo>
                      <a:lnTo>
                        <a:pt x="88" y="44"/>
                      </a:lnTo>
                      <a:lnTo>
                        <a:pt x="88" y="44"/>
                      </a:lnTo>
                      <a:lnTo>
                        <a:pt x="88" y="54"/>
                      </a:lnTo>
                      <a:lnTo>
                        <a:pt x="86" y="62"/>
                      </a:lnTo>
                      <a:lnTo>
                        <a:pt x="82" y="70"/>
                      </a:lnTo>
                      <a:lnTo>
                        <a:pt x="76" y="76"/>
                      </a:lnTo>
                      <a:lnTo>
                        <a:pt x="76" y="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62" name="Freeform: Shape 61"/>
                <p:cNvSpPr>
                  <a:spLocks/>
                </p:cNvSpPr>
                <p:nvPr/>
              </p:nvSpPr>
              <p:spPr bwMode="auto">
                <a:xfrm>
                  <a:off x="11478720" y="7106483"/>
                  <a:ext cx="139700" cy="141288"/>
                </a:xfrm>
                <a:custGeom>
                  <a:avLst/>
                  <a:gdLst>
                    <a:gd name="T0" fmla="*/ 76 w 88"/>
                    <a:gd name="T1" fmla="*/ 76 h 89"/>
                    <a:gd name="T2" fmla="*/ 76 w 88"/>
                    <a:gd name="T3" fmla="*/ 76 h 89"/>
                    <a:gd name="T4" fmla="*/ 70 w 88"/>
                    <a:gd name="T5" fmla="*/ 81 h 89"/>
                    <a:gd name="T6" fmla="*/ 62 w 88"/>
                    <a:gd name="T7" fmla="*/ 85 h 89"/>
                    <a:gd name="T8" fmla="*/ 54 w 88"/>
                    <a:gd name="T9" fmla="*/ 87 h 89"/>
                    <a:gd name="T10" fmla="*/ 45 w 88"/>
                    <a:gd name="T11" fmla="*/ 89 h 89"/>
                    <a:gd name="T12" fmla="*/ 45 w 88"/>
                    <a:gd name="T13" fmla="*/ 89 h 89"/>
                    <a:gd name="T14" fmla="*/ 36 w 88"/>
                    <a:gd name="T15" fmla="*/ 87 h 89"/>
                    <a:gd name="T16" fmla="*/ 29 w 88"/>
                    <a:gd name="T17" fmla="*/ 86 h 89"/>
                    <a:gd name="T18" fmla="*/ 21 w 88"/>
                    <a:gd name="T19" fmla="*/ 82 h 89"/>
                    <a:gd name="T20" fmla="*/ 14 w 88"/>
                    <a:gd name="T21" fmla="*/ 77 h 89"/>
                    <a:gd name="T22" fmla="*/ 14 w 88"/>
                    <a:gd name="T23" fmla="*/ 77 h 89"/>
                    <a:gd name="T24" fmla="*/ 8 w 88"/>
                    <a:gd name="T25" fmla="*/ 71 h 89"/>
                    <a:gd name="T26" fmla="*/ 4 w 88"/>
                    <a:gd name="T27" fmla="*/ 64 h 89"/>
                    <a:gd name="T28" fmla="*/ 2 w 88"/>
                    <a:gd name="T29" fmla="*/ 55 h 89"/>
                    <a:gd name="T30" fmla="*/ 0 w 88"/>
                    <a:gd name="T31" fmla="*/ 45 h 89"/>
                    <a:gd name="T32" fmla="*/ 0 w 88"/>
                    <a:gd name="T33" fmla="*/ 45 h 89"/>
                    <a:gd name="T34" fmla="*/ 0 w 88"/>
                    <a:gd name="T35" fmla="*/ 36 h 89"/>
                    <a:gd name="T36" fmla="*/ 3 w 88"/>
                    <a:gd name="T37" fmla="*/ 28 h 89"/>
                    <a:gd name="T38" fmla="*/ 6 w 88"/>
                    <a:gd name="T39" fmla="*/ 20 h 89"/>
                    <a:gd name="T40" fmla="*/ 13 w 88"/>
                    <a:gd name="T41" fmla="*/ 13 h 89"/>
                    <a:gd name="T42" fmla="*/ 13 w 88"/>
                    <a:gd name="T43" fmla="*/ 13 h 89"/>
                    <a:gd name="T44" fmla="*/ 19 w 88"/>
                    <a:gd name="T45" fmla="*/ 8 h 89"/>
                    <a:gd name="T46" fmla="*/ 28 w 88"/>
                    <a:gd name="T47" fmla="*/ 4 h 89"/>
                    <a:gd name="T48" fmla="*/ 35 w 88"/>
                    <a:gd name="T49" fmla="*/ 2 h 89"/>
                    <a:gd name="T50" fmla="*/ 44 w 88"/>
                    <a:gd name="T51" fmla="*/ 0 h 89"/>
                    <a:gd name="T52" fmla="*/ 44 w 88"/>
                    <a:gd name="T53" fmla="*/ 0 h 89"/>
                    <a:gd name="T54" fmla="*/ 54 w 88"/>
                    <a:gd name="T55" fmla="*/ 0 h 89"/>
                    <a:gd name="T56" fmla="*/ 61 w 88"/>
                    <a:gd name="T57" fmla="*/ 3 h 89"/>
                    <a:gd name="T58" fmla="*/ 69 w 88"/>
                    <a:gd name="T59" fmla="*/ 7 h 89"/>
                    <a:gd name="T60" fmla="*/ 76 w 88"/>
                    <a:gd name="T61" fmla="*/ 13 h 89"/>
                    <a:gd name="T62" fmla="*/ 76 w 88"/>
                    <a:gd name="T63" fmla="*/ 13 h 89"/>
                    <a:gd name="T64" fmla="*/ 81 w 88"/>
                    <a:gd name="T65" fmla="*/ 19 h 89"/>
                    <a:gd name="T66" fmla="*/ 86 w 88"/>
                    <a:gd name="T67" fmla="*/ 26 h 89"/>
                    <a:gd name="T68" fmla="*/ 88 w 88"/>
                    <a:gd name="T69" fmla="*/ 35 h 89"/>
                    <a:gd name="T70" fmla="*/ 88 w 88"/>
                    <a:gd name="T71" fmla="*/ 44 h 89"/>
                    <a:gd name="T72" fmla="*/ 88 w 88"/>
                    <a:gd name="T73" fmla="*/ 44 h 89"/>
                    <a:gd name="T74" fmla="*/ 88 w 88"/>
                    <a:gd name="T75" fmla="*/ 54 h 89"/>
                    <a:gd name="T76" fmla="*/ 86 w 88"/>
                    <a:gd name="T77" fmla="*/ 62 h 89"/>
                    <a:gd name="T78" fmla="*/ 82 w 88"/>
                    <a:gd name="T79" fmla="*/ 70 h 89"/>
                    <a:gd name="T80" fmla="*/ 76 w 88"/>
                    <a:gd name="T81" fmla="*/ 76 h 89"/>
                    <a:gd name="T82" fmla="*/ 76 w 88"/>
                    <a:gd name="T8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8" h="89">
                      <a:moveTo>
                        <a:pt x="76" y="76"/>
                      </a:moveTo>
                      <a:lnTo>
                        <a:pt x="76" y="76"/>
                      </a:lnTo>
                      <a:lnTo>
                        <a:pt x="70" y="81"/>
                      </a:lnTo>
                      <a:lnTo>
                        <a:pt x="62" y="85"/>
                      </a:lnTo>
                      <a:lnTo>
                        <a:pt x="54" y="87"/>
                      </a:lnTo>
                      <a:lnTo>
                        <a:pt x="45" y="89"/>
                      </a:lnTo>
                      <a:lnTo>
                        <a:pt x="45" y="89"/>
                      </a:lnTo>
                      <a:lnTo>
                        <a:pt x="36" y="87"/>
                      </a:lnTo>
                      <a:lnTo>
                        <a:pt x="29" y="86"/>
                      </a:lnTo>
                      <a:lnTo>
                        <a:pt x="21" y="82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8" y="71"/>
                      </a:lnTo>
                      <a:lnTo>
                        <a:pt x="4" y="64"/>
                      </a:lnTo>
                      <a:lnTo>
                        <a:pt x="2" y="5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6"/>
                      </a:lnTo>
                      <a:lnTo>
                        <a:pt x="3" y="28"/>
                      </a:lnTo>
                      <a:lnTo>
                        <a:pt x="6" y="20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9" y="8"/>
                      </a:lnTo>
                      <a:lnTo>
                        <a:pt x="28" y="4"/>
                      </a:lnTo>
                      <a:lnTo>
                        <a:pt x="35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1" y="3"/>
                      </a:lnTo>
                      <a:lnTo>
                        <a:pt x="69" y="7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81" y="19"/>
                      </a:lnTo>
                      <a:lnTo>
                        <a:pt x="86" y="26"/>
                      </a:lnTo>
                      <a:lnTo>
                        <a:pt x="88" y="35"/>
                      </a:lnTo>
                      <a:lnTo>
                        <a:pt x="88" y="44"/>
                      </a:lnTo>
                      <a:lnTo>
                        <a:pt x="88" y="44"/>
                      </a:lnTo>
                      <a:lnTo>
                        <a:pt x="88" y="54"/>
                      </a:lnTo>
                      <a:lnTo>
                        <a:pt x="86" y="62"/>
                      </a:lnTo>
                      <a:lnTo>
                        <a:pt x="82" y="70"/>
                      </a:lnTo>
                      <a:lnTo>
                        <a:pt x="76" y="76"/>
                      </a:lnTo>
                      <a:lnTo>
                        <a:pt x="76" y="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63" name="Freeform: Shape 62"/>
                <p:cNvSpPr>
                  <a:spLocks/>
                </p:cNvSpPr>
                <p:nvPr/>
              </p:nvSpPr>
              <p:spPr bwMode="auto">
                <a:xfrm>
                  <a:off x="11323142" y="6538160"/>
                  <a:ext cx="466725" cy="525464"/>
                </a:xfrm>
                <a:custGeom>
                  <a:avLst/>
                  <a:gdLst>
                    <a:gd name="T0" fmla="*/ 280 w 294"/>
                    <a:gd name="T1" fmla="*/ 168 h 331"/>
                    <a:gd name="T2" fmla="*/ 261 w 294"/>
                    <a:gd name="T3" fmla="*/ 192 h 331"/>
                    <a:gd name="T4" fmla="*/ 211 w 294"/>
                    <a:gd name="T5" fmla="*/ 239 h 331"/>
                    <a:gd name="T6" fmla="*/ 190 w 294"/>
                    <a:gd name="T7" fmla="*/ 263 h 331"/>
                    <a:gd name="T8" fmla="*/ 183 w 294"/>
                    <a:gd name="T9" fmla="*/ 280 h 331"/>
                    <a:gd name="T10" fmla="*/ 178 w 294"/>
                    <a:gd name="T11" fmla="*/ 300 h 331"/>
                    <a:gd name="T12" fmla="*/ 170 w 294"/>
                    <a:gd name="T13" fmla="*/ 319 h 331"/>
                    <a:gd name="T14" fmla="*/ 157 w 294"/>
                    <a:gd name="T15" fmla="*/ 330 h 331"/>
                    <a:gd name="T16" fmla="*/ 143 w 294"/>
                    <a:gd name="T17" fmla="*/ 331 h 331"/>
                    <a:gd name="T18" fmla="*/ 123 w 294"/>
                    <a:gd name="T19" fmla="*/ 326 h 331"/>
                    <a:gd name="T20" fmla="*/ 113 w 294"/>
                    <a:gd name="T21" fmla="*/ 316 h 331"/>
                    <a:gd name="T22" fmla="*/ 107 w 294"/>
                    <a:gd name="T23" fmla="*/ 293 h 331"/>
                    <a:gd name="T24" fmla="*/ 108 w 294"/>
                    <a:gd name="T25" fmla="*/ 269 h 331"/>
                    <a:gd name="T26" fmla="*/ 113 w 294"/>
                    <a:gd name="T27" fmla="*/ 249 h 331"/>
                    <a:gd name="T28" fmla="*/ 128 w 294"/>
                    <a:gd name="T29" fmla="*/ 224 h 331"/>
                    <a:gd name="T30" fmla="*/ 148 w 294"/>
                    <a:gd name="T31" fmla="*/ 202 h 331"/>
                    <a:gd name="T32" fmla="*/ 194 w 294"/>
                    <a:gd name="T33" fmla="*/ 158 h 331"/>
                    <a:gd name="T34" fmla="*/ 209 w 294"/>
                    <a:gd name="T35" fmla="*/ 140 h 331"/>
                    <a:gd name="T36" fmla="*/ 213 w 294"/>
                    <a:gd name="T37" fmla="*/ 129 h 331"/>
                    <a:gd name="T38" fmla="*/ 213 w 294"/>
                    <a:gd name="T39" fmla="*/ 105 h 331"/>
                    <a:gd name="T40" fmla="*/ 195 w 294"/>
                    <a:gd name="T41" fmla="*/ 78 h 331"/>
                    <a:gd name="T42" fmla="*/ 175 w 294"/>
                    <a:gd name="T43" fmla="*/ 65 h 331"/>
                    <a:gd name="T44" fmla="*/ 150 w 294"/>
                    <a:gd name="T45" fmla="*/ 62 h 331"/>
                    <a:gd name="T46" fmla="*/ 111 w 294"/>
                    <a:gd name="T47" fmla="*/ 72 h 331"/>
                    <a:gd name="T48" fmla="*/ 95 w 294"/>
                    <a:gd name="T49" fmla="*/ 88 h 331"/>
                    <a:gd name="T50" fmla="*/ 77 w 294"/>
                    <a:gd name="T51" fmla="*/ 127 h 331"/>
                    <a:gd name="T52" fmla="*/ 71 w 294"/>
                    <a:gd name="T53" fmla="*/ 142 h 331"/>
                    <a:gd name="T54" fmla="*/ 57 w 294"/>
                    <a:gd name="T55" fmla="*/ 156 h 331"/>
                    <a:gd name="T56" fmla="*/ 40 w 294"/>
                    <a:gd name="T57" fmla="*/ 161 h 331"/>
                    <a:gd name="T58" fmla="*/ 24 w 294"/>
                    <a:gd name="T59" fmla="*/ 158 h 331"/>
                    <a:gd name="T60" fmla="*/ 11 w 294"/>
                    <a:gd name="T61" fmla="*/ 150 h 331"/>
                    <a:gd name="T62" fmla="*/ 0 w 294"/>
                    <a:gd name="T63" fmla="*/ 131 h 331"/>
                    <a:gd name="T64" fmla="*/ 0 w 294"/>
                    <a:gd name="T65" fmla="*/ 111 h 331"/>
                    <a:gd name="T66" fmla="*/ 16 w 294"/>
                    <a:gd name="T67" fmla="*/ 68 h 331"/>
                    <a:gd name="T68" fmla="*/ 39 w 294"/>
                    <a:gd name="T69" fmla="*/ 42 h 331"/>
                    <a:gd name="T70" fmla="*/ 68 w 294"/>
                    <a:gd name="T71" fmla="*/ 19 h 331"/>
                    <a:gd name="T72" fmla="*/ 127 w 294"/>
                    <a:gd name="T73" fmla="*/ 1 h 331"/>
                    <a:gd name="T74" fmla="*/ 170 w 294"/>
                    <a:gd name="T75" fmla="*/ 1 h 331"/>
                    <a:gd name="T76" fmla="*/ 225 w 294"/>
                    <a:gd name="T77" fmla="*/ 14 h 331"/>
                    <a:gd name="T78" fmla="*/ 255 w 294"/>
                    <a:gd name="T79" fmla="*/ 33 h 331"/>
                    <a:gd name="T80" fmla="*/ 276 w 294"/>
                    <a:gd name="T81" fmla="*/ 57 h 331"/>
                    <a:gd name="T82" fmla="*/ 293 w 294"/>
                    <a:gd name="T83" fmla="*/ 100 h 331"/>
                    <a:gd name="T84" fmla="*/ 294 w 294"/>
                    <a:gd name="T85" fmla="*/ 127 h 331"/>
                    <a:gd name="T86" fmla="*/ 286 w 294"/>
                    <a:gd name="T87" fmla="*/ 160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94" h="331"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80" y="168"/>
                      </a:lnTo>
                      <a:lnTo>
                        <a:pt x="275" y="177"/>
                      </a:lnTo>
                      <a:lnTo>
                        <a:pt x="268" y="185"/>
                      </a:lnTo>
                      <a:lnTo>
                        <a:pt x="261" y="192"/>
                      </a:lnTo>
                      <a:lnTo>
                        <a:pt x="261" y="192"/>
                      </a:lnTo>
                      <a:lnTo>
                        <a:pt x="211" y="239"/>
                      </a:lnTo>
                      <a:lnTo>
                        <a:pt x="211" y="239"/>
                      </a:lnTo>
                      <a:lnTo>
                        <a:pt x="196" y="255"/>
                      </a:lnTo>
                      <a:lnTo>
                        <a:pt x="196" y="255"/>
                      </a:lnTo>
                      <a:lnTo>
                        <a:pt x="190" y="263"/>
                      </a:lnTo>
                      <a:lnTo>
                        <a:pt x="186" y="269"/>
                      </a:lnTo>
                      <a:lnTo>
                        <a:pt x="186" y="269"/>
                      </a:lnTo>
                      <a:lnTo>
                        <a:pt x="183" y="280"/>
                      </a:lnTo>
                      <a:lnTo>
                        <a:pt x="183" y="280"/>
                      </a:lnTo>
                      <a:lnTo>
                        <a:pt x="178" y="300"/>
                      </a:lnTo>
                      <a:lnTo>
                        <a:pt x="178" y="300"/>
                      </a:lnTo>
                      <a:lnTo>
                        <a:pt x="176" y="307"/>
                      </a:lnTo>
                      <a:lnTo>
                        <a:pt x="174" y="314"/>
                      </a:lnTo>
                      <a:lnTo>
                        <a:pt x="170" y="319"/>
                      </a:lnTo>
                      <a:lnTo>
                        <a:pt x="167" y="324"/>
                      </a:lnTo>
                      <a:lnTo>
                        <a:pt x="162" y="327"/>
                      </a:lnTo>
                      <a:lnTo>
                        <a:pt x="157" y="330"/>
                      </a:lnTo>
                      <a:lnTo>
                        <a:pt x="150" y="331"/>
                      </a:lnTo>
                      <a:lnTo>
                        <a:pt x="143" y="331"/>
                      </a:lnTo>
                      <a:lnTo>
                        <a:pt x="143" y="331"/>
                      </a:lnTo>
                      <a:lnTo>
                        <a:pt x="136" y="331"/>
                      </a:lnTo>
                      <a:lnTo>
                        <a:pt x="129" y="329"/>
                      </a:lnTo>
                      <a:lnTo>
                        <a:pt x="123" y="326"/>
                      </a:lnTo>
                      <a:lnTo>
                        <a:pt x="117" y="321"/>
                      </a:lnTo>
                      <a:lnTo>
                        <a:pt x="117" y="321"/>
                      </a:lnTo>
                      <a:lnTo>
                        <a:pt x="113" y="316"/>
                      </a:lnTo>
                      <a:lnTo>
                        <a:pt x="109" y="309"/>
                      </a:lnTo>
                      <a:lnTo>
                        <a:pt x="107" y="301"/>
                      </a:lnTo>
                      <a:lnTo>
                        <a:pt x="107" y="293"/>
                      </a:lnTo>
                      <a:lnTo>
                        <a:pt x="107" y="293"/>
                      </a:lnTo>
                      <a:lnTo>
                        <a:pt x="107" y="280"/>
                      </a:lnTo>
                      <a:lnTo>
                        <a:pt x="108" y="269"/>
                      </a:lnTo>
                      <a:lnTo>
                        <a:pt x="111" y="259"/>
                      </a:lnTo>
                      <a:lnTo>
                        <a:pt x="113" y="249"/>
                      </a:lnTo>
                      <a:lnTo>
                        <a:pt x="113" y="249"/>
                      </a:lnTo>
                      <a:lnTo>
                        <a:pt x="118" y="240"/>
                      </a:lnTo>
                      <a:lnTo>
                        <a:pt x="122" y="232"/>
                      </a:lnTo>
                      <a:lnTo>
                        <a:pt x="128" y="224"/>
                      </a:lnTo>
                      <a:lnTo>
                        <a:pt x="133" y="217"/>
                      </a:lnTo>
                      <a:lnTo>
                        <a:pt x="133" y="217"/>
                      </a:lnTo>
                      <a:lnTo>
                        <a:pt x="148" y="202"/>
                      </a:lnTo>
                      <a:lnTo>
                        <a:pt x="168" y="183"/>
                      </a:lnTo>
                      <a:lnTo>
                        <a:pt x="168" y="183"/>
                      </a:lnTo>
                      <a:lnTo>
                        <a:pt x="194" y="158"/>
                      </a:lnTo>
                      <a:lnTo>
                        <a:pt x="194" y="158"/>
                      </a:lnTo>
                      <a:lnTo>
                        <a:pt x="201" y="150"/>
                      </a:lnTo>
                      <a:lnTo>
                        <a:pt x="209" y="140"/>
                      </a:lnTo>
                      <a:lnTo>
                        <a:pt x="209" y="140"/>
                      </a:lnTo>
                      <a:lnTo>
                        <a:pt x="210" y="134"/>
                      </a:lnTo>
                      <a:lnTo>
                        <a:pt x="213" y="129"/>
                      </a:lnTo>
                      <a:lnTo>
                        <a:pt x="214" y="117"/>
                      </a:lnTo>
                      <a:lnTo>
                        <a:pt x="214" y="117"/>
                      </a:lnTo>
                      <a:lnTo>
                        <a:pt x="213" y="105"/>
                      </a:lnTo>
                      <a:lnTo>
                        <a:pt x="209" y="95"/>
                      </a:lnTo>
                      <a:lnTo>
                        <a:pt x="204" y="85"/>
                      </a:lnTo>
                      <a:lnTo>
                        <a:pt x="195" y="78"/>
                      </a:lnTo>
                      <a:lnTo>
                        <a:pt x="195" y="78"/>
                      </a:lnTo>
                      <a:lnTo>
                        <a:pt x="186" y="70"/>
                      </a:lnTo>
                      <a:lnTo>
                        <a:pt x="175" y="65"/>
                      </a:lnTo>
                      <a:lnTo>
                        <a:pt x="163" y="63"/>
                      </a:lnTo>
                      <a:lnTo>
                        <a:pt x="150" y="62"/>
                      </a:lnTo>
                      <a:lnTo>
                        <a:pt x="150" y="62"/>
                      </a:lnTo>
                      <a:lnTo>
                        <a:pt x="134" y="63"/>
                      </a:lnTo>
                      <a:lnTo>
                        <a:pt x="122" y="67"/>
                      </a:lnTo>
                      <a:lnTo>
                        <a:pt x="111" y="72"/>
                      </a:lnTo>
                      <a:lnTo>
                        <a:pt x="102" y="79"/>
                      </a:lnTo>
                      <a:lnTo>
                        <a:pt x="102" y="79"/>
                      </a:lnTo>
                      <a:lnTo>
                        <a:pt x="95" y="88"/>
                      </a:lnTo>
                      <a:lnTo>
                        <a:pt x="88" y="99"/>
                      </a:lnTo>
                      <a:lnTo>
                        <a:pt x="82" y="113"/>
                      </a:lnTo>
                      <a:lnTo>
                        <a:pt x="77" y="127"/>
                      </a:lnTo>
                      <a:lnTo>
                        <a:pt x="77" y="127"/>
                      </a:lnTo>
                      <a:lnTo>
                        <a:pt x="75" y="135"/>
                      </a:lnTo>
                      <a:lnTo>
                        <a:pt x="71" y="142"/>
                      </a:lnTo>
                      <a:lnTo>
                        <a:pt x="67" y="147"/>
                      </a:lnTo>
                      <a:lnTo>
                        <a:pt x="62" y="152"/>
                      </a:lnTo>
                      <a:lnTo>
                        <a:pt x="57" y="156"/>
                      </a:lnTo>
                      <a:lnTo>
                        <a:pt x="52" y="158"/>
                      </a:lnTo>
                      <a:lnTo>
                        <a:pt x="46" y="161"/>
                      </a:lnTo>
                      <a:lnTo>
                        <a:pt x="40" y="161"/>
                      </a:lnTo>
                      <a:lnTo>
                        <a:pt x="40" y="161"/>
                      </a:lnTo>
                      <a:lnTo>
                        <a:pt x="31" y="161"/>
                      </a:lnTo>
                      <a:lnTo>
                        <a:pt x="24" y="158"/>
                      </a:lnTo>
                      <a:lnTo>
                        <a:pt x="18" y="155"/>
                      </a:lnTo>
                      <a:lnTo>
                        <a:pt x="11" y="150"/>
                      </a:lnTo>
                      <a:lnTo>
                        <a:pt x="11" y="150"/>
                      </a:lnTo>
                      <a:lnTo>
                        <a:pt x="6" y="144"/>
                      </a:lnTo>
                      <a:lnTo>
                        <a:pt x="3" y="137"/>
                      </a:lnTo>
                      <a:lnTo>
                        <a:pt x="0" y="131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11"/>
                      </a:lnTo>
                      <a:lnTo>
                        <a:pt x="4" y="96"/>
                      </a:lnTo>
                      <a:lnTo>
                        <a:pt x="9" y="83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26" y="54"/>
                      </a:lnTo>
                      <a:lnTo>
                        <a:pt x="39" y="42"/>
                      </a:lnTo>
                      <a:lnTo>
                        <a:pt x="52" y="29"/>
                      </a:lnTo>
                      <a:lnTo>
                        <a:pt x="68" y="19"/>
                      </a:lnTo>
                      <a:lnTo>
                        <a:pt x="68" y="19"/>
                      </a:lnTo>
                      <a:lnTo>
                        <a:pt x="87" y="11"/>
                      </a:lnTo>
                      <a:lnTo>
                        <a:pt x="106" y="4"/>
                      </a:lnTo>
                      <a:lnTo>
                        <a:pt x="127" y="1"/>
                      </a:lnTo>
                      <a:lnTo>
                        <a:pt x="149" y="0"/>
                      </a:lnTo>
                      <a:lnTo>
                        <a:pt x="149" y="0"/>
                      </a:lnTo>
                      <a:lnTo>
                        <a:pt x="170" y="1"/>
                      </a:lnTo>
                      <a:lnTo>
                        <a:pt x="189" y="3"/>
                      </a:lnTo>
                      <a:lnTo>
                        <a:pt x="208" y="7"/>
                      </a:lnTo>
                      <a:lnTo>
                        <a:pt x="225" y="14"/>
                      </a:lnTo>
                      <a:lnTo>
                        <a:pt x="225" y="14"/>
                      </a:lnTo>
                      <a:lnTo>
                        <a:pt x="240" y="23"/>
                      </a:lnTo>
                      <a:lnTo>
                        <a:pt x="255" y="33"/>
                      </a:lnTo>
                      <a:lnTo>
                        <a:pt x="266" y="44"/>
                      </a:lnTo>
                      <a:lnTo>
                        <a:pt x="276" y="57"/>
                      </a:lnTo>
                      <a:lnTo>
                        <a:pt x="276" y="57"/>
                      </a:lnTo>
                      <a:lnTo>
                        <a:pt x="285" y="70"/>
                      </a:lnTo>
                      <a:lnTo>
                        <a:pt x="289" y="85"/>
                      </a:lnTo>
                      <a:lnTo>
                        <a:pt x="293" y="100"/>
                      </a:lnTo>
                      <a:lnTo>
                        <a:pt x="294" y="115"/>
                      </a:lnTo>
                      <a:lnTo>
                        <a:pt x="294" y="115"/>
                      </a:lnTo>
                      <a:lnTo>
                        <a:pt x="294" y="127"/>
                      </a:lnTo>
                      <a:lnTo>
                        <a:pt x="292" y="139"/>
                      </a:lnTo>
                      <a:lnTo>
                        <a:pt x="289" y="150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</p:grpSp>
        <p:grpSp>
          <p:nvGrpSpPr>
            <p:cNvPr id="24" name="Group 65"/>
            <p:cNvGrpSpPr/>
            <p:nvPr/>
          </p:nvGrpSpPr>
          <p:grpSpPr>
            <a:xfrm>
              <a:off x="6331502" y="5828822"/>
              <a:ext cx="5066645" cy="232259"/>
              <a:chOff x="-304902" y="5954171"/>
              <a:chExt cx="5573307" cy="232259"/>
            </a:xfrm>
          </p:grpSpPr>
          <p:cxnSp>
            <p:nvCxnSpPr>
              <p:cNvPr id="27" name="Straight Connector 66"/>
              <p:cNvCxnSpPr/>
              <p:nvPr/>
            </p:nvCxnSpPr>
            <p:spPr>
              <a:xfrm>
                <a:off x="1398649" y="5954171"/>
                <a:ext cx="3698284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67"/>
              <p:cNvCxnSpPr/>
              <p:nvPr/>
            </p:nvCxnSpPr>
            <p:spPr>
              <a:xfrm>
                <a:off x="5079898" y="6101763"/>
                <a:ext cx="188507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8"/>
              <p:cNvCxnSpPr/>
              <p:nvPr/>
            </p:nvCxnSpPr>
            <p:spPr>
              <a:xfrm>
                <a:off x="844124" y="5954171"/>
                <a:ext cx="219783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9"/>
              <p:cNvCxnSpPr/>
              <p:nvPr/>
            </p:nvCxnSpPr>
            <p:spPr>
              <a:xfrm>
                <a:off x="3335765" y="6101763"/>
                <a:ext cx="939902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70"/>
              <p:cNvCxnSpPr/>
              <p:nvPr/>
            </p:nvCxnSpPr>
            <p:spPr>
              <a:xfrm>
                <a:off x="50698" y="6101763"/>
                <a:ext cx="1532569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71"/>
              <p:cNvCxnSpPr/>
              <p:nvPr/>
            </p:nvCxnSpPr>
            <p:spPr>
              <a:xfrm>
                <a:off x="-304902" y="6101763"/>
                <a:ext cx="188507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72"/>
              <p:cNvCxnSpPr/>
              <p:nvPr/>
            </p:nvCxnSpPr>
            <p:spPr>
              <a:xfrm>
                <a:off x="712334" y="6186430"/>
                <a:ext cx="786451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73"/>
              <p:cNvCxnSpPr/>
              <p:nvPr/>
            </p:nvCxnSpPr>
            <p:spPr>
              <a:xfrm>
                <a:off x="4275754" y="6186430"/>
                <a:ext cx="15559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矩形 43"/>
          <p:cNvSpPr/>
          <p:nvPr/>
        </p:nvSpPr>
        <p:spPr>
          <a:xfrm>
            <a:off x="3269493" y="1558916"/>
            <a:ext cx="1974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选购标本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9"/>
          <p:cNvSpPr txBox="1">
            <a:spLocks/>
          </p:cNvSpPr>
          <p:nvPr/>
        </p:nvSpPr>
        <p:spPr bwMode="auto">
          <a:xfrm flipH="1">
            <a:off x="2471602" y="3472005"/>
            <a:ext cx="529832" cy="605241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none" lIns="0" tIns="0" rIns="0" bIns="0" anchor="ctr">
            <a:normAutofit fontScale="92500"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4533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8" name="Arrow: Pentagon 44"/>
          <p:cNvSpPr/>
          <p:nvPr/>
        </p:nvSpPr>
        <p:spPr>
          <a:xfrm>
            <a:off x="5403229" y="2504673"/>
            <a:ext cx="3044024" cy="77093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49" name="Arrow: Pentagon 44"/>
          <p:cNvSpPr/>
          <p:nvPr/>
        </p:nvSpPr>
        <p:spPr>
          <a:xfrm>
            <a:off x="5435863" y="4144959"/>
            <a:ext cx="2500124" cy="78462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51" name="TextBox 47"/>
          <p:cNvSpPr txBox="1">
            <a:spLocks/>
          </p:cNvSpPr>
          <p:nvPr/>
        </p:nvSpPr>
        <p:spPr bwMode="auto">
          <a:xfrm>
            <a:off x="7605977" y="2654689"/>
            <a:ext cx="484107" cy="470898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4533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56009" y="2610190"/>
            <a:ext cx="2127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31962" y="4265544"/>
            <a:ext cx="17630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撰写论文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/>
          </a:p>
        </p:txBody>
      </p:sp>
      <p:sp>
        <p:nvSpPr>
          <p:cNvPr id="57" name="Freeform: Shape 52"/>
          <p:cNvSpPr>
            <a:spLocks/>
          </p:cNvSpPr>
          <p:nvPr/>
        </p:nvSpPr>
        <p:spPr bwMode="auto">
          <a:xfrm>
            <a:off x="8685520" y="4310561"/>
            <a:ext cx="614653" cy="1517816"/>
          </a:xfrm>
          <a:custGeom>
            <a:avLst/>
            <a:gdLst>
              <a:gd name="T0" fmla="*/ 937 w 1176"/>
              <a:gd name="T1" fmla="*/ 1835 h 2904"/>
              <a:gd name="T2" fmla="*/ 1107 w 1176"/>
              <a:gd name="T3" fmla="*/ 1699 h 2904"/>
              <a:gd name="T4" fmla="*/ 1172 w 1176"/>
              <a:gd name="T5" fmla="*/ 1536 h 2904"/>
              <a:gd name="T6" fmla="*/ 1159 w 1176"/>
              <a:gd name="T7" fmla="*/ 1398 h 2904"/>
              <a:gd name="T8" fmla="*/ 1034 w 1176"/>
              <a:gd name="T9" fmla="*/ 1223 h 2904"/>
              <a:gd name="T10" fmla="*/ 860 w 1176"/>
              <a:gd name="T11" fmla="*/ 1120 h 2904"/>
              <a:gd name="T12" fmla="*/ 674 w 1176"/>
              <a:gd name="T13" fmla="*/ 1034 h 2904"/>
              <a:gd name="T14" fmla="*/ 965 w 1176"/>
              <a:gd name="T15" fmla="*/ 948 h 2904"/>
              <a:gd name="T16" fmla="*/ 1071 w 1176"/>
              <a:gd name="T17" fmla="*/ 844 h 2904"/>
              <a:gd name="T18" fmla="*/ 1135 w 1176"/>
              <a:gd name="T19" fmla="*/ 695 h 2904"/>
              <a:gd name="T20" fmla="*/ 1148 w 1176"/>
              <a:gd name="T21" fmla="*/ 530 h 2904"/>
              <a:gd name="T22" fmla="*/ 1107 w 1176"/>
              <a:gd name="T23" fmla="*/ 344 h 2904"/>
              <a:gd name="T24" fmla="*/ 1008 w 1176"/>
              <a:gd name="T25" fmla="*/ 185 h 2904"/>
              <a:gd name="T26" fmla="*/ 864 w 1176"/>
              <a:gd name="T27" fmla="*/ 68 h 2904"/>
              <a:gd name="T28" fmla="*/ 685 w 1176"/>
              <a:gd name="T29" fmla="*/ 6 h 2904"/>
              <a:gd name="T30" fmla="*/ 517 w 1176"/>
              <a:gd name="T31" fmla="*/ 6 h 2904"/>
              <a:gd name="T32" fmla="*/ 336 w 1176"/>
              <a:gd name="T33" fmla="*/ 66 h 2904"/>
              <a:gd name="T34" fmla="*/ 191 w 1176"/>
              <a:gd name="T35" fmla="*/ 181 h 2904"/>
              <a:gd name="T36" fmla="*/ 90 w 1176"/>
              <a:gd name="T37" fmla="*/ 338 h 2904"/>
              <a:gd name="T38" fmla="*/ 47 w 1176"/>
              <a:gd name="T39" fmla="*/ 525 h 2904"/>
              <a:gd name="T40" fmla="*/ 67 w 1176"/>
              <a:gd name="T41" fmla="*/ 695 h 2904"/>
              <a:gd name="T42" fmla="*/ 41 w 1176"/>
              <a:gd name="T43" fmla="*/ 823 h 2904"/>
              <a:gd name="T44" fmla="*/ 2 w 1176"/>
              <a:gd name="T45" fmla="*/ 975 h 2904"/>
              <a:gd name="T46" fmla="*/ 88 w 1176"/>
              <a:gd name="T47" fmla="*/ 1122 h 2904"/>
              <a:gd name="T48" fmla="*/ 11 w 1176"/>
              <a:gd name="T49" fmla="*/ 1374 h 2904"/>
              <a:gd name="T50" fmla="*/ 38 w 1176"/>
              <a:gd name="T51" fmla="*/ 1497 h 2904"/>
              <a:gd name="T52" fmla="*/ 138 w 1176"/>
              <a:gd name="T53" fmla="*/ 1549 h 2904"/>
              <a:gd name="T54" fmla="*/ 271 w 1176"/>
              <a:gd name="T55" fmla="*/ 1518 h 2904"/>
              <a:gd name="T56" fmla="*/ 293 w 1176"/>
              <a:gd name="T57" fmla="*/ 1753 h 2904"/>
              <a:gd name="T58" fmla="*/ 230 w 1176"/>
              <a:gd name="T59" fmla="*/ 2606 h 2904"/>
              <a:gd name="T60" fmla="*/ 82 w 1176"/>
              <a:gd name="T61" fmla="*/ 2671 h 2904"/>
              <a:gd name="T62" fmla="*/ 41 w 1176"/>
              <a:gd name="T63" fmla="*/ 2757 h 2904"/>
              <a:gd name="T64" fmla="*/ 56 w 1176"/>
              <a:gd name="T65" fmla="*/ 2839 h 2904"/>
              <a:gd name="T66" fmla="*/ 159 w 1176"/>
              <a:gd name="T67" fmla="*/ 2891 h 2904"/>
              <a:gd name="T68" fmla="*/ 375 w 1176"/>
              <a:gd name="T69" fmla="*/ 2900 h 2904"/>
              <a:gd name="T70" fmla="*/ 519 w 1176"/>
              <a:gd name="T71" fmla="*/ 2835 h 2904"/>
              <a:gd name="T72" fmla="*/ 588 w 1176"/>
              <a:gd name="T73" fmla="*/ 2712 h 2904"/>
              <a:gd name="T74" fmla="*/ 629 w 1176"/>
              <a:gd name="T75" fmla="*/ 2824 h 2904"/>
              <a:gd name="T76" fmla="*/ 732 w 1176"/>
              <a:gd name="T77" fmla="*/ 2876 h 2904"/>
              <a:gd name="T78" fmla="*/ 1032 w 1176"/>
              <a:gd name="T79" fmla="*/ 2871 h 2904"/>
              <a:gd name="T80" fmla="*/ 1099 w 1176"/>
              <a:gd name="T81" fmla="*/ 2816 h 2904"/>
              <a:gd name="T82" fmla="*/ 1084 w 1176"/>
              <a:gd name="T83" fmla="*/ 2718 h 2904"/>
              <a:gd name="T84" fmla="*/ 993 w 1176"/>
              <a:gd name="T85" fmla="*/ 2621 h 2904"/>
              <a:gd name="T86" fmla="*/ 330 w 1176"/>
              <a:gd name="T87" fmla="*/ 1346 h 2904"/>
              <a:gd name="T88" fmla="*/ 302 w 1176"/>
              <a:gd name="T89" fmla="*/ 1139 h 2904"/>
              <a:gd name="T90" fmla="*/ 474 w 1176"/>
              <a:gd name="T91" fmla="*/ 1029 h 2904"/>
              <a:gd name="T92" fmla="*/ 332 w 1176"/>
              <a:gd name="T93" fmla="*/ 1396 h 2904"/>
              <a:gd name="T94" fmla="*/ 502 w 1176"/>
              <a:gd name="T95" fmla="*/ 2283 h 2904"/>
              <a:gd name="T96" fmla="*/ 532 w 1176"/>
              <a:gd name="T97" fmla="*/ 2040 h 2904"/>
              <a:gd name="T98" fmla="*/ 573 w 1176"/>
              <a:gd name="T99" fmla="*/ 2008 h 2904"/>
              <a:gd name="T100" fmla="*/ 614 w 1176"/>
              <a:gd name="T101" fmla="*/ 2152 h 2904"/>
              <a:gd name="T102" fmla="*/ 601 w 1176"/>
              <a:gd name="T103" fmla="*/ 2667 h 2904"/>
              <a:gd name="T104" fmla="*/ 851 w 1176"/>
              <a:gd name="T105" fmla="*/ 1372 h 2904"/>
              <a:gd name="T106" fmla="*/ 926 w 1176"/>
              <a:gd name="T107" fmla="*/ 1447 h 2904"/>
              <a:gd name="T108" fmla="*/ 935 w 1176"/>
              <a:gd name="T109" fmla="*/ 1516 h 2904"/>
              <a:gd name="T110" fmla="*/ 844 w 1176"/>
              <a:gd name="T111" fmla="*/ 1607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76" h="2904">
                <a:moveTo>
                  <a:pt x="834" y="2581"/>
                </a:moveTo>
                <a:lnTo>
                  <a:pt x="814" y="1883"/>
                </a:lnTo>
                <a:lnTo>
                  <a:pt x="814" y="1883"/>
                </a:lnTo>
                <a:lnTo>
                  <a:pt x="831" y="1878"/>
                </a:lnTo>
                <a:lnTo>
                  <a:pt x="875" y="1863"/>
                </a:lnTo>
                <a:lnTo>
                  <a:pt x="905" y="1850"/>
                </a:lnTo>
                <a:lnTo>
                  <a:pt x="937" y="1835"/>
                </a:lnTo>
                <a:lnTo>
                  <a:pt x="972" y="1816"/>
                </a:lnTo>
                <a:lnTo>
                  <a:pt x="1008" y="1792"/>
                </a:lnTo>
                <a:lnTo>
                  <a:pt x="1043" y="1766"/>
                </a:lnTo>
                <a:lnTo>
                  <a:pt x="1060" y="1751"/>
                </a:lnTo>
                <a:lnTo>
                  <a:pt x="1077" y="1734"/>
                </a:lnTo>
                <a:lnTo>
                  <a:pt x="1092" y="1717"/>
                </a:lnTo>
                <a:lnTo>
                  <a:pt x="1107" y="1699"/>
                </a:lnTo>
                <a:lnTo>
                  <a:pt x="1120" y="1680"/>
                </a:lnTo>
                <a:lnTo>
                  <a:pt x="1133" y="1659"/>
                </a:lnTo>
                <a:lnTo>
                  <a:pt x="1144" y="1637"/>
                </a:lnTo>
                <a:lnTo>
                  <a:pt x="1153" y="1613"/>
                </a:lnTo>
                <a:lnTo>
                  <a:pt x="1163" y="1589"/>
                </a:lnTo>
                <a:lnTo>
                  <a:pt x="1168" y="1564"/>
                </a:lnTo>
                <a:lnTo>
                  <a:pt x="1172" y="1536"/>
                </a:lnTo>
                <a:lnTo>
                  <a:pt x="1176" y="1508"/>
                </a:lnTo>
                <a:lnTo>
                  <a:pt x="1176" y="1478"/>
                </a:lnTo>
                <a:lnTo>
                  <a:pt x="1174" y="1447"/>
                </a:lnTo>
                <a:lnTo>
                  <a:pt x="1174" y="1447"/>
                </a:lnTo>
                <a:lnTo>
                  <a:pt x="1170" y="1434"/>
                </a:lnTo>
                <a:lnTo>
                  <a:pt x="1166" y="1419"/>
                </a:lnTo>
                <a:lnTo>
                  <a:pt x="1159" y="1398"/>
                </a:lnTo>
                <a:lnTo>
                  <a:pt x="1150" y="1376"/>
                </a:lnTo>
                <a:lnTo>
                  <a:pt x="1137" y="1348"/>
                </a:lnTo>
                <a:lnTo>
                  <a:pt x="1120" y="1318"/>
                </a:lnTo>
                <a:lnTo>
                  <a:pt x="1097" y="1288"/>
                </a:lnTo>
                <a:lnTo>
                  <a:pt x="1069" y="1254"/>
                </a:lnTo>
                <a:lnTo>
                  <a:pt x="1053" y="1240"/>
                </a:lnTo>
                <a:lnTo>
                  <a:pt x="1034" y="1223"/>
                </a:lnTo>
                <a:lnTo>
                  <a:pt x="1015" y="1208"/>
                </a:lnTo>
                <a:lnTo>
                  <a:pt x="995" y="1191"/>
                </a:lnTo>
                <a:lnTo>
                  <a:pt x="970" y="1176"/>
                </a:lnTo>
                <a:lnTo>
                  <a:pt x="946" y="1161"/>
                </a:lnTo>
                <a:lnTo>
                  <a:pt x="920" y="1146"/>
                </a:lnTo>
                <a:lnTo>
                  <a:pt x="892" y="1133"/>
                </a:lnTo>
                <a:lnTo>
                  <a:pt x="860" y="1120"/>
                </a:lnTo>
                <a:lnTo>
                  <a:pt x="827" y="1109"/>
                </a:lnTo>
                <a:lnTo>
                  <a:pt x="793" y="1098"/>
                </a:lnTo>
                <a:lnTo>
                  <a:pt x="756" y="1087"/>
                </a:lnTo>
                <a:lnTo>
                  <a:pt x="715" y="1077"/>
                </a:lnTo>
                <a:lnTo>
                  <a:pt x="674" y="1070"/>
                </a:lnTo>
                <a:lnTo>
                  <a:pt x="674" y="1034"/>
                </a:lnTo>
                <a:lnTo>
                  <a:pt x="674" y="1034"/>
                </a:lnTo>
                <a:lnTo>
                  <a:pt x="724" y="1029"/>
                </a:lnTo>
                <a:lnTo>
                  <a:pt x="773" y="1021"/>
                </a:lnTo>
                <a:lnTo>
                  <a:pt x="821" y="1012"/>
                </a:lnTo>
                <a:lnTo>
                  <a:pt x="864" y="997"/>
                </a:lnTo>
                <a:lnTo>
                  <a:pt x="907" y="980"/>
                </a:lnTo>
                <a:lnTo>
                  <a:pt x="946" y="960"/>
                </a:lnTo>
                <a:lnTo>
                  <a:pt x="965" y="948"/>
                </a:lnTo>
                <a:lnTo>
                  <a:pt x="982" y="935"/>
                </a:lnTo>
                <a:lnTo>
                  <a:pt x="998" y="922"/>
                </a:lnTo>
                <a:lnTo>
                  <a:pt x="1015" y="909"/>
                </a:lnTo>
                <a:lnTo>
                  <a:pt x="1030" y="894"/>
                </a:lnTo>
                <a:lnTo>
                  <a:pt x="1045" y="878"/>
                </a:lnTo>
                <a:lnTo>
                  <a:pt x="1058" y="861"/>
                </a:lnTo>
                <a:lnTo>
                  <a:pt x="1071" y="844"/>
                </a:lnTo>
                <a:lnTo>
                  <a:pt x="1084" y="825"/>
                </a:lnTo>
                <a:lnTo>
                  <a:pt x="1096" y="807"/>
                </a:lnTo>
                <a:lnTo>
                  <a:pt x="1105" y="786"/>
                </a:lnTo>
                <a:lnTo>
                  <a:pt x="1114" y="764"/>
                </a:lnTo>
                <a:lnTo>
                  <a:pt x="1122" y="741"/>
                </a:lnTo>
                <a:lnTo>
                  <a:pt x="1129" y="719"/>
                </a:lnTo>
                <a:lnTo>
                  <a:pt x="1135" y="695"/>
                </a:lnTo>
                <a:lnTo>
                  <a:pt x="1140" y="670"/>
                </a:lnTo>
                <a:lnTo>
                  <a:pt x="1144" y="644"/>
                </a:lnTo>
                <a:lnTo>
                  <a:pt x="1148" y="616"/>
                </a:lnTo>
                <a:lnTo>
                  <a:pt x="1150" y="588"/>
                </a:lnTo>
                <a:lnTo>
                  <a:pt x="1150" y="560"/>
                </a:lnTo>
                <a:lnTo>
                  <a:pt x="1150" y="560"/>
                </a:lnTo>
                <a:lnTo>
                  <a:pt x="1148" y="530"/>
                </a:lnTo>
                <a:lnTo>
                  <a:pt x="1146" y="502"/>
                </a:lnTo>
                <a:lnTo>
                  <a:pt x="1144" y="474"/>
                </a:lnTo>
                <a:lnTo>
                  <a:pt x="1138" y="448"/>
                </a:lnTo>
                <a:lnTo>
                  <a:pt x="1133" y="420"/>
                </a:lnTo>
                <a:lnTo>
                  <a:pt x="1125" y="394"/>
                </a:lnTo>
                <a:lnTo>
                  <a:pt x="1116" y="368"/>
                </a:lnTo>
                <a:lnTo>
                  <a:pt x="1107" y="344"/>
                </a:lnTo>
                <a:lnTo>
                  <a:pt x="1096" y="318"/>
                </a:lnTo>
                <a:lnTo>
                  <a:pt x="1084" y="293"/>
                </a:lnTo>
                <a:lnTo>
                  <a:pt x="1071" y="271"/>
                </a:lnTo>
                <a:lnTo>
                  <a:pt x="1056" y="249"/>
                </a:lnTo>
                <a:lnTo>
                  <a:pt x="1041" y="226"/>
                </a:lnTo>
                <a:lnTo>
                  <a:pt x="1025" y="204"/>
                </a:lnTo>
                <a:lnTo>
                  <a:pt x="1008" y="185"/>
                </a:lnTo>
                <a:lnTo>
                  <a:pt x="989" y="165"/>
                </a:lnTo>
                <a:lnTo>
                  <a:pt x="970" y="146"/>
                </a:lnTo>
                <a:lnTo>
                  <a:pt x="952" y="129"/>
                </a:lnTo>
                <a:lnTo>
                  <a:pt x="931" y="112"/>
                </a:lnTo>
                <a:lnTo>
                  <a:pt x="909" y="96"/>
                </a:lnTo>
                <a:lnTo>
                  <a:pt x="887" y="81"/>
                </a:lnTo>
                <a:lnTo>
                  <a:pt x="864" y="68"/>
                </a:lnTo>
                <a:lnTo>
                  <a:pt x="840" y="55"/>
                </a:lnTo>
                <a:lnTo>
                  <a:pt x="816" y="43"/>
                </a:lnTo>
                <a:lnTo>
                  <a:pt x="791" y="34"/>
                </a:lnTo>
                <a:lnTo>
                  <a:pt x="765" y="25"/>
                </a:lnTo>
                <a:lnTo>
                  <a:pt x="739" y="17"/>
                </a:lnTo>
                <a:lnTo>
                  <a:pt x="713" y="12"/>
                </a:lnTo>
                <a:lnTo>
                  <a:pt x="685" y="6"/>
                </a:lnTo>
                <a:lnTo>
                  <a:pt x="657" y="2"/>
                </a:lnTo>
                <a:lnTo>
                  <a:pt x="629" y="0"/>
                </a:lnTo>
                <a:lnTo>
                  <a:pt x="601" y="0"/>
                </a:lnTo>
                <a:lnTo>
                  <a:pt x="601" y="0"/>
                </a:lnTo>
                <a:lnTo>
                  <a:pt x="573" y="0"/>
                </a:lnTo>
                <a:lnTo>
                  <a:pt x="545" y="2"/>
                </a:lnTo>
                <a:lnTo>
                  <a:pt x="517" y="6"/>
                </a:lnTo>
                <a:lnTo>
                  <a:pt x="489" y="12"/>
                </a:lnTo>
                <a:lnTo>
                  <a:pt x="463" y="17"/>
                </a:lnTo>
                <a:lnTo>
                  <a:pt x="437" y="25"/>
                </a:lnTo>
                <a:lnTo>
                  <a:pt x="411" y="34"/>
                </a:lnTo>
                <a:lnTo>
                  <a:pt x="385" y="43"/>
                </a:lnTo>
                <a:lnTo>
                  <a:pt x="360" y="55"/>
                </a:lnTo>
                <a:lnTo>
                  <a:pt x="336" y="66"/>
                </a:lnTo>
                <a:lnTo>
                  <a:pt x="314" y="81"/>
                </a:lnTo>
                <a:lnTo>
                  <a:pt x="291" y="94"/>
                </a:lnTo>
                <a:lnTo>
                  <a:pt x="269" y="111"/>
                </a:lnTo>
                <a:lnTo>
                  <a:pt x="248" y="125"/>
                </a:lnTo>
                <a:lnTo>
                  <a:pt x="228" y="144"/>
                </a:lnTo>
                <a:lnTo>
                  <a:pt x="209" y="163"/>
                </a:lnTo>
                <a:lnTo>
                  <a:pt x="191" y="181"/>
                </a:lnTo>
                <a:lnTo>
                  <a:pt x="174" y="202"/>
                </a:lnTo>
                <a:lnTo>
                  <a:pt x="157" y="222"/>
                </a:lnTo>
                <a:lnTo>
                  <a:pt x="142" y="243"/>
                </a:lnTo>
                <a:lnTo>
                  <a:pt x="127" y="267"/>
                </a:lnTo>
                <a:lnTo>
                  <a:pt x="114" y="290"/>
                </a:lnTo>
                <a:lnTo>
                  <a:pt x="101" y="314"/>
                </a:lnTo>
                <a:lnTo>
                  <a:pt x="90" y="338"/>
                </a:lnTo>
                <a:lnTo>
                  <a:pt x="80" y="362"/>
                </a:lnTo>
                <a:lnTo>
                  <a:pt x="71" y="389"/>
                </a:lnTo>
                <a:lnTo>
                  <a:pt x="64" y="415"/>
                </a:lnTo>
                <a:lnTo>
                  <a:pt x="58" y="443"/>
                </a:lnTo>
                <a:lnTo>
                  <a:pt x="52" y="469"/>
                </a:lnTo>
                <a:lnTo>
                  <a:pt x="51" y="497"/>
                </a:lnTo>
                <a:lnTo>
                  <a:pt x="47" y="525"/>
                </a:lnTo>
                <a:lnTo>
                  <a:pt x="47" y="555"/>
                </a:lnTo>
                <a:lnTo>
                  <a:pt x="47" y="555"/>
                </a:lnTo>
                <a:lnTo>
                  <a:pt x="49" y="585"/>
                </a:lnTo>
                <a:lnTo>
                  <a:pt x="51" y="613"/>
                </a:lnTo>
                <a:lnTo>
                  <a:pt x="54" y="641"/>
                </a:lnTo>
                <a:lnTo>
                  <a:pt x="60" y="669"/>
                </a:lnTo>
                <a:lnTo>
                  <a:pt x="67" y="695"/>
                </a:lnTo>
                <a:lnTo>
                  <a:pt x="77" y="721"/>
                </a:lnTo>
                <a:lnTo>
                  <a:pt x="88" y="745"/>
                </a:lnTo>
                <a:lnTo>
                  <a:pt x="99" y="769"/>
                </a:lnTo>
                <a:lnTo>
                  <a:pt x="99" y="769"/>
                </a:lnTo>
                <a:lnTo>
                  <a:pt x="77" y="784"/>
                </a:lnTo>
                <a:lnTo>
                  <a:pt x="58" y="803"/>
                </a:lnTo>
                <a:lnTo>
                  <a:pt x="41" y="823"/>
                </a:lnTo>
                <a:lnTo>
                  <a:pt x="26" y="844"/>
                </a:lnTo>
                <a:lnTo>
                  <a:pt x="15" y="868"/>
                </a:lnTo>
                <a:lnTo>
                  <a:pt x="8" y="894"/>
                </a:lnTo>
                <a:lnTo>
                  <a:pt x="2" y="920"/>
                </a:lnTo>
                <a:lnTo>
                  <a:pt x="0" y="948"/>
                </a:lnTo>
                <a:lnTo>
                  <a:pt x="0" y="948"/>
                </a:lnTo>
                <a:lnTo>
                  <a:pt x="2" y="975"/>
                </a:lnTo>
                <a:lnTo>
                  <a:pt x="6" y="1001"/>
                </a:lnTo>
                <a:lnTo>
                  <a:pt x="13" y="1025"/>
                </a:lnTo>
                <a:lnTo>
                  <a:pt x="24" y="1047"/>
                </a:lnTo>
                <a:lnTo>
                  <a:pt x="38" y="1068"/>
                </a:lnTo>
                <a:lnTo>
                  <a:pt x="52" y="1088"/>
                </a:lnTo>
                <a:lnTo>
                  <a:pt x="69" y="1105"/>
                </a:lnTo>
                <a:lnTo>
                  <a:pt x="88" y="1122"/>
                </a:lnTo>
                <a:lnTo>
                  <a:pt x="88" y="1122"/>
                </a:lnTo>
                <a:lnTo>
                  <a:pt x="69" y="1176"/>
                </a:lnTo>
                <a:lnTo>
                  <a:pt x="49" y="1234"/>
                </a:lnTo>
                <a:lnTo>
                  <a:pt x="30" y="1292"/>
                </a:lnTo>
                <a:lnTo>
                  <a:pt x="23" y="1320"/>
                </a:lnTo>
                <a:lnTo>
                  <a:pt x="15" y="1348"/>
                </a:lnTo>
                <a:lnTo>
                  <a:pt x="11" y="1374"/>
                </a:lnTo>
                <a:lnTo>
                  <a:pt x="8" y="1400"/>
                </a:lnTo>
                <a:lnTo>
                  <a:pt x="8" y="1424"/>
                </a:lnTo>
                <a:lnTo>
                  <a:pt x="11" y="1449"/>
                </a:lnTo>
                <a:lnTo>
                  <a:pt x="19" y="1469"/>
                </a:lnTo>
                <a:lnTo>
                  <a:pt x="24" y="1478"/>
                </a:lnTo>
                <a:lnTo>
                  <a:pt x="30" y="1488"/>
                </a:lnTo>
                <a:lnTo>
                  <a:pt x="38" y="1497"/>
                </a:lnTo>
                <a:lnTo>
                  <a:pt x="45" y="1506"/>
                </a:lnTo>
                <a:lnTo>
                  <a:pt x="54" y="1514"/>
                </a:lnTo>
                <a:lnTo>
                  <a:pt x="66" y="1521"/>
                </a:lnTo>
                <a:lnTo>
                  <a:pt x="66" y="1521"/>
                </a:lnTo>
                <a:lnTo>
                  <a:pt x="90" y="1534"/>
                </a:lnTo>
                <a:lnTo>
                  <a:pt x="116" y="1544"/>
                </a:lnTo>
                <a:lnTo>
                  <a:pt x="138" y="1549"/>
                </a:lnTo>
                <a:lnTo>
                  <a:pt x="163" y="1551"/>
                </a:lnTo>
                <a:lnTo>
                  <a:pt x="183" y="1549"/>
                </a:lnTo>
                <a:lnTo>
                  <a:pt x="204" y="1546"/>
                </a:lnTo>
                <a:lnTo>
                  <a:pt x="224" y="1542"/>
                </a:lnTo>
                <a:lnTo>
                  <a:pt x="241" y="1534"/>
                </a:lnTo>
                <a:lnTo>
                  <a:pt x="258" y="1527"/>
                </a:lnTo>
                <a:lnTo>
                  <a:pt x="271" y="1518"/>
                </a:lnTo>
                <a:lnTo>
                  <a:pt x="295" y="1501"/>
                </a:lnTo>
                <a:lnTo>
                  <a:pt x="308" y="1488"/>
                </a:lnTo>
                <a:lnTo>
                  <a:pt x="314" y="1484"/>
                </a:lnTo>
                <a:lnTo>
                  <a:pt x="314" y="1484"/>
                </a:lnTo>
                <a:lnTo>
                  <a:pt x="308" y="1549"/>
                </a:lnTo>
                <a:lnTo>
                  <a:pt x="301" y="1633"/>
                </a:lnTo>
                <a:lnTo>
                  <a:pt x="293" y="1753"/>
                </a:lnTo>
                <a:lnTo>
                  <a:pt x="286" y="1908"/>
                </a:lnTo>
                <a:lnTo>
                  <a:pt x="280" y="2100"/>
                </a:lnTo>
                <a:lnTo>
                  <a:pt x="276" y="2329"/>
                </a:lnTo>
                <a:lnTo>
                  <a:pt x="274" y="2600"/>
                </a:lnTo>
                <a:lnTo>
                  <a:pt x="274" y="2600"/>
                </a:lnTo>
                <a:lnTo>
                  <a:pt x="261" y="2600"/>
                </a:lnTo>
                <a:lnTo>
                  <a:pt x="230" y="2606"/>
                </a:lnTo>
                <a:lnTo>
                  <a:pt x="209" y="2609"/>
                </a:lnTo>
                <a:lnTo>
                  <a:pt x="187" y="2615"/>
                </a:lnTo>
                <a:lnTo>
                  <a:pt x="163" y="2624"/>
                </a:lnTo>
                <a:lnTo>
                  <a:pt x="138" y="2634"/>
                </a:lnTo>
                <a:lnTo>
                  <a:pt x="114" y="2647"/>
                </a:lnTo>
                <a:lnTo>
                  <a:pt x="92" y="2662"/>
                </a:lnTo>
                <a:lnTo>
                  <a:pt x="82" y="2671"/>
                </a:lnTo>
                <a:lnTo>
                  <a:pt x="73" y="2680"/>
                </a:lnTo>
                <a:lnTo>
                  <a:pt x="66" y="2690"/>
                </a:lnTo>
                <a:lnTo>
                  <a:pt x="58" y="2701"/>
                </a:lnTo>
                <a:lnTo>
                  <a:pt x="51" y="2714"/>
                </a:lnTo>
                <a:lnTo>
                  <a:pt x="47" y="2727"/>
                </a:lnTo>
                <a:lnTo>
                  <a:pt x="43" y="2742"/>
                </a:lnTo>
                <a:lnTo>
                  <a:pt x="41" y="2757"/>
                </a:lnTo>
                <a:lnTo>
                  <a:pt x="41" y="2772"/>
                </a:lnTo>
                <a:lnTo>
                  <a:pt x="41" y="2788"/>
                </a:lnTo>
                <a:lnTo>
                  <a:pt x="45" y="2807"/>
                </a:lnTo>
                <a:lnTo>
                  <a:pt x="51" y="2826"/>
                </a:lnTo>
                <a:lnTo>
                  <a:pt x="51" y="2826"/>
                </a:lnTo>
                <a:lnTo>
                  <a:pt x="51" y="2830"/>
                </a:lnTo>
                <a:lnTo>
                  <a:pt x="56" y="2839"/>
                </a:lnTo>
                <a:lnTo>
                  <a:pt x="66" y="2850"/>
                </a:lnTo>
                <a:lnTo>
                  <a:pt x="75" y="2858"/>
                </a:lnTo>
                <a:lnTo>
                  <a:pt x="84" y="2865"/>
                </a:lnTo>
                <a:lnTo>
                  <a:pt x="99" y="2872"/>
                </a:lnTo>
                <a:lnTo>
                  <a:pt x="116" y="2880"/>
                </a:lnTo>
                <a:lnTo>
                  <a:pt x="135" y="2886"/>
                </a:lnTo>
                <a:lnTo>
                  <a:pt x="159" y="2891"/>
                </a:lnTo>
                <a:lnTo>
                  <a:pt x="187" y="2897"/>
                </a:lnTo>
                <a:lnTo>
                  <a:pt x="219" y="2900"/>
                </a:lnTo>
                <a:lnTo>
                  <a:pt x="256" y="2902"/>
                </a:lnTo>
                <a:lnTo>
                  <a:pt x="297" y="2904"/>
                </a:lnTo>
                <a:lnTo>
                  <a:pt x="297" y="2904"/>
                </a:lnTo>
                <a:lnTo>
                  <a:pt x="340" y="2902"/>
                </a:lnTo>
                <a:lnTo>
                  <a:pt x="375" y="2900"/>
                </a:lnTo>
                <a:lnTo>
                  <a:pt x="407" y="2895"/>
                </a:lnTo>
                <a:lnTo>
                  <a:pt x="435" y="2889"/>
                </a:lnTo>
                <a:lnTo>
                  <a:pt x="459" y="2880"/>
                </a:lnTo>
                <a:lnTo>
                  <a:pt x="478" y="2871"/>
                </a:lnTo>
                <a:lnTo>
                  <a:pt x="495" y="2861"/>
                </a:lnTo>
                <a:lnTo>
                  <a:pt x="508" y="2848"/>
                </a:lnTo>
                <a:lnTo>
                  <a:pt x="519" y="2835"/>
                </a:lnTo>
                <a:lnTo>
                  <a:pt x="528" y="2820"/>
                </a:lnTo>
                <a:lnTo>
                  <a:pt x="536" y="2805"/>
                </a:lnTo>
                <a:lnTo>
                  <a:pt x="541" y="2788"/>
                </a:lnTo>
                <a:lnTo>
                  <a:pt x="549" y="2751"/>
                </a:lnTo>
                <a:lnTo>
                  <a:pt x="556" y="2712"/>
                </a:lnTo>
                <a:lnTo>
                  <a:pt x="588" y="2712"/>
                </a:lnTo>
                <a:lnTo>
                  <a:pt x="588" y="2712"/>
                </a:lnTo>
                <a:lnTo>
                  <a:pt x="590" y="2719"/>
                </a:lnTo>
                <a:lnTo>
                  <a:pt x="592" y="2738"/>
                </a:lnTo>
                <a:lnTo>
                  <a:pt x="599" y="2764"/>
                </a:lnTo>
                <a:lnTo>
                  <a:pt x="605" y="2779"/>
                </a:lnTo>
                <a:lnTo>
                  <a:pt x="610" y="2794"/>
                </a:lnTo>
                <a:lnTo>
                  <a:pt x="620" y="2809"/>
                </a:lnTo>
                <a:lnTo>
                  <a:pt x="629" y="2824"/>
                </a:lnTo>
                <a:lnTo>
                  <a:pt x="640" y="2839"/>
                </a:lnTo>
                <a:lnTo>
                  <a:pt x="653" y="2850"/>
                </a:lnTo>
                <a:lnTo>
                  <a:pt x="670" y="2861"/>
                </a:lnTo>
                <a:lnTo>
                  <a:pt x="687" y="2871"/>
                </a:lnTo>
                <a:lnTo>
                  <a:pt x="707" y="2874"/>
                </a:lnTo>
                <a:lnTo>
                  <a:pt x="732" y="2876"/>
                </a:lnTo>
                <a:lnTo>
                  <a:pt x="732" y="2876"/>
                </a:lnTo>
                <a:lnTo>
                  <a:pt x="786" y="2878"/>
                </a:lnTo>
                <a:lnTo>
                  <a:pt x="847" y="2882"/>
                </a:lnTo>
                <a:lnTo>
                  <a:pt x="913" y="2884"/>
                </a:lnTo>
                <a:lnTo>
                  <a:pt x="944" y="2882"/>
                </a:lnTo>
                <a:lnTo>
                  <a:pt x="976" y="2880"/>
                </a:lnTo>
                <a:lnTo>
                  <a:pt x="1006" y="2876"/>
                </a:lnTo>
                <a:lnTo>
                  <a:pt x="1032" y="2871"/>
                </a:lnTo>
                <a:lnTo>
                  <a:pt x="1054" y="2861"/>
                </a:lnTo>
                <a:lnTo>
                  <a:pt x="1066" y="2856"/>
                </a:lnTo>
                <a:lnTo>
                  <a:pt x="1073" y="2850"/>
                </a:lnTo>
                <a:lnTo>
                  <a:pt x="1082" y="2843"/>
                </a:lnTo>
                <a:lnTo>
                  <a:pt x="1088" y="2835"/>
                </a:lnTo>
                <a:lnTo>
                  <a:pt x="1094" y="2826"/>
                </a:lnTo>
                <a:lnTo>
                  <a:pt x="1099" y="2816"/>
                </a:lnTo>
                <a:lnTo>
                  <a:pt x="1101" y="2805"/>
                </a:lnTo>
                <a:lnTo>
                  <a:pt x="1101" y="2794"/>
                </a:lnTo>
                <a:lnTo>
                  <a:pt x="1101" y="2781"/>
                </a:lnTo>
                <a:lnTo>
                  <a:pt x="1099" y="2768"/>
                </a:lnTo>
                <a:lnTo>
                  <a:pt x="1099" y="2768"/>
                </a:lnTo>
                <a:lnTo>
                  <a:pt x="1092" y="2740"/>
                </a:lnTo>
                <a:lnTo>
                  <a:pt x="1084" y="2718"/>
                </a:lnTo>
                <a:lnTo>
                  <a:pt x="1075" y="2697"/>
                </a:lnTo>
                <a:lnTo>
                  <a:pt x="1064" y="2678"/>
                </a:lnTo>
                <a:lnTo>
                  <a:pt x="1053" y="2663"/>
                </a:lnTo>
                <a:lnTo>
                  <a:pt x="1040" y="2650"/>
                </a:lnTo>
                <a:lnTo>
                  <a:pt x="1025" y="2639"/>
                </a:lnTo>
                <a:lnTo>
                  <a:pt x="1010" y="2630"/>
                </a:lnTo>
                <a:lnTo>
                  <a:pt x="993" y="2621"/>
                </a:lnTo>
                <a:lnTo>
                  <a:pt x="974" y="2615"/>
                </a:lnTo>
                <a:lnTo>
                  <a:pt x="933" y="2604"/>
                </a:lnTo>
                <a:lnTo>
                  <a:pt x="834" y="2581"/>
                </a:lnTo>
                <a:lnTo>
                  <a:pt x="834" y="2581"/>
                </a:lnTo>
                <a:close/>
                <a:moveTo>
                  <a:pt x="332" y="1396"/>
                </a:moveTo>
                <a:lnTo>
                  <a:pt x="332" y="1396"/>
                </a:lnTo>
                <a:lnTo>
                  <a:pt x="330" y="1346"/>
                </a:lnTo>
                <a:lnTo>
                  <a:pt x="327" y="1299"/>
                </a:lnTo>
                <a:lnTo>
                  <a:pt x="321" y="1254"/>
                </a:lnTo>
                <a:lnTo>
                  <a:pt x="314" y="1217"/>
                </a:lnTo>
                <a:lnTo>
                  <a:pt x="301" y="1161"/>
                </a:lnTo>
                <a:lnTo>
                  <a:pt x="295" y="1141"/>
                </a:lnTo>
                <a:lnTo>
                  <a:pt x="295" y="1141"/>
                </a:lnTo>
                <a:lnTo>
                  <a:pt x="302" y="1139"/>
                </a:lnTo>
                <a:lnTo>
                  <a:pt x="314" y="1133"/>
                </a:lnTo>
                <a:lnTo>
                  <a:pt x="338" y="1120"/>
                </a:lnTo>
                <a:lnTo>
                  <a:pt x="368" y="1101"/>
                </a:lnTo>
                <a:lnTo>
                  <a:pt x="398" y="1081"/>
                </a:lnTo>
                <a:lnTo>
                  <a:pt x="452" y="1045"/>
                </a:lnTo>
                <a:lnTo>
                  <a:pt x="474" y="1029"/>
                </a:lnTo>
                <a:lnTo>
                  <a:pt x="474" y="1029"/>
                </a:lnTo>
                <a:lnTo>
                  <a:pt x="442" y="1096"/>
                </a:lnTo>
                <a:lnTo>
                  <a:pt x="414" y="1161"/>
                </a:lnTo>
                <a:lnTo>
                  <a:pt x="390" y="1223"/>
                </a:lnTo>
                <a:lnTo>
                  <a:pt x="370" y="1279"/>
                </a:lnTo>
                <a:lnTo>
                  <a:pt x="342" y="1365"/>
                </a:lnTo>
                <a:lnTo>
                  <a:pt x="332" y="1396"/>
                </a:lnTo>
                <a:lnTo>
                  <a:pt x="332" y="1396"/>
                </a:lnTo>
                <a:close/>
                <a:moveTo>
                  <a:pt x="601" y="2667"/>
                </a:moveTo>
                <a:lnTo>
                  <a:pt x="521" y="2667"/>
                </a:lnTo>
                <a:lnTo>
                  <a:pt x="521" y="2667"/>
                </a:lnTo>
                <a:lnTo>
                  <a:pt x="513" y="2566"/>
                </a:lnTo>
                <a:lnTo>
                  <a:pt x="506" y="2462"/>
                </a:lnTo>
                <a:lnTo>
                  <a:pt x="502" y="2342"/>
                </a:lnTo>
                <a:lnTo>
                  <a:pt x="502" y="2283"/>
                </a:lnTo>
                <a:lnTo>
                  <a:pt x="504" y="2223"/>
                </a:lnTo>
                <a:lnTo>
                  <a:pt x="508" y="2167"/>
                </a:lnTo>
                <a:lnTo>
                  <a:pt x="513" y="2117"/>
                </a:lnTo>
                <a:lnTo>
                  <a:pt x="517" y="2094"/>
                </a:lnTo>
                <a:lnTo>
                  <a:pt x="521" y="2074"/>
                </a:lnTo>
                <a:lnTo>
                  <a:pt x="526" y="2055"/>
                </a:lnTo>
                <a:lnTo>
                  <a:pt x="532" y="2040"/>
                </a:lnTo>
                <a:lnTo>
                  <a:pt x="539" y="2027"/>
                </a:lnTo>
                <a:lnTo>
                  <a:pt x="547" y="2018"/>
                </a:lnTo>
                <a:lnTo>
                  <a:pt x="556" y="2010"/>
                </a:lnTo>
                <a:lnTo>
                  <a:pt x="566" y="2007"/>
                </a:lnTo>
                <a:lnTo>
                  <a:pt x="566" y="2007"/>
                </a:lnTo>
                <a:lnTo>
                  <a:pt x="569" y="2007"/>
                </a:lnTo>
                <a:lnTo>
                  <a:pt x="573" y="2008"/>
                </a:lnTo>
                <a:lnTo>
                  <a:pt x="579" y="2012"/>
                </a:lnTo>
                <a:lnTo>
                  <a:pt x="584" y="2020"/>
                </a:lnTo>
                <a:lnTo>
                  <a:pt x="592" y="2033"/>
                </a:lnTo>
                <a:lnTo>
                  <a:pt x="597" y="2049"/>
                </a:lnTo>
                <a:lnTo>
                  <a:pt x="603" y="2076"/>
                </a:lnTo>
                <a:lnTo>
                  <a:pt x="609" y="2109"/>
                </a:lnTo>
                <a:lnTo>
                  <a:pt x="614" y="2152"/>
                </a:lnTo>
                <a:lnTo>
                  <a:pt x="616" y="2204"/>
                </a:lnTo>
                <a:lnTo>
                  <a:pt x="618" y="2270"/>
                </a:lnTo>
                <a:lnTo>
                  <a:pt x="618" y="2346"/>
                </a:lnTo>
                <a:lnTo>
                  <a:pt x="614" y="2438"/>
                </a:lnTo>
                <a:lnTo>
                  <a:pt x="610" y="2544"/>
                </a:lnTo>
                <a:lnTo>
                  <a:pt x="601" y="2667"/>
                </a:lnTo>
                <a:lnTo>
                  <a:pt x="601" y="2667"/>
                </a:lnTo>
                <a:close/>
                <a:moveTo>
                  <a:pt x="737" y="1335"/>
                </a:moveTo>
                <a:lnTo>
                  <a:pt x="737" y="1335"/>
                </a:lnTo>
                <a:lnTo>
                  <a:pt x="765" y="1340"/>
                </a:lnTo>
                <a:lnTo>
                  <a:pt x="791" y="1348"/>
                </a:lnTo>
                <a:lnTo>
                  <a:pt x="814" y="1355"/>
                </a:lnTo>
                <a:lnTo>
                  <a:pt x="834" y="1365"/>
                </a:lnTo>
                <a:lnTo>
                  <a:pt x="851" y="1372"/>
                </a:lnTo>
                <a:lnTo>
                  <a:pt x="868" y="1381"/>
                </a:lnTo>
                <a:lnTo>
                  <a:pt x="881" y="1393"/>
                </a:lnTo>
                <a:lnTo>
                  <a:pt x="892" y="1402"/>
                </a:lnTo>
                <a:lnTo>
                  <a:pt x="907" y="1419"/>
                </a:lnTo>
                <a:lnTo>
                  <a:pt x="918" y="1434"/>
                </a:lnTo>
                <a:lnTo>
                  <a:pt x="924" y="1443"/>
                </a:lnTo>
                <a:lnTo>
                  <a:pt x="926" y="1447"/>
                </a:lnTo>
                <a:lnTo>
                  <a:pt x="926" y="1447"/>
                </a:lnTo>
                <a:lnTo>
                  <a:pt x="929" y="1460"/>
                </a:lnTo>
                <a:lnTo>
                  <a:pt x="933" y="1473"/>
                </a:lnTo>
                <a:lnTo>
                  <a:pt x="935" y="1484"/>
                </a:lnTo>
                <a:lnTo>
                  <a:pt x="937" y="1495"/>
                </a:lnTo>
                <a:lnTo>
                  <a:pt x="935" y="1505"/>
                </a:lnTo>
                <a:lnTo>
                  <a:pt x="935" y="1516"/>
                </a:lnTo>
                <a:lnTo>
                  <a:pt x="928" y="1534"/>
                </a:lnTo>
                <a:lnTo>
                  <a:pt x="918" y="1551"/>
                </a:lnTo>
                <a:lnTo>
                  <a:pt x="907" y="1564"/>
                </a:lnTo>
                <a:lnTo>
                  <a:pt x="892" y="1577"/>
                </a:lnTo>
                <a:lnTo>
                  <a:pt x="877" y="1589"/>
                </a:lnTo>
                <a:lnTo>
                  <a:pt x="860" y="1598"/>
                </a:lnTo>
                <a:lnTo>
                  <a:pt x="844" y="1607"/>
                </a:lnTo>
                <a:lnTo>
                  <a:pt x="814" y="1618"/>
                </a:lnTo>
                <a:lnTo>
                  <a:pt x="793" y="1624"/>
                </a:lnTo>
                <a:lnTo>
                  <a:pt x="784" y="1628"/>
                </a:lnTo>
                <a:lnTo>
                  <a:pt x="737" y="13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58" name="Freeform: Shape 53"/>
          <p:cNvSpPr>
            <a:spLocks/>
          </p:cNvSpPr>
          <p:nvPr/>
        </p:nvSpPr>
        <p:spPr bwMode="auto">
          <a:xfrm>
            <a:off x="8671082" y="4310563"/>
            <a:ext cx="655421" cy="1563811"/>
          </a:xfrm>
          <a:custGeom>
            <a:avLst/>
            <a:gdLst>
              <a:gd name="T0" fmla="*/ 1168 w 1256"/>
              <a:gd name="T1" fmla="*/ 347 h 2991"/>
              <a:gd name="T2" fmla="*/ 907 w 1256"/>
              <a:gd name="T3" fmla="*/ 61 h 2991"/>
              <a:gd name="T4" fmla="*/ 562 w 1256"/>
              <a:gd name="T5" fmla="*/ 5 h 2991"/>
              <a:gd name="T6" fmla="*/ 222 w 1256"/>
              <a:gd name="T7" fmla="*/ 179 h 2991"/>
              <a:gd name="T8" fmla="*/ 47 w 1256"/>
              <a:gd name="T9" fmla="*/ 524 h 2991"/>
              <a:gd name="T10" fmla="*/ 39 w 1256"/>
              <a:gd name="T11" fmla="*/ 860 h 2991"/>
              <a:gd name="T12" fmla="*/ 54 w 1256"/>
              <a:gd name="T13" fmla="*/ 1151 h 2991"/>
              <a:gd name="T14" fmla="*/ 15 w 1256"/>
              <a:gd name="T15" fmla="*/ 1508 h 2991"/>
              <a:gd name="T16" fmla="*/ 183 w 1256"/>
              <a:gd name="T17" fmla="*/ 1638 h 2991"/>
              <a:gd name="T18" fmla="*/ 295 w 1256"/>
              <a:gd name="T19" fmla="*/ 1717 h 2991"/>
              <a:gd name="T20" fmla="*/ 125 w 1256"/>
              <a:gd name="T21" fmla="*/ 2661 h 2991"/>
              <a:gd name="T22" fmla="*/ 47 w 1256"/>
              <a:gd name="T23" fmla="*/ 2881 h 2991"/>
              <a:gd name="T24" fmla="*/ 338 w 1256"/>
              <a:gd name="T25" fmla="*/ 2991 h 2991"/>
              <a:gd name="T26" fmla="*/ 605 w 1256"/>
              <a:gd name="T27" fmla="*/ 2870 h 2991"/>
              <a:gd name="T28" fmla="*/ 717 w 1256"/>
              <a:gd name="T29" fmla="*/ 2960 h 2991"/>
              <a:gd name="T30" fmla="*/ 1135 w 1256"/>
              <a:gd name="T31" fmla="*/ 2948 h 2991"/>
              <a:gd name="T32" fmla="*/ 1149 w 1256"/>
              <a:gd name="T33" fmla="*/ 2715 h 2991"/>
              <a:gd name="T34" fmla="*/ 896 w 1256"/>
              <a:gd name="T35" fmla="*/ 1987 h 2991"/>
              <a:gd name="T36" fmla="*/ 1148 w 1256"/>
              <a:gd name="T37" fmla="*/ 1814 h 2991"/>
              <a:gd name="T38" fmla="*/ 1256 w 1256"/>
              <a:gd name="T39" fmla="*/ 1545 h 2991"/>
              <a:gd name="T40" fmla="*/ 1034 w 1256"/>
              <a:gd name="T41" fmla="*/ 1183 h 2991"/>
              <a:gd name="T42" fmla="*/ 1082 w 1256"/>
              <a:gd name="T43" fmla="*/ 995 h 2991"/>
              <a:gd name="T44" fmla="*/ 1228 w 1256"/>
              <a:gd name="T45" fmla="*/ 694 h 2991"/>
              <a:gd name="T46" fmla="*/ 659 w 1256"/>
              <a:gd name="T47" fmla="*/ 1077 h 2991"/>
              <a:gd name="T48" fmla="*/ 692 w 1256"/>
              <a:gd name="T49" fmla="*/ 1168 h 2991"/>
              <a:gd name="T50" fmla="*/ 1036 w 1256"/>
              <a:gd name="T51" fmla="*/ 1291 h 2991"/>
              <a:gd name="T52" fmla="*/ 1170 w 1256"/>
              <a:gd name="T53" fmla="*/ 1582 h 2991"/>
              <a:gd name="T54" fmla="*/ 896 w 1256"/>
              <a:gd name="T55" fmla="*/ 1868 h 2991"/>
              <a:gd name="T56" fmla="*/ 812 w 1256"/>
              <a:gd name="T57" fmla="*/ 1991 h 2991"/>
              <a:gd name="T58" fmla="*/ 950 w 1256"/>
              <a:gd name="T59" fmla="*/ 2683 h 2991"/>
              <a:gd name="T60" fmla="*/ 1095 w 1256"/>
              <a:gd name="T61" fmla="*/ 2838 h 2991"/>
              <a:gd name="T62" fmla="*/ 789 w 1256"/>
              <a:gd name="T63" fmla="*/ 2889 h 2991"/>
              <a:gd name="T64" fmla="*/ 681 w 1256"/>
              <a:gd name="T65" fmla="*/ 2726 h 2991"/>
              <a:gd name="T66" fmla="*/ 677 w 1256"/>
              <a:gd name="T67" fmla="*/ 2073 h 2991"/>
              <a:gd name="T68" fmla="*/ 575 w 1256"/>
              <a:gd name="T69" fmla="*/ 2000 h 2991"/>
              <a:gd name="T70" fmla="*/ 498 w 1256"/>
              <a:gd name="T71" fmla="*/ 2542 h 2991"/>
              <a:gd name="T72" fmla="*/ 500 w 1256"/>
              <a:gd name="T73" fmla="*/ 2892 h 2991"/>
              <a:gd name="T74" fmla="*/ 131 w 1256"/>
              <a:gd name="T75" fmla="*/ 2864 h 2991"/>
              <a:gd name="T76" fmla="*/ 237 w 1256"/>
              <a:gd name="T77" fmla="*/ 2708 h 2991"/>
              <a:gd name="T78" fmla="*/ 360 w 1256"/>
              <a:gd name="T79" fmla="*/ 2667 h 2991"/>
              <a:gd name="T80" fmla="*/ 429 w 1256"/>
              <a:gd name="T81" fmla="*/ 1403 h 2991"/>
              <a:gd name="T82" fmla="*/ 567 w 1256"/>
              <a:gd name="T83" fmla="*/ 1116 h 2991"/>
              <a:gd name="T84" fmla="*/ 504 w 1256"/>
              <a:gd name="T85" fmla="*/ 983 h 2991"/>
              <a:gd name="T86" fmla="*/ 308 w 1256"/>
              <a:gd name="T87" fmla="*/ 750 h 2991"/>
              <a:gd name="T88" fmla="*/ 123 w 1256"/>
              <a:gd name="T89" fmla="*/ 616 h 2991"/>
              <a:gd name="T90" fmla="*/ 297 w 1256"/>
              <a:gd name="T91" fmla="*/ 222 h 2991"/>
              <a:gd name="T92" fmla="*/ 674 w 1256"/>
              <a:gd name="T93" fmla="*/ 84 h 2991"/>
              <a:gd name="T94" fmla="*/ 972 w 1256"/>
              <a:gd name="T95" fmla="*/ 213 h 2991"/>
              <a:gd name="T96" fmla="*/ 1133 w 1256"/>
              <a:gd name="T97" fmla="*/ 506 h 2991"/>
              <a:gd name="T98" fmla="*/ 1110 w 1256"/>
              <a:gd name="T99" fmla="*/ 815 h 2991"/>
              <a:gd name="T100" fmla="*/ 899 w 1256"/>
              <a:gd name="T101" fmla="*/ 1004 h 2991"/>
              <a:gd name="T102" fmla="*/ 282 w 1256"/>
              <a:gd name="T103" fmla="*/ 1498 h 2991"/>
              <a:gd name="T104" fmla="*/ 136 w 1256"/>
              <a:gd name="T105" fmla="*/ 1538 h 2991"/>
              <a:gd name="T106" fmla="*/ 105 w 1256"/>
              <a:gd name="T107" fmla="*/ 1364 h 2991"/>
              <a:gd name="T108" fmla="*/ 101 w 1256"/>
              <a:gd name="T109" fmla="*/ 1073 h 2991"/>
              <a:gd name="T110" fmla="*/ 134 w 1256"/>
              <a:gd name="T111" fmla="*/ 875 h 2991"/>
              <a:gd name="T112" fmla="*/ 308 w 1256"/>
              <a:gd name="T113" fmla="*/ 838 h 2991"/>
              <a:gd name="T114" fmla="*/ 418 w 1256"/>
              <a:gd name="T115" fmla="*/ 1015 h 2991"/>
              <a:gd name="T116" fmla="*/ 313 w 1256"/>
              <a:gd name="T117" fmla="*/ 1153 h 2991"/>
              <a:gd name="T118" fmla="*/ 427 w 1256"/>
              <a:gd name="T119" fmla="*/ 1176 h 2991"/>
              <a:gd name="T120" fmla="*/ 593 w 1256"/>
              <a:gd name="T121" fmla="*/ 2670 h 2991"/>
              <a:gd name="T122" fmla="*/ 610 w 1256"/>
              <a:gd name="T123" fmla="*/ 2381 h 2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56" h="2991">
                <a:moveTo>
                  <a:pt x="1228" y="694"/>
                </a:moveTo>
                <a:lnTo>
                  <a:pt x="1228" y="694"/>
                </a:lnTo>
                <a:lnTo>
                  <a:pt x="1230" y="664"/>
                </a:lnTo>
                <a:lnTo>
                  <a:pt x="1230" y="634"/>
                </a:lnTo>
                <a:lnTo>
                  <a:pt x="1230" y="605"/>
                </a:lnTo>
                <a:lnTo>
                  <a:pt x="1228" y="575"/>
                </a:lnTo>
                <a:lnTo>
                  <a:pt x="1226" y="547"/>
                </a:lnTo>
                <a:lnTo>
                  <a:pt x="1220" y="517"/>
                </a:lnTo>
                <a:lnTo>
                  <a:pt x="1215" y="487"/>
                </a:lnTo>
                <a:lnTo>
                  <a:pt x="1209" y="459"/>
                </a:lnTo>
                <a:lnTo>
                  <a:pt x="1200" y="431"/>
                </a:lnTo>
                <a:lnTo>
                  <a:pt x="1190" y="401"/>
                </a:lnTo>
                <a:lnTo>
                  <a:pt x="1181" y="375"/>
                </a:lnTo>
                <a:lnTo>
                  <a:pt x="1168" y="347"/>
                </a:lnTo>
                <a:lnTo>
                  <a:pt x="1155" y="321"/>
                </a:lnTo>
                <a:lnTo>
                  <a:pt x="1142" y="295"/>
                </a:lnTo>
                <a:lnTo>
                  <a:pt x="1127" y="269"/>
                </a:lnTo>
                <a:lnTo>
                  <a:pt x="1110" y="244"/>
                </a:lnTo>
                <a:lnTo>
                  <a:pt x="1110" y="244"/>
                </a:lnTo>
                <a:lnTo>
                  <a:pt x="1092" y="218"/>
                </a:lnTo>
                <a:lnTo>
                  <a:pt x="1071" y="194"/>
                </a:lnTo>
                <a:lnTo>
                  <a:pt x="1051" y="172"/>
                </a:lnTo>
                <a:lnTo>
                  <a:pt x="1030" y="149"/>
                </a:lnTo>
                <a:lnTo>
                  <a:pt x="1006" y="131"/>
                </a:lnTo>
                <a:lnTo>
                  <a:pt x="983" y="110"/>
                </a:lnTo>
                <a:lnTo>
                  <a:pt x="959" y="93"/>
                </a:lnTo>
                <a:lnTo>
                  <a:pt x="933" y="76"/>
                </a:lnTo>
                <a:lnTo>
                  <a:pt x="907" y="61"/>
                </a:lnTo>
                <a:lnTo>
                  <a:pt x="881" y="48"/>
                </a:lnTo>
                <a:lnTo>
                  <a:pt x="853" y="37"/>
                </a:lnTo>
                <a:lnTo>
                  <a:pt x="825" y="28"/>
                </a:lnTo>
                <a:lnTo>
                  <a:pt x="797" y="19"/>
                </a:lnTo>
                <a:lnTo>
                  <a:pt x="767" y="11"/>
                </a:lnTo>
                <a:lnTo>
                  <a:pt x="737" y="5"/>
                </a:lnTo>
                <a:lnTo>
                  <a:pt x="707" y="2"/>
                </a:lnTo>
                <a:lnTo>
                  <a:pt x="707" y="2"/>
                </a:lnTo>
                <a:lnTo>
                  <a:pt x="677" y="0"/>
                </a:lnTo>
                <a:lnTo>
                  <a:pt x="648" y="0"/>
                </a:lnTo>
                <a:lnTo>
                  <a:pt x="648" y="0"/>
                </a:lnTo>
                <a:lnTo>
                  <a:pt x="620" y="0"/>
                </a:lnTo>
                <a:lnTo>
                  <a:pt x="590" y="2"/>
                </a:lnTo>
                <a:lnTo>
                  <a:pt x="562" y="5"/>
                </a:lnTo>
                <a:lnTo>
                  <a:pt x="534" y="11"/>
                </a:lnTo>
                <a:lnTo>
                  <a:pt x="508" y="17"/>
                </a:lnTo>
                <a:lnTo>
                  <a:pt x="480" y="24"/>
                </a:lnTo>
                <a:lnTo>
                  <a:pt x="453" y="32"/>
                </a:lnTo>
                <a:lnTo>
                  <a:pt x="427" y="43"/>
                </a:lnTo>
                <a:lnTo>
                  <a:pt x="401" y="54"/>
                </a:lnTo>
                <a:lnTo>
                  <a:pt x="377" y="65"/>
                </a:lnTo>
                <a:lnTo>
                  <a:pt x="353" y="78"/>
                </a:lnTo>
                <a:lnTo>
                  <a:pt x="328" y="93"/>
                </a:lnTo>
                <a:lnTo>
                  <a:pt x="306" y="108"/>
                </a:lnTo>
                <a:lnTo>
                  <a:pt x="284" y="125"/>
                </a:lnTo>
                <a:lnTo>
                  <a:pt x="261" y="142"/>
                </a:lnTo>
                <a:lnTo>
                  <a:pt x="241" y="160"/>
                </a:lnTo>
                <a:lnTo>
                  <a:pt x="222" y="179"/>
                </a:lnTo>
                <a:lnTo>
                  <a:pt x="202" y="200"/>
                </a:lnTo>
                <a:lnTo>
                  <a:pt x="185" y="220"/>
                </a:lnTo>
                <a:lnTo>
                  <a:pt x="166" y="242"/>
                </a:lnTo>
                <a:lnTo>
                  <a:pt x="149" y="265"/>
                </a:lnTo>
                <a:lnTo>
                  <a:pt x="134" y="287"/>
                </a:lnTo>
                <a:lnTo>
                  <a:pt x="119" y="312"/>
                </a:lnTo>
                <a:lnTo>
                  <a:pt x="106" y="336"/>
                </a:lnTo>
                <a:lnTo>
                  <a:pt x="95" y="362"/>
                </a:lnTo>
                <a:lnTo>
                  <a:pt x="84" y="388"/>
                </a:lnTo>
                <a:lnTo>
                  <a:pt x="73" y="414"/>
                </a:lnTo>
                <a:lnTo>
                  <a:pt x="65" y="440"/>
                </a:lnTo>
                <a:lnTo>
                  <a:pt x="58" y="468"/>
                </a:lnTo>
                <a:lnTo>
                  <a:pt x="50" y="496"/>
                </a:lnTo>
                <a:lnTo>
                  <a:pt x="47" y="524"/>
                </a:lnTo>
                <a:lnTo>
                  <a:pt x="43" y="554"/>
                </a:lnTo>
                <a:lnTo>
                  <a:pt x="43" y="554"/>
                </a:lnTo>
                <a:lnTo>
                  <a:pt x="39" y="588"/>
                </a:lnTo>
                <a:lnTo>
                  <a:pt x="39" y="623"/>
                </a:lnTo>
                <a:lnTo>
                  <a:pt x="41" y="655"/>
                </a:lnTo>
                <a:lnTo>
                  <a:pt x="47" y="687"/>
                </a:lnTo>
                <a:lnTo>
                  <a:pt x="52" y="718"/>
                </a:lnTo>
                <a:lnTo>
                  <a:pt x="62" y="750"/>
                </a:lnTo>
                <a:lnTo>
                  <a:pt x="71" y="780"/>
                </a:lnTo>
                <a:lnTo>
                  <a:pt x="84" y="808"/>
                </a:lnTo>
                <a:lnTo>
                  <a:pt x="84" y="808"/>
                </a:lnTo>
                <a:lnTo>
                  <a:pt x="67" y="825"/>
                </a:lnTo>
                <a:lnTo>
                  <a:pt x="52" y="842"/>
                </a:lnTo>
                <a:lnTo>
                  <a:pt x="39" y="860"/>
                </a:lnTo>
                <a:lnTo>
                  <a:pt x="28" y="879"/>
                </a:lnTo>
                <a:lnTo>
                  <a:pt x="19" y="899"/>
                </a:lnTo>
                <a:lnTo>
                  <a:pt x="11" y="922"/>
                </a:lnTo>
                <a:lnTo>
                  <a:pt x="6" y="944"/>
                </a:lnTo>
                <a:lnTo>
                  <a:pt x="2" y="967"/>
                </a:lnTo>
                <a:lnTo>
                  <a:pt x="2" y="967"/>
                </a:lnTo>
                <a:lnTo>
                  <a:pt x="0" y="991"/>
                </a:lnTo>
                <a:lnTo>
                  <a:pt x="0" y="1017"/>
                </a:lnTo>
                <a:lnTo>
                  <a:pt x="4" y="1041"/>
                </a:lnTo>
                <a:lnTo>
                  <a:pt x="9" y="1064"/>
                </a:lnTo>
                <a:lnTo>
                  <a:pt x="17" y="1088"/>
                </a:lnTo>
                <a:lnTo>
                  <a:pt x="26" y="1110"/>
                </a:lnTo>
                <a:lnTo>
                  <a:pt x="39" y="1131"/>
                </a:lnTo>
                <a:lnTo>
                  <a:pt x="54" y="1151"/>
                </a:lnTo>
                <a:lnTo>
                  <a:pt x="54" y="1151"/>
                </a:lnTo>
                <a:lnTo>
                  <a:pt x="73" y="1174"/>
                </a:lnTo>
                <a:lnTo>
                  <a:pt x="73" y="1174"/>
                </a:lnTo>
                <a:lnTo>
                  <a:pt x="50" y="1248"/>
                </a:lnTo>
                <a:lnTo>
                  <a:pt x="50" y="1248"/>
                </a:lnTo>
                <a:lnTo>
                  <a:pt x="24" y="1340"/>
                </a:lnTo>
                <a:lnTo>
                  <a:pt x="24" y="1340"/>
                </a:lnTo>
                <a:lnTo>
                  <a:pt x="19" y="1357"/>
                </a:lnTo>
                <a:lnTo>
                  <a:pt x="13" y="1377"/>
                </a:lnTo>
                <a:lnTo>
                  <a:pt x="9" y="1403"/>
                </a:lnTo>
                <a:lnTo>
                  <a:pt x="7" y="1431"/>
                </a:lnTo>
                <a:lnTo>
                  <a:pt x="7" y="1461"/>
                </a:lnTo>
                <a:lnTo>
                  <a:pt x="11" y="1493"/>
                </a:lnTo>
                <a:lnTo>
                  <a:pt x="15" y="1508"/>
                </a:lnTo>
                <a:lnTo>
                  <a:pt x="21" y="1523"/>
                </a:lnTo>
                <a:lnTo>
                  <a:pt x="28" y="1539"/>
                </a:lnTo>
                <a:lnTo>
                  <a:pt x="35" y="1554"/>
                </a:lnTo>
                <a:lnTo>
                  <a:pt x="35" y="1554"/>
                </a:lnTo>
                <a:lnTo>
                  <a:pt x="47" y="1569"/>
                </a:lnTo>
                <a:lnTo>
                  <a:pt x="58" y="1584"/>
                </a:lnTo>
                <a:lnTo>
                  <a:pt x="73" y="1595"/>
                </a:lnTo>
                <a:lnTo>
                  <a:pt x="88" y="1607"/>
                </a:lnTo>
                <a:lnTo>
                  <a:pt x="105" y="1618"/>
                </a:lnTo>
                <a:lnTo>
                  <a:pt x="123" y="1625"/>
                </a:lnTo>
                <a:lnTo>
                  <a:pt x="142" y="1631"/>
                </a:lnTo>
                <a:lnTo>
                  <a:pt x="164" y="1637"/>
                </a:lnTo>
                <a:lnTo>
                  <a:pt x="164" y="1637"/>
                </a:lnTo>
                <a:lnTo>
                  <a:pt x="183" y="1638"/>
                </a:lnTo>
                <a:lnTo>
                  <a:pt x="202" y="1640"/>
                </a:lnTo>
                <a:lnTo>
                  <a:pt x="202" y="1640"/>
                </a:lnTo>
                <a:lnTo>
                  <a:pt x="202" y="1640"/>
                </a:lnTo>
                <a:lnTo>
                  <a:pt x="216" y="1640"/>
                </a:lnTo>
                <a:lnTo>
                  <a:pt x="231" y="1638"/>
                </a:lnTo>
                <a:lnTo>
                  <a:pt x="246" y="1635"/>
                </a:lnTo>
                <a:lnTo>
                  <a:pt x="259" y="1631"/>
                </a:lnTo>
                <a:lnTo>
                  <a:pt x="272" y="1625"/>
                </a:lnTo>
                <a:lnTo>
                  <a:pt x="286" y="1618"/>
                </a:lnTo>
                <a:lnTo>
                  <a:pt x="297" y="1610"/>
                </a:lnTo>
                <a:lnTo>
                  <a:pt x="308" y="1601"/>
                </a:lnTo>
                <a:lnTo>
                  <a:pt x="308" y="1601"/>
                </a:lnTo>
                <a:lnTo>
                  <a:pt x="300" y="1661"/>
                </a:lnTo>
                <a:lnTo>
                  <a:pt x="295" y="1717"/>
                </a:lnTo>
                <a:lnTo>
                  <a:pt x="289" y="1814"/>
                </a:lnTo>
                <a:lnTo>
                  <a:pt x="287" y="1883"/>
                </a:lnTo>
                <a:lnTo>
                  <a:pt x="286" y="1913"/>
                </a:lnTo>
                <a:lnTo>
                  <a:pt x="286" y="1913"/>
                </a:lnTo>
                <a:lnTo>
                  <a:pt x="282" y="2105"/>
                </a:lnTo>
                <a:lnTo>
                  <a:pt x="280" y="2308"/>
                </a:lnTo>
                <a:lnTo>
                  <a:pt x="276" y="2618"/>
                </a:lnTo>
                <a:lnTo>
                  <a:pt x="276" y="2618"/>
                </a:lnTo>
                <a:lnTo>
                  <a:pt x="250" y="2622"/>
                </a:lnTo>
                <a:lnTo>
                  <a:pt x="220" y="2626"/>
                </a:lnTo>
                <a:lnTo>
                  <a:pt x="187" y="2635"/>
                </a:lnTo>
                <a:lnTo>
                  <a:pt x="155" y="2646"/>
                </a:lnTo>
                <a:lnTo>
                  <a:pt x="140" y="2652"/>
                </a:lnTo>
                <a:lnTo>
                  <a:pt x="125" y="2661"/>
                </a:lnTo>
                <a:lnTo>
                  <a:pt x="110" y="2670"/>
                </a:lnTo>
                <a:lnTo>
                  <a:pt x="97" y="2680"/>
                </a:lnTo>
                <a:lnTo>
                  <a:pt x="84" y="2691"/>
                </a:lnTo>
                <a:lnTo>
                  <a:pt x="75" y="2704"/>
                </a:lnTo>
                <a:lnTo>
                  <a:pt x="65" y="2719"/>
                </a:lnTo>
                <a:lnTo>
                  <a:pt x="58" y="2734"/>
                </a:lnTo>
                <a:lnTo>
                  <a:pt x="58" y="2734"/>
                </a:lnTo>
                <a:lnTo>
                  <a:pt x="50" y="2754"/>
                </a:lnTo>
                <a:lnTo>
                  <a:pt x="45" y="2773"/>
                </a:lnTo>
                <a:lnTo>
                  <a:pt x="41" y="2790"/>
                </a:lnTo>
                <a:lnTo>
                  <a:pt x="39" y="2805"/>
                </a:lnTo>
                <a:lnTo>
                  <a:pt x="37" y="2835"/>
                </a:lnTo>
                <a:lnTo>
                  <a:pt x="41" y="2859"/>
                </a:lnTo>
                <a:lnTo>
                  <a:pt x="47" y="2881"/>
                </a:lnTo>
                <a:lnTo>
                  <a:pt x="54" y="2900"/>
                </a:lnTo>
                <a:lnTo>
                  <a:pt x="62" y="2917"/>
                </a:lnTo>
                <a:lnTo>
                  <a:pt x="71" y="2932"/>
                </a:lnTo>
                <a:lnTo>
                  <a:pt x="75" y="2937"/>
                </a:lnTo>
                <a:lnTo>
                  <a:pt x="75" y="2937"/>
                </a:lnTo>
                <a:lnTo>
                  <a:pt x="80" y="2945"/>
                </a:lnTo>
                <a:lnTo>
                  <a:pt x="88" y="2952"/>
                </a:lnTo>
                <a:lnTo>
                  <a:pt x="101" y="2962"/>
                </a:lnTo>
                <a:lnTo>
                  <a:pt x="123" y="2969"/>
                </a:lnTo>
                <a:lnTo>
                  <a:pt x="155" y="2978"/>
                </a:lnTo>
                <a:lnTo>
                  <a:pt x="202" y="2984"/>
                </a:lnTo>
                <a:lnTo>
                  <a:pt x="261" y="2990"/>
                </a:lnTo>
                <a:lnTo>
                  <a:pt x="338" y="2991"/>
                </a:lnTo>
                <a:lnTo>
                  <a:pt x="338" y="2991"/>
                </a:lnTo>
                <a:lnTo>
                  <a:pt x="379" y="2991"/>
                </a:lnTo>
                <a:lnTo>
                  <a:pt x="429" y="2988"/>
                </a:lnTo>
                <a:lnTo>
                  <a:pt x="457" y="2986"/>
                </a:lnTo>
                <a:lnTo>
                  <a:pt x="483" y="2982"/>
                </a:lnTo>
                <a:lnTo>
                  <a:pt x="508" y="2976"/>
                </a:lnTo>
                <a:lnTo>
                  <a:pt x="528" y="2971"/>
                </a:lnTo>
                <a:lnTo>
                  <a:pt x="528" y="2971"/>
                </a:lnTo>
                <a:lnTo>
                  <a:pt x="547" y="2963"/>
                </a:lnTo>
                <a:lnTo>
                  <a:pt x="562" y="2952"/>
                </a:lnTo>
                <a:lnTo>
                  <a:pt x="573" y="2939"/>
                </a:lnTo>
                <a:lnTo>
                  <a:pt x="584" y="2926"/>
                </a:lnTo>
                <a:lnTo>
                  <a:pt x="593" y="2909"/>
                </a:lnTo>
                <a:lnTo>
                  <a:pt x="599" y="2891"/>
                </a:lnTo>
                <a:lnTo>
                  <a:pt x="605" y="2870"/>
                </a:lnTo>
                <a:lnTo>
                  <a:pt x="608" y="2850"/>
                </a:lnTo>
                <a:lnTo>
                  <a:pt x="608" y="2850"/>
                </a:lnTo>
                <a:lnTo>
                  <a:pt x="612" y="2864"/>
                </a:lnTo>
                <a:lnTo>
                  <a:pt x="618" y="2879"/>
                </a:lnTo>
                <a:lnTo>
                  <a:pt x="625" y="2892"/>
                </a:lnTo>
                <a:lnTo>
                  <a:pt x="633" y="2906"/>
                </a:lnTo>
                <a:lnTo>
                  <a:pt x="633" y="2906"/>
                </a:lnTo>
                <a:lnTo>
                  <a:pt x="642" y="2917"/>
                </a:lnTo>
                <a:lnTo>
                  <a:pt x="653" y="2928"/>
                </a:lnTo>
                <a:lnTo>
                  <a:pt x="664" y="2937"/>
                </a:lnTo>
                <a:lnTo>
                  <a:pt x="675" y="2945"/>
                </a:lnTo>
                <a:lnTo>
                  <a:pt x="689" y="2950"/>
                </a:lnTo>
                <a:lnTo>
                  <a:pt x="702" y="2956"/>
                </a:lnTo>
                <a:lnTo>
                  <a:pt x="717" y="2960"/>
                </a:lnTo>
                <a:lnTo>
                  <a:pt x="731" y="2963"/>
                </a:lnTo>
                <a:lnTo>
                  <a:pt x="731" y="2963"/>
                </a:lnTo>
                <a:lnTo>
                  <a:pt x="780" y="2969"/>
                </a:lnTo>
                <a:lnTo>
                  <a:pt x="830" y="2973"/>
                </a:lnTo>
                <a:lnTo>
                  <a:pt x="883" y="2975"/>
                </a:lnTo>
                <a:lnTo>
                  <a:pt x="937" y="2976"/>
                </a:lnTo>
                <a:lnTo>
                  <a:pt x="937" y="2976"/>
                </a:lnTo>
                <a:lnTo>
                  <a:pt x="937" y="2976"/>
                </a:lnTo>
                <a:lnTo>
                  <a:pt x="991" y="2975"/>
                </a:lnTo>
                <a:lnTo>
                  <a:pt x="1047" y="2971"/>
                </a:lnTo>
                <a:lnTo>
                  <a:pt x="1073" y="2969"/>
                </a:lnTo>
                <a:lnTo>
                  <a:pt x="1097" y="2963"/>
                </a:lnTo>
                <a:lnTo>
                  <a:pt x="1118" y="2958"/>
                </a:lnTo>
                <a:lnTo>
                  <a:pt x="1135" y="2948"/>
                </a:lnTo>
                <a:lnTo>
                  <a:pt x="1135" y="2948"/>
                </a:lnTo>
                <a:lnTo>
                  <a:pt x="1142" y="2943"/>
                </a:lnTo>
                <a:lnTo>
                  <a:pt x="1148" y="2937"/>
                </a:lnTo>
                <a:lnTo>
                  <a:pt x="1155" y="2928"/>
                </a:lnTo>
                <a:lnTo>
                  <a:pt x="1161" y="2919"/>
                </a:lnTo>
                <a:lnTo>
                  <a:pt x="1170" y="2898"/>
                </a:lnTo>
                <a:lnTo>
                  <a:pt x="1176" y="2874"/>
                </a:lnTo>
                <a:lnTo>
                  <a:pt x="1179" y="2850"/>
                </a:lnTo>
                <a:lnTo>
                  <a:pt x="1179" y="2822"/>
                </a:lnTo>
                <a:lnTo>
                  <a:pt x="1177" y="2794"/>
                </a:lnTo>
                <a:lnTo>
                  <a:pt x="1170" y="2766"/>
                </a:lnTo>
                <a:lnTo>
                  <a:pt x="1170" y="2766"/>
                </a:lnTo>
                <a:lnTo>
                  <a:pt x="1162" y="2741"/>
                </a:lnTo>
                <a:lnTo>
                  <a:pt x="1149" y="2715"/>
                </a:lnTo>
                <a:lnTo>
                  <a:pt x="1140" y="2700"/>
                </a:lnTo>
                <a:lnTo>
                  <a:pt x="1131" y="2687"/>
                </a:lnTo>
                <a:lnTo>
                  <a:pt x="1118" y="2674"/>
                </a:lnTo>
                <a:lnTo>
                  <a:pt x="1105" y="2661"/>
                </a:lnTo>
                <a:lnTo>
                  <a:pt x="1090" y="2650"/>
                </a:lnTo>
                <a:lnTo>
                  <a:pt x="1071" y="2637"/>
                </a:lnTo>
                <a:lnTo>
                  <a:pt x="1052" y="2627"/>
                </a:lnTo>
                <a:lnTo>
                  <a:pt x="1030" y="2618"/>
                </a:lnTo>
                <a:lnTo>
                  <a:pt x="1006" y="2609"/>
                </a:lnTo>
                <a:lnTo>
                  <a:pt x="980" y="2601"/>
                </a:lnTo>
                <a:lnTo>
                  <a:pt x="950" y="2598"/>
                </a:lnTo>
                <a:lnTo>
                  <a:pt x="916" y="2594"/>
                </a:lnTo>
                <a:lnTo>
                  <a:pt x="916" y="2594"/>
                </a:lnTo>
                <a:lnTo>
                  <a:pt x="896" y="1987"/>
                </a:lnTo>
                <a:lnTo>
                  <a:pt x="896" y="1987"/>
                </a:lnTo>
                <a:lnTo>
                  <a:pt x="896" y="1954"/>
                </a:lnTo>
                <a:lnTo>
                  <a:pt x="896" y="1954"/>
                </a:lnTo>
                <a:lnTo>
                  <a:pt x="924" y="1946"/>
                </a:lnTo>
                <a:lnTo>
                  <a:pt x="954" y="1937"/>
                </a:lnTo>
                <a:lnTo>
                  <a:pt x="983" y="1926"/>
                </a:lnTo>
                <a:lnTo>
                  <a:pt x="1011" y="1913"/>
                </a:lnTo>
                <a:lnTo>
                  <a:pt x="1039" y="1898"/>
                </a:lnTo>
                <a:lnTo>
                  <a:pt x="1065" y="1881"/>
                </a:lnTo>
                <a:lnTo>
                  <a:pt x="1092" y="1862"/>
                </a:lnTo>
                <a:lnTo>
                  <a:pt x="1114" y="1844"/>
                </a:lnTo>
                <a:lnTo>
                  <a:pt x="1114" y="1844"/>
                </a:lnTo>
                <a:lnTo>
                  <a:pt x="1131" y="1829"/>
                </a:lnTo>
                <a:lnTo>
                  <a:pt x="1148" y="1814"/>
                </a:lnTo>
                <a:lnTo>
                  <a:pt x="1162" y="1797"/>
                </a:lnTo>
                <a:lnTo>
                  <a:pt x="1176" y="1780"/>
                </a:lnTo>
                <a:lnTo>
                  <a:pt x="1189" y="1763"/>
                </a:lnTo>
                <a:lnTo>
                  <a:pt x="1200" y="1745"/>
                </a:lnTo>
                <a:lnTo>
                  <a:pt x="1211" y="1728"/>
                </a:lnTo>
                <a:lnTo>
                  <a:pt x="1220" y="1709"/>
                </a:lnTo>
                <a:lnTo>
                  <a:pt x="1228" y="1689"/>
                </a:lnTo>
                <a:lnTo>
                  <a:pt x="1235" y="1670"/>
                </a:lnTo>
                <a:lnTo>
                  <a:pt x="1241" y="1650"/>
                </a:lnTo>
                <a:lnTo>
                  <a:pt x="1246" y="1629"/>
                </a:lnTo>
                <a:lnTo>
                  <a:pt x="1250" y="1609"/>
                </a:lnTo>
                <a:lnTo>
                  <a:pt x="1254" y="1588"/>
                </a:lnTo>
                <a:lnTo>
                  <a:pt x="1254" y="1566"/>
                </a:lnTo>
                <a:lnTo>
                  <a:pt x="1256" y="1545"/>
                </a:lnTo>
                <a:lnTo>
                  <a:pt x="1256" y="1545"/>
                </a:lnTo>
                <a:lnTo>
                  <a:pt x="1254" y="1523"/>
                </a:lnTo>
                <a:lnTo>
                  <a:pt x="1252" y="1502"/>
                </a:lnTo>
                <a:lnTo>
                  <a:pt x="1250" y="1484"/>
                </a:lnTo>
                <a:lnTo>
                  <a:pt x="1245" y="1463"/>
                </a:lnTo>
                <a:lnTo>
                  <a:pt x="1233" y="1426"/>
                </a:lnTo>
                <a:lnTo>
                  <a:pt x="1218" y="1388"/>
                </a:lnTo>
                <a:lnTo>
                  <a:pt x="1200" y="1353"/>
                </a:lnTo>
                <a:lnTo>
                  <a:pt x="1179" y="1319"/>
                </a:lnTo>
                <a:lnTo>
                  <a:pt x="1153" y="1288"/>
                </a:lnTo>
                <a:lnTo>
                  <a:pt x="1127" y="1260"/>
                </a:lnTo>
                <a:lnTo>
                  <a:pt x="1097" y="1232"/>
                </a:lnTo>
                <a:lnTo>
                  <a:pt x="1065" y="1205"/>
                </a:lnTo>
                <a:lnTo>
                  <a:pt x="1034" y="1183"/>
                </a:lnTo>
                <a:lnTo>
                  <a:pt x="1000" y="1163"/>
                </a:lnTo>
                <a:lnTo>
                  <a:pt x="965" y="1144"/>
                </a:lnTo>
                <a:lnTo>
                  <a:pt x="929" y="1127"/>
                </a:lnTo>
                <a:lnTo>
                  <a:pt x="894" y="1112"/>
                </a:lnTo>
                <a:lnTo>
                  <a:pt x="858" y="1101"/>
                </a:lnTo>
                <a:lnTo>
                  <a:pt x="858" y="1101"/>
                </a:lnTo>
                <a:lnTo>
                  <a:pt x="903" y="1090"/>
                </a:lnTo>
                <a:lnTo>
                  <a:pt x="944" y="1077"/>
                </a:lnTo>
                <a:lnTo>
                  <a:pt x="983" y="1060"/>
                </a:lnTo>
                <a:lnTo>
                  <a:pt x="1021" y="1039"/>
                </a:lnTo>
                <a:lnTo>
                  <a:pt x="1021" y="1039"/>
                </a:lnTo>
                <a:lnTo>
                  <a:pt x="1041" y="1026"/>
                </a:lnTo>
                <a:lnTo>
                  <a:pt x="1062" y="1011"/>
                </a:lnTo>
                <a:lnTo>
                  <a:pt x="1082" y="995"/>
                </a:lnTo>
                <a:lnTo>
                  <a:pt x="1101" y="978"/>
                </a:lnTo>
                <a:lnTo>
                  <a:pt x="1118" y="959"/>
                </a:lnTo>
                <a:lnTo>
                  <a:pt x="1133" y="940"/>
                </a:lnTo>
                <a:lnTo>
                  <a:pt x="1148" y="920"/>
                </a:lnTo>
                <a:lnTo>
                  <a:pt x="1162" y="898"/>
                </a:lnTo>
                <a:lnTo>
                  <a:pt x="1176" y="875"/>
                </a:lnTo>
                <a:lnTo>
                  <a:pt x="1187" y="851"/>
                </a:lnTo>
                <a:lnTo>
                  <a:pt x="1196" y="827"/>
                </a:lnTo>
                <a:lnTo>
                  <a:pt x="1205" y="802"/>
                </a:lnTo>
                <a:lnTo>
                  <a:pt x="1213" y="776"/>
                </a:lnTo>
                <a:lnTo>
                  <a:pt x="1218" y="750"/>
                </a:lnTo>
                <a:lnTo>
                  <a:pt x="1224" y="722"/>
                </a:lnTo>
                <a:lnTo>
                  <a:pt x="1228" y="694"/>
                </a:lnTo>
                <a:lnTo>
                  <a:pt x="1228" y="694"/>
                </a:lnTo>
                <a:close/>
                <a:moveTo>
                  <a:pt x="810" y="1024"/>
                </a:moveTo>
                <a:lnTo>
                  <a:pt x="810" y="1024"/>
                </a:lnTo>
                <a:lnTo>
                  <a:pt x="797" y="1026"/>
                </a:lnTo>
                <a:lnTo>
                  <a:pt x="780" y="1026"/>
                </a:lnTo>
                <a:lnTo>
                  <a:pt x="780" y="1026"/>
                </a:lnTo>
                <a:lnTo>
                  <a:pt x="758" y="1026"/>
                </a:lnTo>
                <a:lnTo>
                  <a:pt x="733" y="1028"/>
                </a:lnTo>
                <a:lnTo>
                  <a:pt x="711" y="1034"/>
                </a:lnTo>
                <a:lnTo>
                  <a:pt x="702" y="1037"/>
                </a:lnTo>
                <a:lnTo>
                  <a:pt x="692" y="1043"/>
                </a:lnTo>
                <a:lnTo>
                  <a:pt x="692" y="1043"/>
                </a:lnTo>
                <a:lnTo>
                  <a:pt x="677" y="1054"/>
                </a:lnTo>
                <a:lnTo>
                  <a:pt x="666" y="1065"/>
                </a:lnTo>
                <a:lnTo>
                  <a:pt x="659" y="1077"/>
                </a:lnTo>
                <a:lnTo>
                  <a:pt x="655" y="1090"/>
                </a:lnTo>
                <a:lnTo>
                  <a:pt x="651" y="1101"/>
                </a:lnTo>
                <a:lnTo>
                  <a:pt x="651" y="1112"/>
                </a:lnTo>
                <a:lnTo>
                  <a:pt x="653" y="1129"/>
                </a:lnTo>
                <a:lnTo>
                  <a:pt x="653" y="1131"/>
                </a:lnTo>
                <a:lnTo>
                  <a:pt x="653" y="1131"/>
                </a:lnTo>
                <a:lnTo>
                  <a:pt x="655" y="1140"/>
                </a:lnTo>
                <a:lnTo>
                  <a:pt x="659" y="1148"/>
                </a:lnTo>
                <a:lnTo>
                  <a:pt x="664" y="1153"/>
                </a:lnTo>
                <a:lnTo>
                  <a:pt x="670" y="1161"/>
                </a:lnTo>
                <a:lnTo>
                  <a:pt x="670" y="1161"/>
                </a:lnTo>
                <a:lnTo>
                  <a:pt x="677" y="1164"/>
                </a:lnTo>
                <a:lnTo>
                  <a:pt x="685" y="1166"/>
                </a:lnTo>
                <a:lnTo>
                  <a:pt x="692" y="1168"/>
                </a:lnTo>
                <a:lnTo>
                  <a:pt x="702" y="1168"/>
                </a:lnTo>
                <a:lnTo>
                  <a:pt x="702" y="1168"/>
                </a:lnTo>
                <a:lnTo>
                  <a:pt x="730" y="1166"/>
                </a:lnTo>
                <a:lnTo>
                  <a:pt x="730" y="1166"/>
                </a:lnTo>
                <a:lnTo>
                  <a:pt x="763" y="1168"/>
                </a:lnTo>
                <a:lnTo>
                  <a:pt x="799" y="1174"/>
                </a:lnTo>
                <a:lnTo>
                  <a:pt x="834" y="1183"/>
                </a:lnTo>
                <a:lnTo>
                  <a:pt x="871" y="1194"/>
                </a:lnTo>
                <a:lnTo>
                  <a:pt x="909" y="1211"/>
                </a:lnTo>
                <a:lnTo>
                  <a:pt x="944" y="1228"/>
                </a:lnTo>
                <a:lnTo>
                  <a:pt x="980" y="1248"/>
                </a:lnTo>
                <a:lnTo>
                  <a:pt x="1013" y="1273"/>
                </a:lnTo>
                <a:lnTo>
                  <a:pt x="1013" y="1273"/>
                </a:lnTo>
                <a:lnTo>
                  <a:pt x="1036" y="1291"/>
                </a:lnTo>
                <a:lnTo>
                  <a:pt x="1062" y="1314"/>
                </a:lnTo>
                <a:lnTo>
                  <a:pt x="1088" y="1342"/>
                </a:lnTo>
                <a:lnTo>
                  <a:pt x="1114" y="1373"/>
                </a:lnTo>
                <a:lnTo>
                  <a:pt x="1125" y="1392"/>
                </a:lnTo>
                <a:lnTo>
                  <a:pt x="1136" y="1411"/>
                </a:lnTo>
                <a:lnTo>
                  <a:pt x="1146" y="1431"/>
                </a:lnTo>
                <a:lnTo>
                  <a:pt x="1155" y="1452"/>
                </a:lnTo>
                <a:lnTo>
                  <a:pt x="1161" y="1474"/>
                </a:lnTo>
                <a:lnTo>
                  <a:pt x="1166" y="1497"/>
                </a:lnTo>
                <a:lnTo>
                  <a:pt x="1170" y="1521"/>
                </a:lnTo>
                <a:lnTo>
                  <a:pt x="1172" y="1545"/>
                </a:lnTo>
                <a:lnTo>
                  <a:pt x="1172" y="1545"/>
                </a:lnTo>
                <a:lnTo>
                  <a:pt x="1170" y="1564"/>
                </a:lnTo>
                <a:lnTo>
                  <a:pt x="1170" y="1582"/>
                </a:lnTo>
                <a:lnTo>
                  <a:pt x="1166" y="1601"/>
                </a:lnTo>
                <a:lnTo>
                  <a:pt x="1162" y="1618"/>
                </a:lnTo>
                <a:lnTo>
                  <a:pt x="1153" y="1651"/>
                </a:lnTo>
                <a:lnTo>
                  <a:pt x="1138" y="1683"/>
                </a:lnTo>
                <a:lnTo>
                  <a:pt x="1121" y="1711"/>
                </a:lnTo>
                <a:lnTo>
                  <a:pt x="1103" y="1737"/>
                </a:lnTo>
                <a:lnTo>
                  <a:pt x="1080" y="1762"/>
                </a:lnTo>
                <a:lnTo>
                  <a:pt x="1056" y="1782"/>
                </a:lnTo>
                <a:lnTo>
                  <a:pt x="1030" y="1803"/>
                </a:lnTo>
                <a:lnTo>
                  <a:pt x="1004" y="1819"/>
                </a:lnTo>
                <a:lnTo>
                  <a:pt x="978" y="1834"/>
                </a:lnTo>
                <a:lnTo>
                  <a:pt x="950" y="1847"/>
                </a:lnTo>
                <a:lnTo>
                  <a:pt x="922" y="1859"/>
                </a:lnTo>
                <a:lnTo>
                  <a:pt x="896" y="1868"/>
                </a:lnTo>
                <a:lnTo>
                  <a:pt x="870" y="1874"/>
                </a:lnTo>
                <a:lnTo>
                  <a:pt x="845" y="1879"/>
                </a:lnTo>
                <a:lnTo>
                  <a:pt x="845" y="1879"/>
                </a:lnTo>
                <a:lnTo>
                  <a:pt x="836" y="1881"/>
                </a:lnTo>
                <a:lnTo>
                  <a:pt x="828" y="1885"/>
                </a:lnTo>
                <a:lnTo>
                  <a:pt x="823" y="1888"/>
                </a:lnTo>
                <a:lnTo>
                  <a:pt x="817" y="1894"/>
                </a:lnTo>
                <a:lnTo>
                  <a:pt x="814" y="1900"/>
                </a:lnTo>
                <a:lnTo>
                  <a:pt x="810" y="1907"/>
                </a:lnTo>
                <a:lnTo>
                  <a:pt x="808" y="1915"/>
                </a:lnTo>
                <a:lnTo>
                  <a:pt x="808" y="1924"/>
                </a:lnTo>
                <a:lnTo>
                  <a:pt x="808" y="1924"/>
                </a:lnTo>
                <a:lnTo>
                  <a:pt x="812" y="1991"/>
                </a:lnTo>
                <a:lnTo>
                  <a:pt x="812" y="1991"/>
                </a:lnTo>
                <a:lnTo>
                  <a:pt x="827" y="2381"/>
                </a:lnTo>
                <a:lnTo>
                  <a:pt x="834" y="2637"/>
                </a:lnTo>
                <a:lnTo>
                  <a:pt x="834" y="2637"/>
                </a:lnTo>
                <a:lnTo>
                  <a:pt x="836" y="2644"/>
                </a:lnTo>
                <a:lnTo>
                  <a:pt x="838" y="2652"/>
                </a:lnTo>
                <a:lnTo>
                  <a:pt x="842" y="2659"/>
                </a:lnTo>
                <a:lnTo>
                  <a:pt x="847" y="2665"/>
                </a:lnTo>
                <a:lnTo>
                  <a:pt x="853" y="2670"/>
                </a:lnTo>
                <a:lnTo>
                  <a:pt x="860" y="2674"/>
                </a:lnTo>
                <a:lnTo>
                  <a:pt x="868" y="2676"/>
                </a:lnTo>
                <a:lnTo>
                  <a:pt x="877" y="2676"/>
                </a:lnTo>
                <a:lnTo>
                  <a:pt x="877" y="2676"/>
                </a:lnTo>
                <a:lnTo>
                  <a:pt x="914" y="2678"/>
                </a:lnTo>
                <a:lnTo>
                  <a:pt x="950" y="2683"/>
                </a:lnTo>
                <a:lnTo>
                  <a:pt x="980" y="2691"/>
                </a:lnTo>
                <a:lnTo>
                  <a:pt x="1008" y="2700"/>
                </a:lnTo>
                <a:lnTo>
                  <a:pt x="1032" y="2713"/>
                </a:lnTo>
                <a:lnTo>
                  <a:pt x="1043" y="2721"/>
                </a:lnTo>
                <a:lnTo>
                  <a:pt x="1052" y="2730"/>
                </a:lnTo>
                <a:lnTo>
                  <a:pt x="1062" y="2738"/>
                </a:lnTo>
                <a:lnTo>
                  <a:pt x="1069" y="2749"/>
                </a:lnTo>
                <a:lnTo>
                  <a:pt x="1077" y="2758"/>
                </a:lnTo>
                <a:lnTo>
                  <a:pt x="1082" y="2769"/>
                </a:lnTo>
                <a:lnTo>
                  <a:pt x="1082" y="2769"/>
                </a:lnTo>
                <a:lnTo>
                  <a:pt x="1090" y="2788"/>
                </a:lnTo>
                <a:lnTo>
                  <a:pt x="1093" y="2807"/>
                </a:lnTo>
                <a:lnTo>
                  <a:pt x="1095" y="2823"/>
                </a:lnTo>
                <a:lnTo>
                  <a:pt x="1095" y="2838"/>
                </a:lnTo>
                <a:lnTo>
                  <a:pt x="1095" y="2853"/>
                </a:lnTo>
                <a:lnTo>
                  <a:pt x="1092" y="2866"/>
                </a:lnTo>
                <a:lnTo>
                  <a:pt x="1090" y="2876"/>
                </a:lnTo>
                <a:lnTo>
                  <a:pt x="1086" y="2881"/>
                </a:lnTo>
                <a:lnTo>
                  <a:pt x="1086" y="2881"/>
                </a:lnTo>
                <a:lnTo>
                  <a:pt x="1069" y="2887"/>
                </a:lnTo>
                <a:lnTo>
                  <a:pt x="1037" y="2891"/>
                </a:lnTo>
                <a:lnTo>
                  <a:pt x="995" y="2894"/>
                </a:lnTo>
                <a:lnTo>
                  <a:pt x="937" y="2896"/>
                </a:lnTo>
                <a:lnTo>
                  <a:pt x="937" y="2896"/>
                </a:lnTo>
                <a:lnTo>
                  <a:pt x="937" y="2896"/>
                </a:lnTo>
                <a:lnTo>
                  <a:pt x="886" y="2894"/>
                </a:lnTo>
                <a:lnTo>
                  <a:pt x="838" y="2892"/>
                </a:lnTo>
                <a:lnTo>
                  <a:pt x="789" y="2889"/>
                </a:lnTo>
                <a:lnTo>
                  <a:pt x="745" y="2883"/>
                </a:lnTo>
                <a:lnTo>
                  <a:pt x="745" y="2883"/>
                </a:lnTo>
                <a:lnTo>
                  <a:pt x="731" y="2879"/>
                </a:lnTo>
                <a:lnTo>
                  <a:pt x="720" y="2874"/>
                </a:lnTo>
                <a:lnTo>
                  <a:pt x="711" y="2866"/>
                </a:lnTo>
                <a:lnTo>
                  <a:pt x="702" y="2857"/>
                </a:lnTo>
                <a:lnTo>
                  <a:pt x="702" y="2857"/>
                </a:lnTo>
                <a:lnTo>
                  <a:pt x="698" y="2848"/>
                </a:lnTo>
                <a:lnTo>
                  <a:pt x="692" y="2838"/>
                </a:lnTo>
                <a:lnTo>
                  <a:pt x="687" y="2816"/>
                </a:lnTo>
                <a:lnTo>
                  <a:pt x="681" y="2794"/>
                </a:lnTo>
                <a:lnTo>
                  <a:pt x="679" y="2769"/>
                </a:lnTo>
                <a:lnTo>
                  <a:pt x="679" y="2747"/>
                </a:lnTo>
                <a:lnTo>
                  <a:pt x="681" y="2726"/>
                </a:lnTo>
                <a:lnTo>
                  <a:pt x="685" y="2693"/>
                </a:lnTo>
                <a:lnTo>
                  <a:pt x="685" y="2693"/>
                </a:lnTo>
                <a:lnTo>
                  <a:pt x="687" y="2685"/>
                </a:lnTo>
                <a:lnTo>
                  <a:pt x="687" y="2685"/>
                </a:lnTo>
                <a:lnTo>
                  <a:pt x="689" y="2579"/>
                </a:lnTo>
                <a:lnTo>
                  <a:pt x="690" y="2471"/>
                </a:lnTo>
                <a:lnTo>
                  <a:pt x="690" y="2471"/>
                </a:lnTo>
                <a:lnTo>
                  <a:pt x="694" y="2370"/>
                </a:lnTo>
                <a:lnTo>
                  <a:pt x="696" y="2278"/>
                </a:lnTo>
                <a:lnTo>
                  <a:pt x="694" y="2196"/>
                </a:lnTo>
                <a:lnTo>
                  <a:pt x="692" y="2161"/>
                </a:lnTo>
                <a:lnTo>
                  <a:pt x="689" y="2129"/>
                </a:lnTo>
                <a:lnTo>
                  <a:pt x="683" y="2099"/>
                </a:lnTo>
                <a:lnTo>
                  <a:pt x="677" y="2073"/>
                </a:lnTo>
                <a:lnTo>
                  <a:pt x="668" y="2051"/>
                </a:lnTo>
                <a:lnTo>
                  <a:pt x="659" y="2032"/>
                </a:lnTo>
                <a:lnTo>
                  <a:pt x="648" y="2017"/>
                </a:lnTo>
                <a:lnTo>
                  <a:pt x="640" y="2010"/>
                </a:lnTo>
                <a:lnTo>
                  <a:pt x="633" y="2006"/>
                </a:lnTo>
                <a:lnTo>
                  <a:pt x="625" y="2000"/>
                </a:lnTo>
                <a:lnTo>
                  <a:pt x="616" y="1999"/>
                </a:lnTo>
                <a:lnTo>
                  <a:pt x="606" y="1997"/>
                </a:lnTo>
                <a:lnTo>
                  <a:pt x="597" y="1995"/>
                </a:lnTo>
                <a:lnTo>
                  <a:pt x="597" y="1995"/>
                </a:lnTo>
                <a:lnTo>
                  <a:pt x="593" y="1995"/>
                </a:lnTo>
                <a:lnTo>
                  <a:pt x="593" y="1995"/>
                </a:lnTo>
                <a:lnTo>
                  <a:pt x="584" y="1997"/>
                </a:lnTo>
                <a:lnTo>
                  <a:pt x="575" y="2000"/>
                </a:lnTo>
                <a:lnTo>
                  <a:pt x="564" y="2006"/>
                </a:lnTo>
                <a:lnTo>
                  <a:pt x="552" y="2017"/>
                </a:lnTo>
                <a:lnTo>
                  <a:pt x="552" y="2017"/>
                </a:lnTo>
                <a:lnTo>
                  <a:pt x="547" y="2027"/>
                </a:lnTo>
                <a:lnTo>
                  <a:pt x="543" y="2038"/>
                </a:lnTo>
                <a:lnTo>
                  <a:pt x="534" y="2064"/>
                </a:lnTo>
                <a:lnTo>
                  <a:pt x="524" y="2097"/>
                </a:lnTo>
                <a:lnTo>
                  <a:pt x="519" y="2139"/>
                </a:lnTo>
                <a:lnTo>
                  <a:pt x="513" y="2183"/>
                </a:lnTo>
                <a:lnTo>
                  <a:pt x="508" y="2232"/>
                </a:lnTo>
                <a:lnTo>
                  <a:pt x="504" y="2282"/>
                </a:lnTo>
                <a:lnTo>
                  <a:pt x="500" y="2336"/>
                </a:lnTo>
                <a:lnTo>
                  <a:pt x="498" y="2443"/>
                </a:lnTo>
                <a:lnTo>
                  <a:pt x="498" y="2542"/>
                </a:lnTo>
                <a:lnTo>
                  <a:pt x="500" y="2586"/>
                </a:lnTo>
                <a:lnTo>
                  <a:pt x="504" y="2626"/>
                </a:lnTo>
                <a:lnTo>
                  <a:pt x="508" y="2661"/>
                </a:lnTo>
                <a:lnTo>
                  <a:pt x="511" y="2687"/>
                </a:lnTo>
                <a:lnTo>
                  <a:pt x="511" y="2687"/>
                </a:lnTo>
                <a:lnTo>
                  <a:pt x="519" y="2730"/>
                </a:lnTo>
                <a:lnTo>
                  <a:pt x="524" y="2769"/>
                </a:lnTo>
                <a:lnTo>
                  <a:pt x="526" y="2803"/>
                </a:lnTo>
                <a:lnTo>
                  <a:pt x="524" y="2833"/>
                </a:lnTo>
                <a:lnTo>
                  <a:pt x="521" y="2855"/>
                </a:lnTo>
                <a:lnTo>
                  <a:pt x="517" y="2874"/>
                </a:lnTo>
                <a:lnTo>
                  <a:pt x="509" y="2885"/>
                </a:lnTo>
                <a:lnTo>
                  <a:pt x="504" y="2891"/>
                </a:lnTo>
                <a:lnTo>
                  <a:pt x="500" y="2892"/>
                </a:lnTo>
                <a:lnTo>
                  <a:pt x="500" y="2892"/>
                </a:lnTo>
                <a:lnTo>
                  <a:pt x="474" y="2898"/>
                </a:lnTo>
                <a:lnTo>
                  <a:pt x="437" y="2904"/>
                </a:lnTo>
                <a:lnTo>
                  <a:pt x="392" y="2906"/>
                </a:lnTo>
                <a:lnTo>
                  <a:pt x="338" y="2907"/>
                </a:lnTo>
                <a:lnTo>
                  <a:pt x="338" y="2907"/>
                </a:lnTo>
                <a:lnTo>
                  <a:pt x="269" y="2906"/>
                </a:lnTo>
                <a:lnTo>
                  <a:pt x="211" y="2902"/>
                </a:lnTo>
                <a:lnTo>
                  <a:pt x="168" y="2894"/>
                </a:lnTo>
                <a:lnTo>
                  <a:pt x="153" y="2892"/>
                </a:lnTo>
                <a:lnTo>
                  <a:pt x="144" y="2889"/>
                </a:lnTo>
                <a:lnTo>
                  <a:pt x="144" y="2887"/>
                </a:lnTo>
                <a:lnTo>
                  <a:pt x="144" y="2887"/>
                </a:lnTo>
                <a:lnTo>
                  <a:pt x="131" y="2864"/>
                </a:lnTo>
                <a:lnTo>
                  <a:pt x="125" y="2853"/>
                </a:lnTo>
                <a:lnTo>
                  <a:pt x="123" y="2840"/>
                </a:lnTo>
                <a:lnTo>
                  <a:pt x="121" y="2825"/>
                </a:lnTo>
                <a:lnTo>
                  <a:pt x="123" y="2808"/>
                </a:lnTo>
                <a:lnTo>
                  <a:pt x="129" y="2788"/>
                </a:lnTo>
                <a:lnTo>
                  <a:pt x="136" y="2766"/>
                </a:lnTo>
                <a:lnTo>
                  <a:pt x="136" y="2766"/>
                </a:lnTo>
                <a:lnTo>
                  <a:pt x="140" y="2756"/>
                </a:lnTo>
                <a:lnTo>
                  <a:pt x="147" y="2749"/>
                </a:lnTo>
                <a:lnTo>
                  <a:pt x="155" y="2741"/>
                </a:lnTo>
                <a:lnTo>
                  <a:pt x="162" y="2734"/>
                </a:lnTo>
                <a:lnTo>
                  <a:pt x="185" y="2723"/>
                </a:lnTo>
                <a:lnTo>
                  <a:pt x="211" y="2715"/>
                </a:lnTo>
                <a:lnTo>
                  <a:pt x="237" y="2708"/>
                </a:lnTo>
                <a:lnTo>
                  <a:pt x="265" y="2704"/>
                </a:lnTo>
                <a:lnTo>
                  <a:pt x="293" y="2700"/>
                </a:lnTo>
                <a:lnTo>
                  <a:pt x="317" y="2700"/>
                </a:lnTo>
                <a:lnTo>
                  <a:pt x="317" y="2700"/>
                </a:lnTo>
                <a:lnTo>
                  <a:pt x="317" y="2700"/>
                </a:lnTo>
                <a:lnTo>
                  <a:pt x="317" y="2700"/>
                </a:lnTo>
                <a:lnTo>
                  <a:pt x="327" y="2700"/>
                </a:lnTo>
                <a:lnTo>
                  <a:pt x="334" y="2697"/>
                </a:lnTo>
                <a:lnTo>
                  <a:pt x="341" y="2693"/>
                </a:lnTo>
                <a:lnTo>
                  <a:pt x="347" y="2689"/>
                </a:lnTo>
                <a:lnTo>
                  <a:pt x="347" y="2689"/>
                </a:lnTo>
                <a:lnTo>
                  <a:pt x="353" y="2682"/>
                </a:lnTo>
                <a:lnTo>
                  <a:pt x="356" y="2674"/>
                </a:lnTo>
                <a:lnTo>
                  <a:pt x="360" y="2667"/>
                </a:lnTo>
                <a:lnTo>
                  <a:pt x="360" y="2659"/>
                </a:lnTo>
                <a:lnTo>
                  <a:pt x="360" y="2659"/>
                </a:lnTo>
                <a:lnTo>
                  <a:pt x="362" y="2390"/>
                </a:lnTo>
                <a:lnTo>
                  <a:pt x="366" y="2148"/>
                </a:lnTo>
                <a:lnTo>
                  <a:pt x="371" y="1915"/>
                </a:lnTo>
                <a:lnTo>
                  <a:pt x="371" y="1915"/>
                </a:lnTo>
                <a:lnTo>
                  <a:pt x="371" y="1887"/>
                </a:lnTo>
                <a:lnTo>
                  <a:pt x="373" y="1818"/>
                </a:lnTo>
                <a:lnTo>
                  <a:pt x="381" y="1717"/>
                </a:lnTo>
                <a:lnTo>
                  <a:pt x="386" y="1657"/>
                </a:lnTo>
                <a:lnTo>
                  <a:pt x="394" y="1595"/>
                </a:lnTo>
                <a:lnTo>
                  <a:pt x="403" y="1532"/>
                </a:lnTo>
                <a:lnTo>
                  <a:pt x="414" y="1467"/>
                </a:lnTo>
                <a:lnTo>
                  <a:pt x="429" y="1403"/>
                </a:lnTo>
                <a:lnTo>
                  <a:pt x="446" y="1344"/>
                </a:lnTo>
                <a:lnTo>
                  <a:pt x="457" y="1314"/>
                </a:lnTo>
                <a:lnTo>
                  <a:pt x="467" y="1286"/>
                </a:lnTo>
                <a:lnTo>
                  <a:pt x="478" y="1260"/>
                </a:lnTo>
                <a:lnTo>
                  <a:pt x="491" y="1233"/>
                </a:lnTo>
                <a:lnTo>
                  <a:pt x="504" y="1211"/>
                </a:lnTo>
                <a:lnTo>
                  <a:pt x="519" y="1189"/>
                </a:lnTo>
                <a:lnTo>
                  <a:pt x="534" y="1170"/>
                </a:lnTo>
                <a:lnTo>
                  <a:pt x="549" y="1153"/>
                </a:lnTo>
                <a:lnTo>
                  <a:pt x="549" y="1153"/>
                </a:lnTo>
                <a:lnTo>
                  <a:pt x="556" y="1146"/>
                </a:lnTo>
                <a:lnTo>
                  <a:pt x="560" y="1136"/>
                </a:lnTo>
                <a:lnTo>
                  <a:pt x="564" y="1127"/>
                </a:lnTo>
                <a:lnTo>
                  <a:pt x="567" y="1116"/>
                </a:lnTo>
                <a:lnTo>
                  <a:pt x="569" y="1097"/>
                </a:lnTo>
                <a:lnTo>
                  <a:pt x="571" y="1082"/>
                </a:lnTo>
                <a:lnTo>
                  <a:pt x="571" y="1082"/>
                </a:lnTo>
                <a:lnTo>
                  <a:pt x="569" y="1071"/>
                </a:lnTo>
                <a:lnTo>
                  <a:pt x="567" y="1062"/>
                </a:lnTo>
                <a:lnTo>
                  <a:pt x="562" y="1045"/>
                </a:lnTo>
                <a:lnTo>
                  <a:pt x="552" y="1034"/>
                </a:lnTo>
                <a:lnTo>
                  <a:pt x="545" y="1026"/>
                </a:lnTo>
                <a:lnTo>
                  <a:pt x="545" y="1026"/>
                </a:lnTo>
                <a:lnTo>
                  <a:pt x="536" y="1019"/>
                </a:lnTo>
                <a:lnTo>
                  <a:pt x="526" y="1015"/>
                </a:lnTo>
                <a:lnTo>
                  <a:pt x="504" y="1006"/>
                </a:lnTo>
                <a:lnTo>
                  <a:pt x="504" y="1006"/>
                </a:lnTo>
                <a:lnTo>
                  <a:pt x="504" y="983"/>
                </a:lnTo>
                <a:lnTo>
                  <a:pt x="502" y="961"/>
                </a:lnTo>
                <a:lnTo>
                  <a:pt x="496" y="940"/>
                </a:lnTo>
                <a:lnTo>
                  <a:pt x="491" y="918"/>
                </a:lnTo>
                <a:lnTo>
                  <a:pt x="483" y="898"/>
                </a:lnTo>
                <a:lnTo>
                  <a:pt x="474" y="877"/>
                </a:lnTo>
                <a:lnTo>
                  <a:pt x="463" y="858"/>
                </a:lnTo>
                <a:lnTo>
                  <a:pt x="450" y="840"/>
                </a:lnTo>
                <a:lnTo>
                  <a:pt x="450" y="840"/>
                </a:lnTo>
                <a:lnTo>
                  <a:pt x="431" y="817"/>
                </a:lnTo>
                <a:lnTo>
                  <a:pt x="409" y="799"/>
                </a:lnTo>
                <a:lnTo>
                  <a:pt x="386" y="782"/>
                </a:lnTo>
                <a:lnTo>
                  <a:pt x="362" y="769"/>
                </a:lnTo>
                <a:lnTo>
                  <a:pt x="336" y="758"/>
                </a:lnTo>
                <a:lnTo>
                  <a:pt x="308" y="750"/>
                </a:lnTo>
                <a:lnTo>
                  <a:pt x="280" y="746"/>
                </a:lnTo>
                <a:lnTo>
                  <a:pt x="252" y="744"/>
                </a:lnTo>
                <a:lnTo>
                  <a:pt x="252" y="744"/>
                </a:lnTo>
                <a:lnTo>
                  <a:pt x="226" y="744"/>
                </a:lnTo>
                <a:lnTo>
                  <a:pt x="202" y="748"/>
                </a:lnTo>
                <a:lnTo>
                  <a:pt x="179" y="754"/>
                </a:lnTo>
                <a:lnTo>
                  <a:pt x="155" y="763"/>
                </a:lnTo>
                <a:lnTo>
                  <a:pt x="155" y="763"/>
                </a:lnTo>
                <a:lnTo>
                  <a:pt x="146" y="741"/>
                </a:lnTo>
                <a:lnTo>
                  <a:pt x="138" y="717"/>
                </a:lnTo>
                <a:lnTo>
                  <a:pt x="133" y="692"/>
                </a:lnTo>
                <a:lnTo>
                  <a:pt x="129" y="668"/>
                </a:lnTo>
                <a:lnTo>
                  <a:pt x="125" y="642"/>
                </a:lnTo>
                <a:lnTo>
                  <a:pt x="123" y="616"/>
                </a:lnTo>
                <a:lnTo>
                  <a:pt x="123" y="590"/>
                </a:lnTo>
                <a:lnTo>
                  <a:pt x="125" y="563"/>
                </a:lnTo>
                <a:lnTo>
                  <a:pt x="125" y="563"/>
                </a:lnTo>
                <a:lnTo>
                  <a:pt x="129" y="537"/>
                </a:lnTo>
                <a:lnTo>
                  <a:pt x="133" y="513"/>
                </a:lnTo>
                <a:lnTo>
                  <a:pt x="138" y="489"/>
                </a:lnTo>
                <a:lnTo>
                  <a:pt x="146" y="465"/>
                </a:lnTo>
                <a:lnTo>
                  <a:pt x="153" y="442"/>
                </a:lnTo>
                <a:lnTo>
                  <a:pt x="162" y="418"/>
                </a:lnTo>
                <a:lnTo>
                  <a:pt x="181" y="375"/>
                </a:lnTo>
                <a:lnTo>
                  <a:pt x="205" y="332"/>
                </a:lnTo>
                <a:lnTo>
                  <a:pt x="233" y="293"/>
                </a:lnTo>
                <a:lnTo>
                  <a:pt x="263" y="256"/>
                </a:lnTo>
                <a:lnTo>
                  <a:pt x="297" y="222"/>
                </a:lnTo>
                <a:lnTo>
                  <a:pt x="334" y="192"/>
                </a:lnTo>
                <a:lnTo>
                  <a:pt x="373" y="164"/>
                </a:lnTo>
                <a:lnTo>
                  <a:pt x="414" y="140"/>
                </a:lnTo>
                <a:lnTo>
                  <a:pt x="457" y="121"/>
                </a:lnTo>
                <a:lnTo>
                  <a:pt x="480" y="112"/>
                </a:lnTo>
                <a:lnTo>
                  <a:pt x="504" y="104"/>
                </a:lnTo>
                <a:lnTo>
                  <a:pt x="526" y="99"/>
                </a:lnTo>
                <a:lnTo>
                  <a:pt x="550" y="93"/>
                </a:lnTo>
                <a:lnTo>
                  <a:pt x="575" y="89"/>
                </a:lnTo>
                <a:lnTo>
                  <a:pt x="599" y="86"/>
                </a:lnTo>
                <a:lnTo>
                  <a:pt x="623" y="84"/>
                </a:lnTo>
                <a:lnTo>
                  <a:pt x="648" y="84"/>
                </a:lnTo>
                <a:lnTo>
                  <a:pt x="648" y="84"/>
                </a:lnTo>
                <a:lnTo>
                  <a:pt x="674" y="84"/>
                </a:lnTo>
                <a:lnTo>
                  <a:pt x="700" y="86"/>
                </a:lnTo>
                <a:lnTo>
                  <a:pt x="700" y="86"/>
                </a:lnTo>
                <a:lnTo>
                  <a:pt x="724" y="89"/>
                </a:lnTo>
                <a:lnTo>
                  <a:pt x="750" y="93"/>
                </a:lnTo>
                <a:lnTo>
                  <a:pt x="774" y="101"/>
                </a:lnTo>
                <a:lnTo>
                  <a:pt x="799" y="108"/>
                </a:lnTo>
                <a:lnTo>
                  <a:pt x="823" y="116"/>
                </a:lnTo>
                <a:lnTo>
                  <a:pt x="845" y="127"/>
                </a:lnTo>
                <a:lnTo>
                  <a:pt x="868" y="138"/>
                </a:lnTo>
                <a:lnTo>
                  <a:pt x="890" y="149"/>
                </a:lnTo>
                <a:lnTo>
                  <a:pt x="912" y="164"/>
                </a:lnTo>
                <a:lnTo>
                  <a:pt x="933" y="179"/>
                </a:lnTo>
                <a:lnTo>
                  <a:pt x="954" y="194"/>
                </a:lnTo>
                <a:lnTo>
                  <a:pt x="972" y="213"/>
                </a:lnTo>
                <a:lnTo>
                  <a:pt x="991" y="229"/>
                </a:lnTo>
                <a:lnTo>
                  <a:pt x="1008" y="250"/>
                </a:lnTo>
                <a:lnTo>
                  <a:pt x="1026" y="270"/>
                </a:lnTo>
                <a:lnTo>
                  <a:pt x="1041" y="293"/>
                </a:lnTo>
                <a:lnTo>
                  <a:pt x="1041" y="293"/>
                </a:lnTo>
                <a:lnTo>
                  <a:pt x="1056" y="313"/>
                </a:lnTo>
                <a:lnTo>
                  <a:pt x="1069" y="336"/>
                </a:lnTo>
                <a:lnTo>
                  <a:pt x="1080" y="358"/>
                </a:lnTo>
                <a:lnTo>
                  <a:pt x="1093" y="382"/>
                </a:lnTo>
                <a:lnTo>
                  <a:pt x="1103" y="407"/>
                </a:lnTo>
                <a:lnTo>
                  <a:pt x="1112" y="431"/>
                </a:lnTo>
                <a:lnTo>
                  <a:pt x="1120" y="455"/>
                </a:lnTo>
                <a:lnTo>
                  <a:pt x="1127" y="479"/>
                </a:lnTo>
                <a:lnTo>
                  <a:pt x="1133" y="506"/>
                </a:lnTo>
                <a:lnTo>
                  <a:pt x="1138" y="530"/>
                </a:lnTo>
                <a:lnTo>
                  <a:pt x="1142" y="556"/>
                </a:lnTo>
                <a:lnTo>
                  <a:pt x="1144" y="582"/>
                </a:lnTo>
                <a:lnTo>
                  <a:pt x="1146" y="608"/>
                </a:lnTo>
                <a:lnTo>
                  <a:pt x="1146" y="634"/>
                </a:lnTo>
                <a:lnTo>
                  <a:pt x="1146" y="659"/>
                </a:lnTo>
                <a:lnTo>
                  <a:pt x="1144" y="685"/>
                </a:lnTo>
                <a:lnTo>
                  <a:pt x="1144" y="685"/>
                </a:lnTo>
                <a:lnTo>
                  <a:pt x="1140" y="709"/>
                </a:lnTo>
                <a:lnTo>
                  <a:pt x="1136" y="731"/>
                </a:lnTo>
                <a:lnTo>
                  <a:pt x="1131" y="754"/>
                </a:lnTo>
                <a:lnTo>
                  <a:pt x="1125" y="774"/>
                </a:lnTo>
                <a:lnTo>
                  <a:pt x="1118" y="795"/>
                </a:lnTo>
                <a:lnTo>
                  <a:pt x="1110" y="815"/>
                </a:lnTo>
                <a:lnTo>
                  <a:pt x="1101" y="834"/>
                </a:lnTo>
                <a:lnTo>
                  <a:pt x="1092" y="853"/>
                </a:lnTo>
                <a:lnTo>
                  <a:pt x="1080" y="870"/>
                </a:lnTo>
                <a:lnTo>
                  <a:pt x="1067" y="886"/>
                </a:lnTo>
                <a:lnTo>
                  <a:pt x="1054" y="903"/>
                </a:lnTo>
                <a:lnTo>
                  <a:pt x="1041" y="918"/>
                </a:lnTo>
                <a:lnTo>
                  <a:pt x="1026" y="931"/>
                </a:lnTo>
                <a:lnTo>
                  <a:pt x="1011" y="944"/>
                </a:lnTo>
                <a:lnTo>
                  <a:pt x="995" y="957"/>
                </a:lnTo>
                <a:lnTo>
                  <a:pt x="978" y="968"/>
                </a:lnTo>
                <a:lnTo>
                  <a:pt x="978" y="968"/>
                </a:lnTo>
                <a:lnTo>
                  <a:pt x="959" y="978"/>
                </a:lnTo>
                <a:lnTo>
                  <a:pt x="940" y="987"/>
                </a:lnTo>
                <a:lnTo>
                  <a:pt x="899" y="1004"/>
                </a:lnTo>
                <a:lnTo>
                  <a:pt x="856" y="1015"/>
                </a:lnTo>
                <a:lnTo>
                  <a:pt x="810" y="1024"/>
                </a:lnTo>
                <a:lnTo>
                  <a:pt x="810" y="1024"/>
                </a:lnTo>
                <a:close/>
                <a:moveTo>
                  <a:pt x="297" y="1196"/>
                </a:moveTo>
                <a:lnTo>
                  <a:pt x="297" y="1196"/>
                </a:lnTo>
                <a:lnTo>
                  <a:pt x="304" y="1241"/>
                </a:lnTo>
                <a:lnTo>
                  <a:pt x="308" y="1288"/>
                </a:lnTo>
                <a:lnTo>
                  <a:pt x="310" y="1334"/>
                </a:lnTo>
                <a:lnTo>
                  <a:pt x="308" y="1381"/>
                </a:lnTo>
                <a:lnTo>
                  <a:pt x="304" y="1426"/>
                </a:lnTo>
                <a:lnTo>
                  <a:pt x="299" y="1444"/>
                </a:lnTo>
                <a:lnTo>
                  <a:pt x="295" y="1465"/>
                </a:lnTo>
                <a:lnTo>
                  <a:pt x="289" y="1482"/>
                </a:lnTo>
                <a:lnTo>
                  <a:pt x="282" y="1498"/>
                </a:lnTo>
                <a:lnTo>
                  <a:pt x="274" y="1513"/>
                </a:lnTo>
                <a:lnTo>
                  <a:pt x="265" y="1526"/>
                </a:lnTo>
                <a:lnTo>
                  <a:pt x="265" y="1526"/>
                </a:lnTo>
                <a:lnTo>
                  <a:pt x="252" y="1539"/>
                </a:lnTo>
                <a:lnTo>
                  <a:pt x="237" y="1549"/>
                </a:lnTo>
                <a:lnTo>
                  <a:pt x="220" y="1554"/>
                </a:lnTo>
                <a:lnTo>
                  <a:pt x="202" y="1556"/>
                </a:lnTo>
                <a:lnTo>
                  <a:pt x="202" y="1556"/>
                </a:lnTo>
                <a:lnTo>
                  <a:pt x="202" y="1556"/>
                </a:lnTo>
                <a:lnTo>
                  <a:pt x="179" y="1554"/>
                </a:lnTo>
                <a:lnTo>
                  <a:pt x="179" y="1554"/>
                </a:lnTo>
                <a:lnTo>
                  <a:pt x="155" y="1547"/>
                </a:lnTo>
                <a:lnTo>
                  <a:pt x="146" y="1543"/>
                </a:lnTo>
                <a:lnTo>
                  <a:pt x="136" y="1538"/>
                </a:lnTo>
                <a:lnTo>
                  <a:pt x="127" y="1532"/>
                </a:lnTo>
                <a:lnTo>
                  <a:pt x="119" y="1526"/>
                </a:lnTo>
                <a:lnTo>
                  <a:pt x="112" y="1519"/>
                </a:lnTo>
                <a:lnTo>
                  <a:pt x="106" y="1510"/>
                </a:lnTo>
                <a:lnTo>
                  <a:pt x="106" y="1510"/>
                </a:lnTo>
                <a:lnTo>
                  <a:pt x="99" y="1495"/>
                </a:lnTo>
                <a:lnTo>
                  <a:pt x="95" y="1476"/>
                </a:lnTo>
                <a:lnTo>
                  <a:pt x="91" y="1459"/>
                </a:lnTo>
                <a:lnTo>
                  <a:pt x="91" y="1439"/>
                </a:lnTo>
                <a:lnTo>
                  <a:pt x="93" y="1420"/>
                </a:lnTo>
                <a:lnTo>
                  <a:pt x="95" y="1400"/>
                </a:lnTo>
                <a:lnTo>
                  <a:pt x="99" y="1381"/>
                </a:lnTo>
                <a:lnTo>
                  <a:pt x="105" y="1364"/>
                </a:lnTo>
                <a:lnTo>
                  <a:pt x="105" y="1364"/>
                </a:lnTo>
                <a:lnTo>
                  <a:pt x="131" y="1273"/>
                </a:lnTo>
                <a:lnTo>
                  <a:pt x="131" y="1273"/>
                </a:lnTo>
                <a:lnTo>
                  <a:pt x="162" y="1174"/>
                </a:lnTo>
                <a:lnTo>
                  <a:pt x="162" y="1174"/>
                </a:lnTo>
                <a:lnTo>
                  <a:pt x="164" y="1161"/>
                </a:lnTo>
                <a:lnTo>
                  <a:pt x="162" y="1148"/>
                </a:lnTo>
                <a:lnTo>
                  <a:pt x="157" y="1136"/>
                </a:lnTo>
                <a:lnTo>
                  <a:pt x="147" y="1127"/>
                </a:lnTo>
                <a:lnTo>
                  <a:pt x="147" y="1127"/>
                </a:lnTo>
                <a:lnTo>
                  <a:pt x="133" y="1114"/>
                </a:lnTo>
                <a:lnTo>
                  <a:pt x="119" y="1099"/>
                </a:lnTo>
                <a:lnTo>
                  <a:pt x="119" y="1099"/>
                </a:lnTo>
                <a:lnTo>
                  <a:pt x="110" y="1086"/>
                </a:lnTo>
                <a:lnTo>
                  <a:pt x="101" y="1073"/>
                </a:lnTo>
                <a:lnTo>
                  <a:pt x="95" y="1058"/>
                </a:lnTo>
                <a:lnTo>
                  <a:pt x="90" y="1041"/>
                </a:lnTo>
                <a:lnTo>
                  <a:pt x="86" y="1026"/>
                </a:lnTo>
                <a:lnTo>
                  <a:pt x="84" y="1009"/>
                </a:lnTo>
                <a:lnTo>
                  <a:pt x="84" y="993"/>
                </a:lnTo>
                <a:lnTo>
                  <a:pt x="84" y="976"/>
                </a:lnTo>
                <a:lnTo>
                  <a:pt x="84" y="976"/>
                </a:lnTo>
                <a:lnTo>
                  <a:pt x="88" y="959"/>
                </a:lnTo>
                <a:lnTo>
                  <a:pt x="91" y="944"/>
                </a:lnTo>
                <a:lnTo>
                  <a:pt x="97" y="929"/>
                </a:lnTo>
                <a:lnTo>
                  <a:pt x="105" y="914"/>
                </a:lnTo>
                <a:lnTo>
                  <a:pt x="114" y="899"/>
                </a:lnTo>
                <a:lnTo>
                  <a:pt x="123" y="886"/>
                </a:lnTo>
                <a:lnTo>
                  <a:pt x="134" y="875"/>
                </a:lnTo>
                <a:lnTo>
                  <a:pt x="147" y="864"/>
                </a:lnTo>
                <a:lnTo>
                  <a:pt x="147" y="864"/>
                </a:lnTo>
                <a:lnTo>
                  <a:pt x="159" y="856"/>
                </a:lnTo>
                <a:lnTo>
                  <a:pt x="172" y="849"/>
                </a:lnTo>
                <a:lnTo>
                  <a:pt x="183" y="842"/>
                </a:lnTo>
                <a:lnTo>
                  <a:pt x="196" y="838"/>
                </a:lnTo>
                <a:lnTo>
                  <a:pt x="209" y="832"/>
                </a:lnTo>
                <a:lnTo>
                  <a:pt x="224" y="830"/>
                </a:lnTo>
                <a:lnTo>
                  <a:pt x="237" y="828"/>
                </a:lnTo>
                <a:lnTo>
                  <a:pt x="252" y="828"/>
                </a:lnTo>
                <a:lnTo>
                  <a:pt x="252" y="828"/>
                </a:lnTo>
                <a:lnTo>
                  <a:pt x="271" y="828"/>
                </a:lnTo>
                <a:lnTo>
                  <a:pt x="289" y="832"/>
                </a:lnTo>
                <a:lnTo>
                  <a:pt x="308" y="838"/>
                </a:lnTo>
                <a:lnTo>
                  <a:pt x="325" y="845"/>
                </a:lnTo>
                <a:lnTo>
                  <a:pt x="341" y="855"/>
                </a:lnTo>
                <a:lnTo>
                  <a:pt x="356" y="864"/>
                </a:lnTo>
                <a:lnTo>
                  <a:pt x="371" y="877"/>
                </a:lnTo>
                <a:lnTo>
                  <a:pt x="384" y="892"/>
                </a:lnTo>
                <a:lnTo>
                  <a:pt x="384" y="892"/>
                </a:lnTo>
                <a:lnTo>
                  <a:pt x="394" y="905"/>
                </a:lnTo>
                <a:lnTo>
                  <a:pt x="401" y="920"/>
                </a:lnTo>
                <a:lnTo>
                  <a:pt x="409" y="935"/>
                </a:lnTo>
                <a:lnTo>
                  <a:pt x="414" y="950"/>
                </a:lnTo>
                <a:lnTo>
                  <a:pt x="416" y="967"/>
                </a:lnTo>
                <a:lnTo>
                  <a:pt x="420" y="983"/>
                </a:lnTo>
                <a:lnTo>
                  <a:pt x="420" y="998"/>
                </a:lnTo>
                <a:lnTo>
                  <a:pt x="418" y="1015"/>
                </a:lnTo>
                <a:lnTo>
                  <a:pt x="418" y="1015"/>
                </a:lnTo>
                <a:lnTo>
                  <a:pt x="416" y="1032"/>
                </a:lnTo>
                <a:lnTo>
                  <a:pt x="411" y="1049"/>
                </a:lnTo>
                <a:lnTo>
                  <a:pt x="405" y="1064"/>
                </a:lnTo>
                <a:lnTo>
                  <a:pt x="397" y="1079"/>
                </a:lnTo>
                <a:lnTo>
                  <a:pt x="390" y="1092"/>
                </a:lnTo>
                <a:lnTo>
                  <a:pt x="379" y="1105"/>
                </a:lnTo>
                <a:lnTo>
                  <a:pt x="368" y="1118"/>
                </a:lnTo>
                <a:lnTo>
                  <a:pt x="356" y="1127"/>
                </a:lnTo>
                <a:lnTo>
                  <a:pt x="356" y="1127"/>
                </a:lnTo>
                <a:lnTo>
                  <a:pt x="340" y="1140"/>
                </a:lnTo>
                <a:lnTo>
                  <a:pt x="321" y="1149"/>
                </a:lnTo>
                <a:lnTo>
                  <a:pt x="321" y="1149"/>
                </a:lnTo>
                <a:lnTo>
                  <a:pt x="313" y="1153"/>
                </a:lnTo>
                <a:lnTo>
                  <a:pt x="308" y="1157"/>
                </a:lnTo>
                <a:lnTo>
                  <a:pt x="304" y="1163"/>
                </a:lnTo>
                <a:lnTo>
                  <a:pt x="300" y="1168"/>
                </a:lnTo>
                <a:lnTo>
                  <a:pt x="297" y="1176"/>
                </a:lnTo>
                <a:lnTo>
                  <a:pt x="297" y="1181"/>
                </a:lnTo>
                <a:lnTo>
                  <a:pt x="295" y="1189"/>
                </a:lnTo>
                <a:lnTo>
                  <a:pt x="297" y="1196"/>
                </a:lnTo>
                <a:lnTo>
                  <a:pt x="297" y="1196"/>
                </a:lnTo>
                <a:close/>
                <a:moveTo>
                  <a:pt x="384" y="1211"/>
                </a:moveTo>
                <a:lnTo>
                  <a:pt x="384" y="1211"/>
                </a:lnTo>
                <a:lnTo>
                  <a:pt x="407" y="1194"/>
                </a:lnTo>
                <a:lnTo>
                  <a:pt x="407" y="1194"/>
                </a:lnTo>
                <a:lnTo>
                  <a:pt x="427" y="1176"/>
                </a:lnTo>
                <a:lnTo>
                  <a:pt x="427" y="1176"/>
                </a:lnTo>
                <a:lnTo>
                  <a:pt x="409" y="1215"/>
                </a:lnTo>
                <a:lnTo>
                  <a:pt x="390" y="1256"/>
                </a:lnTo>
                <a:lnTo>
                  <a:pt x="390" y="1256"/>
                </a:lnTo>
                <a:lnTo>
                  <a:pt x="384" y="1211"/>
                </a:lnTo>
                <a:lnTo>
                  <a:pt x="384" y="1211"/>
                </a:lnTo>
                <a:close/>
                <a:moveTo>
                  <a:pt x="606" y="2469"/>
                </a:moveTo>
                <a:lnTo>
                  <a:pt x="606" y="2469"/>
                </a:lnTo>
                <a:lnTo>
                  <a:pt x="605" y="2575"/>
                </a:lnTo>
                <a:lnTo>
                  <a:pt x="603" y="2682"/>
                </a:lnTo>
                <a:lnTo>
                  <a:pt x="603" y="2682"/>
                </a:lnTo>
                <a:lnTo>
                  <a:pt x="599" y="2700"/>
                </a:lnTo>
                <a:lnTo>
                  <a:pt x="599" y="2700"/>
                </a:lnTo>
                <a:lnTo>
                  <a:pt x="593" y="2670"/>
                </a:lnTo>
                <a:lnTo>
                  <a:pt x="593" y="2670"/>
                </a:lnTo>
                <a:lnTo>
                  <a:pt x="590" y="2648"/>
                </a:lnTo>
                <a:lnTo>
                  <a:pt x="586" y="2620"/>
                </a:lnTo>
                <a:lnTo>
                  <a:pt x="582" y="2558"/>
                </a:lnTo>
                <a:lnTo>
                  <a:pt x="582" y="2488"/>
                </a:lnTo>
                <a:lnTo>
                  <a:pt x="582" y="2409"/>
                </a:lnTo>
                <a:lnTo>
                  <a:pt x="586" y="2331"/>
                </a:lnTo>
                <a:lnTo>
                  <a:pt x="590" y="2256"/>
                </a:lnTo>
                <a:lnTo>
                  <a:pt x="597" y="2187"/>
                </a:lnTo>
                <a:lnTo>
                  <a:pt x="605" y="2131"/>
                </a:lnTo>
                <a:lnTo>
                  <a:pt x="605" y="2131"/>
                </a:lnTo>
                <a:lnTo>
                  <a:pt x="608" y="2163"/>
                </a:lnTo>
                <a:lnTo>
                  <a:pt x="610" y="2202"/>
                </a:lnTo>
                <a:lnTo>
                  <a:pt x="610" y="2290"/>
                </a:lnTo>
                <a:lnTo>
                  <a:pt x="610" y="2381"/>
                </a:lnTo>
                <a:lnTo>
                  <a:pt x="606" y="2469"/>
                </a:lnTo>
                <a:lnTo>
                  <a:pt x="606" y="246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59" name="Freeform: Shape 54"/>
          <p:cNvSpPr>
            <a:spLocks/>
          </p:cNvSpPr>
          <p:nvPr/>
        </p:nvSpPr>
        <p:spPr bwMode="auto">
          <a:xfrm>
            <a:off x="8998791" y="5034985"/>
            <a:ext cx="146347" cy="203839"/>
          </a:xfrm>
          <a:custGeom>
            <a:avLst/>
            <a:gdLst>
              <a:gd name="T0" fmla="*/ 6 w 280"/>
              <a:gd name="T1" fmla="*/ 71 h 390"/>
              <a:gd name="T2" fmla="*/ 6 w 280"/>
              <a:gd name="T3" fmla="*/ 75 h 390"/>
              <a:gd name="T4" fmla="*/ 30 w 280"/>
              <a:gd name="T5" fmla="*/ 205 h 390"/>
              <a:gd name="T6" fmla="*/ 53 w 280"/>
              <a:gd name="T7" fmla="*/ 355 h 390"/>
              <a:gd name="T8" fmla="*/ 54 w 280"/>
              <a:gd name="T9" fmla="*/ 362 h 390"/>
              <a:gd name="T10" fmla="*/ 64 w 280"/>
              <a:gd name="T11" fmla="*/ 379 h 390"/>
              <a:gd name="T12" fmla="*/ 71 w 280"/>
              <a:gd name="T13" fmla="*/ 385 h 390"/>
              <a:gd name="T14" fmla="*/ 94 w 280"/>
              <a:gd name="T15" fmla="*/ 390 h 390"/>
              <a:gd name="T16" fmla="*/ 107 w 280"/>
              <a:gd name="T17" fmla="*/ 388 h 390"/>
              <a:gd name="T18" fmla="*/ 133 w 280"/>
              <a:gd name="T19" fmla="*/ 379 h 390"/>
              <a:gd name="T20" fmla="*/ 176 w 280"/>
              <a:gd name="T21" fmla="*/ 360 h 390"/>
              <a:gd name="T22" fmla="*/ 211 w 280"/>
              <a:gd name="T23" fmla="*/ 338 h 390"/>
              <a:gd name="T24" fmla="*/ 237 w 280"/>
              <a:gd name="T25" fmla="*/ 315 h 390"/>
              <a:gd name="T26" fmla="*/ 256 w 280"/>
              <a:gd name="T27" fmla="*/ 293 h 390"/>
              <a:gd name="T28" fmla="*/ 269 w 280"/>
              <a:gd name="T29" fmla="*/ 271 h 390"/>
              <a:gd name="T30" fmla="*/ 278 w 280"/>
              <a:gd name="T31" fmla="*/ 239 h 390"/>
              <a:gd name="T32" fmla="*/ 280 w 280"/>
              <a:gd name="T33" fmla="*/ 218 h 390"/>
              <a:gd name="T34" fmla="*/ 275 w 280"/>
              <a:gd name="T35" fmla="*/ 179 h 390"/>
              <a:gd name="T36" fmla="*/ 263 w 280"/>
              <a:gd name="T37" fmla="*/ 144 h 390"/>
              <a:gd name="T38" fmla="*/ 245 w 280"/>
              <a:gd name="T39" fmla="*/ 110 h 390"/>
              <a:gd name="T40" fmla="*/ 219 w 280"/>
              <a:gd name="T41" fmla="*/ 80 h 390"/>
              <a:gd name="T42" fmla="*/ 187 w 280"/>
              <a:gd name="T43" fmla="*/ 54 h 390"/>
              <a:gd name="T44" fmla="*/ 148 w 280"/>
              <a:gd name="T45" fmla="*/ 32 h 390"/>
              <a:gd name="T46" fmla="*/ 103 w 280"/>
              <a:gd name="T47" fmla="*/ 15 h 390"/>
              <a:gd name="T48" fmla="*/ 51 w 280"/>
              <a:gd name="T49" fmla="*/ 2 h 390"/>
              <a:gd name="T50" fmla="*/ 41 w 280"/>
              <a:gd name="T51" fmla="*/ 0 h 390"/>
              <a:gd name="T52" fmla="*/ 21 w 280"/>
              <a:gd name="T53" fmla="*/ 6 h 390"/>
              <a:gd name="T54" fmla="*/ 13 w 280"/>
              <a:gd name="T55" fmla="*/ 13 h 390"/>
              <a:gd name="T56" fmla="*/ 2 w 280"/>
              <a:gd name="T57" fmla="*/ 30 h 390"/>
              <a:gd name="T58" fmla="*/ 2 w 280"/>
              <a:gd name="T59" fmla="*/ 50 h 390"/>
              <a:gd name="T60" fmla="*/ 6 w 280"/>
              <a:gd name="T61" fmla="*/ 71 h 390"/>
              <a:gd name="T62" fmla="*/ 129 w 280"/>
              <a:gd name="T63" fmla="*/ 289 h 390"/>
              <a:gd name="T64" fmla="*/ 114 w 280"/>
              <a:gd name="T65" fmla="*/ 192 h 390"/>
              <a:gd name="T66" fmla="*/ 97 w 280"/>
              <a:gd name="T67" fmla="*/ 103 h 390"/>
              <a:gd name="T68" fmla="*/ 140 w 280"/>
              <a:gd name="T69" fmla="*/ 123 h 390"/>
              <a:gd name="T70" fmla="*/ 170 w 280"/>
              <a:gd name="T71" fmla="*/ 151 h 390"/>
              <a:gd name="T72" fmla="*/ 189 w 280"/>
              <a:gd name="T73" fmla="*/ 183 h 390"/>
              <a:gd name="T74" fmla="*/ 196 w 280"/>
              <a:gd name="T75" fmla="*/ 220 h 390"/>
              <a:gd name="T76" fmla="*/ 194 w 280"/>
              <a:gd name="T77" fmla="*/ 231 h 390"/>
              <a:gd name="T78" fmla="*/ 183 w 280"/>
              <a:gd name="T79" fmla="*/ 252 h 390"/>
              <a:gd name="T80" fmla="*/ 165 w 280"/>
              <a:gd name="T81" fmla="*/ 269 h 390"/>
              <a:gd name="T82" fmla="*/ 129 w 280"/>
              <a:gd name="T83" fmla="*/ 28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0" h="390">
                <a:moveTo>
                  <a:pt x="6" y="71"/>
                </a:moveTo>
                <a:lnTo>
                  <a:pt x="6" y="71"/>
                </a:lnTo>
                <a:lnTo>
                  <a:pt x="6" y="75"/>
                </a:lnTo>
                <a:lnTo>
                  <a:pt x="6" y="75"/>
                </a:lnTo>
                <a:lnTo>
                  <a:pt x="19" y="136"/>
                </a:lnTo>
                <a:lnTo>
                  <a:pt x="30" y="205"/>
                </a:lnTo>
                <a:lnTo>
                  <a:pt x="41" y="276"/>
                </a:lnTo>
                <a:lnTo>
                  <a:pt x="53" y="355"/>
                </a:lnTo>
                <a:lnTo>
                  <a:pt x="53" y="355"/>
                </a:lnTo>
                <a:lnTo>
                  <a:pt x="54" y="362"/>
                </a:lnTo>
                <a:lnTo>
                  <a:pt x="58" y="371"/>
                </a:lnTo>
                <a:lnTo>
                  <a:pt x="64" y="379"/>
                </a:lnTo>
                <a:lnTo>
                  <a:pt x="71" y="385"/>
                </a:lnTo>
                <a:lnTo>
                  <a:pt x="71" y="385"/>
                </a:lnTo>
                <a:lnTo>
                  <a:pt x="82" y="388"/>
                </a:lnTo>
                <a:lnTo>
                  <a:pt x="94" y="390"/>
                </a:lnTo>
                <a:lnTo>
                  <a:pt x="94" y="390"/>
                </a:lnTo>
                <a:lnTo>
                  <a:pt x="107" y="388"/>
                </a:lnTo>
                <a:lnTo>
                  <a:pt x="107" y="388"/>
                </a:lnTo>
                <a:lnTo>
                  <a:pt x="133" y="379"/>
                </a:lnTo>
                <a:lnTo>
                  <a:pt x="155" y="370"/>
                </a:lnTo>
                <a:lnTo>
                  <a:pt x="176" y="360"/>
                </a:lnTo>
                <a:lnTo>
                  <a:pt x="194" y="349"/>
                </a:lnTo>
                <a:lnTo>
                  <a:pt x="211" y="338"/>
                </a:lnTo>
                <a:lnTo>
                  <a:pt x="226" y="327"/>
                </a:lnTo>
                <a:lnTo>
                  <a:pt x="237" y="315"/>
                </a:lnTo>
                <a:lnTo>
                  <a:pt x="249" y="304"/>
                </a:lnTo>
                <a:lnTo>
                  <a:pt x="256" y="293"/>
                </a:lnTo>
                <a:lnTo>
                  <a:pt x="263" y="282"/>
                </a:lnTo>
                <a:lnTo>
                  <a:pt x="269" y="271"/>
                </a:lnTo>
                <a:lnTo>
                  <a:pt x="273" y="259"/>
                </a:lnTo>
                <a:lnTo>
                  <a:pt x="278" y="239"/>
                </a:lnTo>
                <a:lnTo>
                  <a:pt x="280" y="218"/>
                </a:lnTo>
                <a:lnTo>
                  <a:pt x="280" y="218"/>
                </a:lnTo>
                <a:lnTo>
                  <a:pt x="278" y="200"/>
                </a:lnTo>
                <a:lnTo>
                  <a:pt x="275" y="179"/>
                </a:lnTo>
                <a:lnTo>
                  <a:pt x="271" y="161"/>
                </a:lnTo>
                <a:lnTo>
                  <a:pt x="263" y="144"/>
                </a:lnTo>
                <a:lnTo>
                  <a:pt x="254" y="125"/>
                </a:lnTo>
                <a:lnTo>
                  <a:pt x="245" y="110"/>
                </a:lnTo>
                <a:lnTo>
                  <a:pt x="234" y="95"/>
                </a:lnTo>
                <a:lnTo>
                  <a:pt x="219" y="80"/>
                </a:lnTo>
                <a:lnTo>
                  <a:pt x="204" y="67"/>
                </a:lnTo>
                <a:lnTo>
                  <a:pt x="187" y="54"/>
                </a:lnTo>
                <a:lnTo>
                  <a:pt x="168" y="43"/>
                </a:lnTo>
                <a:lnTo>
                  <a:pt x="148" y="32"/>
                </a:lnTo>
                <a:lnTo>
                  <a:pt x="125" y="22"/>
                </a:lnTo>
                <a:lnTo>
                  <a:pt x="103" y="15"/>
                </a:lnTo>
                <a:lnTo>
                  <a:pt x="79" y="8"/>
                </a:lnTo>
                <a:lnTo>
                  <a:pt x="51" y="2"/>
                </a:lnTo>
                <a:lnTo>
                  <a:pt x="51" y="2"/>
                </a:lnTo>
                <a:lnTo>
                  <a:pt x="41" y="0"/>
                </a:lnTo>
                <a:lnTo>
                  <a:pt x="30" y="2"/>
                </a:lnTo>
                <a:lnTo>
                  <a:pt x="21" y="6"/>
                </a:lnTo>
                <a:lnTo>
                  <a:pt x="13" y="13"/>
                </a:lnTo>
                <a:lnTo>
                  <a:pt x="13" y="13"/>
                </a:lnTo>
                <a:lnTo>
                  <a:pt x="8" y="21"/>
                </a:lnTo>
                <a:lnTo>
                  <a:pt x="2" y="30"/>
                </a:lnTo>
                <a:lnTo>
                  <a:pt x="0" y="39"/>
                </a:lnTo>
                <a:lnTo>
                  <a:pt x="2" y="50"/>
                </a:lnTo>
                <a:lnTo>
                  <a:pt x="2" y="50"/>
                </a:lnTo>
                <a:lnTo>
                  <a:pt x="6" y="71"/>
                </a:lnTo>
                <a:lnTo>
                  <a:pt x="6" y="71"/>
                </a:lnTo>
                <a:close/>
                <a:moveTo>
                  <a:pt x="129" y="289"/>
                </a:moveTo>
                <a:lnTo>
                  <a:pt x="129" y="289"/>
                </a:lnTo>
                <a:lnTo>
                  <a:pt x="114" y="192"/>
                </a:lnTo>
                <a:lnTo>
                  <a:pt x="97" y="103"/>
                </a:lnTo>
                <a:lnTo>
                  <a:pt x="97" y="103"/>
                </a:lnTo>
                <a:lnTo>
                  <a:pt x="120" y="112"/>
                </a:lnTo>
                <a:lnTo>
                  <a:pt x="140" y="123"/>
                </a:lnTo>
                <a:lnTo>
                  <a:pt x="157" y="136"/>
                </a:lnTo>
                <a:lnTo>
                  <a:pt x="170" y="151"/>
                </a:lnTo>
                <a:lnTo>
                  <a:pt x="181" y="166"/>
                </a:lnTo>
                <a:lnTo>
                  <a:pt x="189" y="183"/>
                </a:lnTo>
                <a:lnTo>
                  <a:pt x="194" y="202"/>
                </a:lnTo>
                <a:lnTo>
                  <a:pt x="196" y="220"/>
                </a:lnTo>
                <a:lnTo>
                  <a:pt x="196" y="220"/>
                </a:lnTo>
                <a:lnTo>
                  <a:pt x="194" y="231"/>
                </a:lnTo>
                <a:lnTo>
                  <a:pt x="191" y="241"/>
                </a:lnTo>
                <a:lnTo>
                  <a:pt x="183" y="252"/>
                </a:lnTo>
                <a:lnTo>
                  <a:pt x="174" y="259"/>
                </a:lnTo>
                <a:lnTo>
                  <a:pt x="165" y="269"/>
                </a:lnTo>
                <a:lnTo>
                  <a:pt x="153" y="276"/>
                </a:lnTo>
                <a:lnTo>
                  <a:pt x="129" y="289"/>
                </a:lnTo>
                <a:lnTo>
                  <a:pt x="129" y="2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60" name="Freeform: Shape 55"/>
          <p:cNvSpPr>
            <a:spLocks/>
          </p:cNvSpPr>
          <p:nvPr/>
        </p:nvSpPr>
        <p:spPr bwMode="auto">
          <a:xfrm>
            <a:off x="8835139" y="4456850"/>
            <a:ext cx="66901" cy="106623"/>
          </a:xfrm>
          <a:custGeom>
            <a:avLst/>
            <a:gdLst>
              <a:gd name="T0" fmla="*/ 71 w 127"/>
              <a:gd name="T1" fmla="*/ 0 h 204"/>
              <a:gd name="T2" fmla="*/ 71 w 127"/>
              <a:gd name="T3" fmla="*/ 0 h 204"/>
              <a:gd name="T4" fmla="*/ 58 w 127"/>
              <a:gd name="T5" fmla="*/ 0 h 204"/>
              <a:gd name="T6" fmla="*/ 46 w 127"/>
              <a:gd name="T7" fmla="*/ 4 h 204"/>
              <a:gd name="T8" fmla="*/ 35 w 127"/>
              <a:gd name="T9" fmla="*/ 10 h 204"/>
              <a:gd name="T10" fmla="*/ 26 w 127"/>
              <a:gd name="T11" fmla="*/ 15 h 204"/>
              <a:gd name="T12" fmla="*/ 18 w 127"/>
              <a:gd name="T13" fmla="*/ 25 h 204"/>
              <a:gd name="T14" fmla="*/ 11 w 127"/>
              <a:gd name="T15" fmla="*/ 34 h 204"/>
              <a:gd name="T16" fmla="*/ 7 w 127"/>
              <a:gd name="T17" fmla="*/ 47 h 204"/>
              <a:gd name="T18" fmla="*/ 5 w 127"/>
              <a:gd name="T19" fmla="*/ 58 h 204"/>
              <a:gd name="T20" fmla="*/ 0 w 127"/>
              <a:gd name="T21" fmla="*/ 137 h 204"/>
              <a:gd name="T22" fmla="*/ 0 w 127"/>
              <a:gd name="T23" fmla="*/ 137 h 204"/>
              <a:gd name="T24" fmla="*/ 0 w 127"/>
              <a:gd name="T25" fmla="*/ 150 h 204"/>
              <a:gd name="T26" fmla="*/ 2 w 127"/>
              <a:gd name="T27" fmla="*/ 161 h 204"/>
              <a:gd name="T28" fmla="*/ 7 w 127"/>
              <a:gd name="T29" fmla="*/ 172 h 204"/>
              <a:gd name="T30" fmla="*/ 13 w 127"/>
              <a:gd name="T31" fmla="*/ 181 h 204"/>
              <a:gd name="T32" fmla="*/ 22 w 127"/>
              <a:gd name="T33" fmla="*/ 191 h 204"/>
              <a:gd name="T34" fmla="*/ 32 w 127"/>
              <a:gd name="T35" fmla="*/ 196 h 204"/>
              <a:gd name="T36" fmla="*/ 43 w 127"/>
              <a:gd name="T37" fmla="*/ 202 h 204"/>
              <a:gd name="T38" fmla="*/ 56 w 127"/>
              <a:gd name="T39" fmla="*/ 204 h 204"/>
              <a:gd name="T40" fmla="*/ 56 w 127"/>
              <a:gd name="T41" fmla="*/ 204 h 204"/>
              <a:gd name="T42" fmla="*/ 69 w 127"/>
              <a:gd name="T43" fmla="*/ 204 h 204"/>
              <a:gd name="T44" fmla="*/ 80 w 127"/>
              <a:gd name="T45" fmla="*/ 200 h 204"/>
              <a:gd name="T46" fmla="*/ 91 w 127"/>
              <a:gd name="T47" fmla="*/ 194 h 204"/>
              <a:gd name="T48" fmla="*/ 101 w 127"/>
              <a:gd name="T49" fmla="*/ 189 h 204"/>
              <a:gd name="T50" fmla="*/ 108 w 127"/>
              <a:gd name="T51" fmla="*/ 179 h 204"/>
              <a:gd name="T52" fmla="*/ 114 w 127"/>
              <a:gd name="T53" fmla="*/ 170 h 204"/>
              <a:gd name="T54" fmla="*/ 119 w 127"/>
              <a:gd name="T55" fmla="*/ 157 h 204"/>
              <a:gd name="T56" fmla="*/ 121 w 127"/>
              <a:gd name="T57" fmla="*/ 146 h 204"/>
              <a:gd name="T58" fmla="*/ 127 w 127"/>
              <a:gd name="T59" fmla="*/ 68 h 204"/>
              <a:gd name="T60" fmla="*/ 127 w 127"/>
              <a:gd name="T61" fmla="*/ 68 h 204"/>
              <a:gd name="T62" fmla="*/ 127 w 127"/>
              <a:gd name="T63" fmla="*/ 54 h 204"/>
              <a:gd name="T64" fmla="*/ 123 w 127"/>
              <a:gd name="T65" fmla="*/ 43 h 204"/>
              <a:gd name="T66" fmla="*/ 119 w 127"/>
              <a:gd name="T67" fmla="*/ 32 h 204"/>
              <a:gd name="T68" fmla="*/ 112 w 127"/>
              <a:gd name="T69" fmla="*/ 23 h 204"/>
              <a:gd name="T70" fmla="*/ 104 w 127"/>
              <a:gd name="T71" fmla="*/ 13 h 204"/>
              <a:gd name="T72" fmla="*/ 95 w 127"/>
              <a:gd name="T73" fmla="*/ 8 h 204"/>
              <a:gd name="T74" fmla="*/ 84 w 127"/>
              <a:gd name="T75" fmla="*/ 2 h 204"/>
              <a:gd name="T76" fmla="*/ 71 w 127"/>
              <a:gd name="T77" fmla="*/ 0 h 204"/>
              <a:gd name="T78" fmla="*/ 71 w 127"/>
              <a:gd name="T7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7" h="204">
                <a:moveTo>
                  <a:pt x="71" y="0"/>
                </a:moveTo>
                <a:lnTo>
                  <a:pt x="71" y="0"/>
                </a:lnTo>
                <a:lnTo>
                  <a:pt x="58" y="0"/>
                </a:lnTo>
                <a:lnTo>
                  <a:pt x="46" y="4"/>
                </a:lnTo>
                <a:lnTo>
                  <a:pt x="35" y="10"/>
                </a:lnTo>
                <a:lnTo>
                  <a:pt x="26" y="15"/>
                </a:lnTo>
                <a:lnTo>
                  <a:pt x="18" y="25"/>
                </a:lnTo>
                <a:lnTo>
                  <a:pt x="11" y="34"/>
                </a:lnTo>
                <a:lnTo>
                  <a:pt x="7" y="47"/>
                </a:lnTo>
                <a:lnTo>
                  <a:pt x="5" y="58"/>
                </a:lnTo>
                <a:lnTo>
                  <a:pt x="0" y="137"/>
                </a:lnTo>
                <a:lnTo>
                  <a:pt x="0" y="137"/>
                </a:lnTo>
                <a:lnTo>
                  <a:pt x="0" y="150"/>
                </a:lnTo>
                <a:lnTo>
                  <a:pt x="2" y="161"/>
                </a:lnTo>
                <a:lnTo>
                  <a:pt x="7" y="172"/>
                </a:lnTo>
                <a:lnTo>
                  <a:pt x="13" y="181"/>
                </a:lnTo>
                <a:lnTo>
                  <a:pt x="22" y="191"/>
                </a:lnTo>
                <a:lnTo>
                  <a:pt x="32" y="196"/>
                </a:lnTo>
                <a:lnTo>
                  <a:pt x="43" y="202"/>
                </a:lnTo>
                <a:lnTo>
                  <a:pt x="56" y="204"/>
                </a:lnTo>
                <a:lnTo>
                  <a:pt x="56" y="204"/>
                </a:lnTo>
                <a:lnTo>
                  <a:pt x="69" y="204"/>
                </a:lnTo>
                <a:lnTo>
                  <a:pt x="80" y="200"/>
                </a:lnTo>
                <a:lnTo>
                  <a:pt x="91" y="194"/>
                </a:lnTo>
                <a:lnTo>
                  <a:pt x="101" y="189"/>
                </a:lnTo>
                <a:lnTo>
                  <a:pt x="108" y="179"/>
                </a:lnTo>
                <a:lnTo>
                  <a:pt x="114" y="170"/>
                </a:lnTo>
                <a:lnTo>
                  <a:pt x="119" y="157"/>
                </a:lnTo>
                <a:lnTo>
                  <a:pt x="121" y="146"/>
                </a:lnTo>
                <a:lnTo>
                  <a:pt x="127" y="68"/>
                </a:lnTo>
                <a:lnTo>
                  <a:pt x="127" y="68"/>
                </a:lnTo>
                <a:lnTo>
                  <a:pt x="127" y="54"/>
                </a:lnTo>
                <a:lnTo>
                  <a:pt x="123" y="43"/>
                </a:lnTo>
                <a:lnTo>
                  <a:pt x="119" y="32"/>
                </a:lnTo>
                <a:lnTo>
                  <a:pt x="112" y="23"/>
                </a:lnTo>
                <a:lnTo>
                  <a:pt x="104" y="13"/>
                </a:lnTo>
                <a:lnTo>
                  <a:pt x="95" y="8"/>
                </a:lnTo>
                <a:lnTo>
                  <a:pt x="84" y="2"/>
                </a:lnTo>
                <a:lnTo>
                  <a:pt x="71" y="0"/>
                </a:lnTo>
                <a:lnTo>
                  <a:pt x="7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61" name="Freeform: Shape 56"/>
          <p:cNvSpPr>
            <a:spLocks/>
          </p:cNvSpPr>
          <p:nvPr/>
        </p:nvSpPr>
        <p:spPr bwMode="auto">
          <a:xfrm>
            <a:off x="9039036" y="4509185"/>
            <a:ext cx="65856" cy="106623"/>
          </a:xfrm>
          <a:custGeom>
            <a:avLst/>
            <a:gdLst>
              <a:gd name="T0" fmla="*/ 56 w 127"/>
              <a:gd name="T1" fmla="*/ 0 h 204"/>
              <a:gd name="T2" fmla="*/ 56 w 127"/>
              <a:gd name="T3" fmla="*/ 0 h 204"/>
              <a:gd name="T4" fmla="*/ 43 w 127"/>
              <a:gd name="T5" fmla="*/ 2 h 204"/>
              <a:gd name="T6" fmla="*/ 32 w 127"/>
              <a:gd name="T7" fmla="*/ 8 h 204"/>
              <a:gd name="T8" fmla="*/ 22 w 127"/>
              <a:gd name="T9" fmla="*/ 13 h 204"/>
              <a:gd name="T10" fmla="*/ 13 w 127"/>
              <a:gd name="T11" fmla="*/ 23 h 204"/>
              <a:gd name="T12" fmla="*/ 7 w 127"/>
              <a:gd name="T13" fmla="*/ 32 h 204"/>
              <a:gd name="T14" fmla="*/ 4 w 127"/>
              <a:gd name="T15" fmla="*/ 43 h 204"/>
              <a:gd name="T16" fmla="*/ 0 w 127"/>
              <a:gd name="T17" fmla="*/ 54 h 204"/>
              <a:gd name="T18" fmla="*/ 0 w 127"/>
              <a:gd name="T19" fmla="*/ 68 h 204"/>
              <a:gd name="T20" fmla="*/ 5 w 127"/>
              <a:gd name="T21" fmla="*/ 146 h 204"/>
              <a:gd name="T22" fmla="*/ 5 w 127"/>
              <a:gd name="T23" fmla="*/ 146 h 204"/>
              <a:gd name="T24" fmla="*/ 7 w 127"/>
              <a:gd name="T25" fmla="*/ 157 h 204"/>
              <a:gd name="T26" fmla="*/ 13 w 127"/>
              <a:gd name="T27" fmla="*/ 170 h 204"/>
              <a:gd name="T28" fmla="*/ 18 w 127"/>
              <a:gd name="T29" fmla="*/ 179 h 204"/>
              <a:gd name="T30" fmla="*/ 26 w 127"/>
              <a:gd name="T31" fmla="*/ 189 h 204"/>
              <a:gd name="T32" fmla="*/ 35 w 127"/>
              <a:gd name="T33" fmla="*/ 194 h 204"/>
              <a:gd name="T34" fmla="*/ 46 w 127"/>
              <a:gd name="T35" fmla="*/ 200 h 204"/>
              <a:gd name="T36" fmla="*/ 58 w 127"/>
              <a:gd name="T37" fmla="*/ 204 h 204"/>
              <a:gd name="T38" fmla="*/ 71 w 127"/>
              <a:gd name="T39" fmla="*/ 204 h 204"/>
              <a:gd name="T40" fmla="*/ 71 w 127"/>
              <a:gd name="T41" fmla="*/ 204 h 204"/>
              <a:gd name="T42" fmla="*/ 84 w 127"/>
              <a:gd name="T43" fmla="*/ 202 h 204"/>
              <a:gd name="T44" fmla="*/ 95 w 127"/>
              <a:gd name="T45" fmla="*/ 196 h 204"/>
              <a:gd name="T46" fmla="*/ 104 w 127"/>
              <a:gd name="T47" fmla="*/ 191 h 204"/>
              <a:gd name="T48" fmla="*/ 114 w 127"/>
              <a:gd name="T49" fmla="*/ 181 h 204"/>
              <a:gd name="T50" fmla="*/ 119 w 127"/>
              <a:gd name="T51" fmla="*/ 172 h 204"/>
              <a:gd name="T52" fmla="*/ 125 w 127"/>
              <a:gd name="T53" fmla="*/ 161 h 204"/>
              <a:gd name="T54" fmla="*/ 127 w 127"/>
              <a:gd name="T55" fmla="*/ 150 h 204"/>
              <a:gd name="T56" fmla="*/ 127 w 127"/>
              <a:gd name="T57" fmla="*/ 137 h 204"/>
              <a:gd name="T58" fmla="*/ 121 w 127"/>
              <a:gd name="T59" fmla="*/ 58 h 204"/>
              <a:gd name="T60" fmla="*/ 121 w 127"/>
              <a:gd name="T61" fmla="*/ 58 h 204"/>
              <a:gd name="T62" fmla="*/ 119 w 127"/>
              <a:gd name="T63" fmla="*/ 47 h 204"/>
              <a:gd name="T64" fmla="*/ 114 w 127"/>
              <a:gd name="T65" fmla="*/ 34 h 204"/>
              <a:gd name="T66" fmla="*/ 108 w 127"/>
              <a:gd name="T67" fmla="*/ 25 h 204"/>
              <a:gd name="T68" fmla="*/ 101 w 127"/>
              <a:gd name="T69" fmla="*/ 15 h 204"/>
              <a:gd name="T70" fmla="*/ 91 w 127"/>
              <a:gd name="T71" fmla="*/ 10 h 204"/>
              <a:gd name="T72" fmla="*/ 80 w 127"/>
              <a:gd name="T73" fmla="*/ 4 h 204"/>
              <a:gd name="T74" fmla="*/ 69 w 127"/>
              <a:gd name="T75" fmla="*/ 0 h 204"/>
              <a:gd name="T76" fmla="*/ 56 w 127"/>
              <a:gd name="T77" fmla="*/ 0 h 204"/>
              <a:gd name="T78" fmla="*/ 56 w 127"/>
              <a:gd name="T7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7" h="204">
                <a:moveTo>
                  <a:pt x="56" y="0"/>
                </a:moveTo>
                <a:lnTo>
                  <a:pt x="56" y="0"/>
                </a:lnTo>
                <a:lnTo>
                  <a:pt x="43" y="2"/>
                </a:lnTo>
                <a:lnTo>
                  <a:pt x="32" y="8"/>
                </a:lnTo>
                <a:lnTo>
                  <a:pt x="22" y="13"/>
                </a:lnTo>
                <a:lnTo>
                  <a:pt x="13" y="23"/>
                </a:lnTo>
                <a:lnTo>
                  <a:pt x="7" y="32"/>
                </a:lnTo>
                <a:lnTo>
                  <a:pt x="4" y="43"/>
                </a:lnTo>
                <a:lnTo>
                  <a:pt x="0" y="54"/>
                </a:lnTo>
                <a:lnTo>
                  <a:pt x="0" y="68"/>
                </a:lnTo>
                <a:lnTo>
                  <a:pt x="5" y="146"/>
                </a:lnTo>
                <a:lnTo>
                  <a:pt x="5" y="146"/>
                </a:lnTo>
                <a:lnTo>
                  <a:pt x="7" y="157"/>
                </a:lnTo>
                <a:lnTo>
                  <a:pt x="13" y="170"/>
                </a:lnTo>
                <a:lnTo>
                  <a:pt x="18" y="179"/>
                </a:lnTo>
                <a:lnTo>
                  <a:pt x="26" y="189"/>
                </a:lnTo>
                <a:lnTo>
                  <a:pt x="35" y="194"/>
                </a:lnTo>
                <a:lnTo>
                  <a:pt x="46" y="200"/>
                </a:lnTo>
                <a:lnTo>
                  <a:pt x="58" y="204"/>
                </a:lnTo>
                <a:lnTo>
                  <a:pt x="71" y="204"/>
                </a:lnTo>
                <a:lnTo>
                  <a:pt x="71" y="204"/>
                </a:lnTo>
                <a:lnTo>
                  <a:pt x="84" y="202"/>
                </a:lnTo>
                <a:lnTo>
                  <a:pt x="95" y="196"/>
                </a:lnTo>
                <a:lnTo>
                  <a:pt x="104" y="191"/>
                </a:lnTo>
                <a:lnTo>
                  <a:pt x="114" y="181"/>
                </a:lnTo>
                <a:lnTo>
                  <a:pt x="119" y="172"/>
                </a:lnTo>
                <a:lnTo>
                  <a:pt x="125" y="161"/>
                </a:lnTo>
                <a:lnTo>
                  <a:pt x="127" y="150"/>
                </a:lnTo>
                <a:lnTo>
                  <a:pt x="127" y="137"/>
                </a:lnTo>
                <a:lnTo>
                  <a:pt x="121" y="58"/>
                </a:lnTo>
                <a:lnTo>
                  <a:pt x="121" y="58"/>
                </a:lnTo>
                <a:lnTo>
                  <a:pt x="119" y="47"/>
                </a:lnTo>
                <a:lnTo>
                  <a:pt x="114" y="34"/>
                </a:lnTo>
                <a:lnTo>
                  <a:pt x="108" y="25"/>
                </a:lnTo>
                <a:lnTo>
                  <a:pt x="101" y="15"/>
                </a:lnTo>
                <a:lnTo>
                  <a:pt x="91" y="10"/>
                </a:lnTo>
                <a:lnTo>
                  <a:pt x="80" y="4"/>
                </a:lnTo>
                <a:lnTo>
                  <a:pt x="69" y="0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64" name="TextBox 47"/>
          <p:cNvSpPr txBox="1">
            <a:spLocks/>
          </p:cNvSpPr>
          <p:nvPr/>
        </p:nvSpPr>
        <p:spPr bwMode="auto">
          <a:xfrm>
            <a:off x="7094983" y="4342651"/>
            <a:ext cx="484107" cy="470898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none" lIns="0" tIns="0" rIns="0" bIns="0" anchor="ctr">
            <a:normAutofit fontScale="77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4533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52" name="TextBox 45"/>
          <p:cNvSpPr txBox="1">
            <a:spLocks/>
          </p:cNvSpPr>
          <p:nvPr/>
        </p:nvSpPr>
        <p:spPr bwMode="auto">
          <a:xfrm>
            <a:off x="3076155" y="3460499"/>
            <a:ext cx="1864667" cy="530395"/>
          </a:xfrm>
          <a:prstGeom prst="rect">
            <a:avLst/>
          </a:prstGeom>
          <a:noFill/>
          <a:sp3d prstMaterial="matte">
            <a:bevelT w="1270" h="1270"/>
          </a:sp3d>
        </p:spPr>
        <p:txBody>
          <a:bodyPr wrap="none" lIns="0" tIns="0" rIns="0" bIns="0" anchor="ctr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11430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进行实验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027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9104" y="24791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44444"/>
                </a:solidFill>
                <a:cs typeface="+mn-ea"/>
              </a:rPr>
              <a:t>标本</a:t>
            </a:r>
            <a:r>
              <a:rPr lang="zh-CN" altLang="en-US" sz="2800" dirty="0" smtClean="0">
                <a:solidFill>
                  <a:srgbClr val="444444"/>
                </a:solidFill>
                <a:cs typeface="+mn-ea"/>
              </a:rPr>
              <a:t>编号、拍照</a:t>
            </a:r>
            <a:endParaRPr lang="zh-CN" altLang="en-US" sz="2800" dirty="0">
              <a:solidFill>
                <a:srgbClr val="444444"/>
              </a:solidFill>
              <a:cs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37" y="1093708"/>
            <a:ext cx="586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现有标本品种拍照及编号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4" r="4169" b="17713"/>
          <a:stretch/>
        </p:blipFill>
        <p:spPr>
          <a:xfrm>
            <a:off x="5772569" y="1741942"/>
            <a:ext cx="3234744" cy="1994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34" r="2054" b="20664"/>
          <a:stretch/>
        </p:blipFill>
        <p:spPr>
          <a:xfrm>
            <a:off x="9007313" y="1762021"/>
            <a:ext cx="2349353" cy="19742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2" b="26370"/>
          <a:stretch/>
        </p:blipFill>
        <p:spPr>
          <a:xfrm>
            <a:off x="963364" y="3937934"/>
            <a:ext cx="2918489" cy="1886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6" b="22099"/>
          <a:stretch/>
        </p:blipFill>
        <p:spPr>
          <a:xfrm>
            <a:off x="5830194" y="3937933"/>
            <a:ext cx="2733817" cy="18860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14435" r="3406" b="13960"/>
          <a:stretch/>
        </p:blipFill>
        <p:spPr>
          <a:xfrm>
            <a:off x="3881852" y="3937934"/>
            <a:ext cx="1948341" cy="18860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9313" r="4869" b="21847"/>
          <a:stretch/>
        </p:blipFill>
        <p:spPr>
          <a:xfrm>
            <a:off x="963365" y="1741227"/>
            <a:ext cx="2040530" cy="19950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0" r="76" b="28391"/>
          <a:stretch/>
        </p:blipFill>
        <p:spPr>
          <a:xfrm>
            <a:off x="3003895" y="1751624"/>
            <a:ext cx="2768674" cy="19742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26514" r="-1" b="28563"/>
          <a:stretch/>
        </p:blipFill>
        <p:spPr>
          <a:xfrm>
            <a:off x="8564011" y="3930113"/>
            <a:ext cx="2792655" cy="18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3">
            <a:extLst>
              <a:ext uri="{FF2B5EF4-FFF2-40B4-BE49-F238E27FC236}">
                <a16:creationId xmlns="" xmlns:a16="http://schemas.microsoft.com/office/drawing/2014/main" id="{997912B2-6116-4E42-8E77-8536AF2DF246}"/>
              </a:ext>
            </a:extLst>
          </p:cNvPr>
          <p:cNvSpPr txBox="1"/>
          <p:nvPr/>
        </p:nvSpPr>
        <p:spPr>
          <a:xfrm>
            <a:off x="1311471" y="1083475"/>
            <a:ext cx="376733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张士亭</a:t>
            </a:r>
            <a:r>
              <a:rPr lang="en-US" altLang="zh-CN" sz="1400" dirty="0"/>
              <a:t>. </a:t>
            </a:r>
            <a:r>
              <a:rPr lang="zh-CN" altLang="en-US" sz="1400" dirty="0"/>
              <a:t>蓝绿色蛇纹石质玉的宝石矿物学特征研究</a:t>
            </a:r>
            <a:r>
              <a:rPr lang="en-US" altLang="zh-CN" sz="1400" dirty="0"/>
              <a:t>[D].</a:t>
            </a:r>
            <a:r>
              <a:rPr lang="zh-CN" altLang="en-US" sz="1400" dirty="0"/>
              <a:t>中国地质大学</a:t>
            </a:r>
            <a:r>
              <a:rPr lang="en-US" altLang="zh-CN" sz="1400" dirty="0"/>
              <a:t>(</a:t>
            </a:r>
            <a:r>
              <a:rPr lang="zh-CN" altLang="en-US" sz="1400" dirty="0"/>
              <a:t>北京</a:t>
            </a:r>
            <a:r>
              <a:rPr lang="en-US" altLang="zh-CN" sz="1400" dirty="0"/>
              <a:t>),2020.</a:t>
            </a:r>
            <a:r>
              <a:rPr lang="zh-CN" altLang="en-US" sz="1400" dirty="0">
                <a:solidFill>
                  <a:srgbClr val="555555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FE178A63-81E8-4C6A-99EB-E6F942FC35B7}"/>
              </a:ext>
            </a:extLst>
          </p:cNvPr>
          <p:cNvSpPr/>
          <p:nvPr/>
        </p:nvSpPr>
        <p:spPr>
          <a:xfrm>
            <a:off x="421345" y="1082094"/>
            <a:ext cx="640211" cy="640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xtBox 33">
            <a:extLst>
              <a:ext uri="{FF2B5EF4-FFF2-40B4-BE49-F238E27FC236}">
                <a16:creationId xmlns="" xmlns:a16="http://schemas.microsoft.com/office/drawing/2014/main" id="{1EA0EA48-A621-4682-A84F-8BCB3E08E031}"/>
              </a:ext>
            </a:extLst>
          </p:cNvPr>
          <p:cNvSpPr txBox="1"/>
          <p:nvPr/>
        </p:nvSpPr>
        <p:spPr>
          <a:xfrm>
            <a:off x="1153993" y="2057592"/>
            <a:ext cx="3418279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zh-CN" altLang="en-US" sz="1400" dirty="0"/>
              <a:t>珠铭睿</a:t>
            </a:r>
            <a:r>
              <a:rPr lang="en-US" altLang="zh-CN" sz="1400" dirty="0"/>
              <a:t>. </a:t>
            </a:r>
            <a:r>
              <a:rPr lang="zh-CN" altLang="en-US" sz="1400" dirty="0"/>
              <a:t>辽宁岫岩黄</a:t>
            </a:r>
            <a:r>
              <a:rPr lang="en-US" altLang="zh-CN" sz="1400" dirty="0"/>
              <a:t>—</a:t>
            </a:r>
            <a:r>
              <a:rPr lang="zh-CN" altLang="en-US" sz="1400" dirty="0"/>
              <a:t>绿色蛇纹石玉的颜色质量评价</a:t>
            </a:r>
            <a:r>
              <a:rPr lang="en-US" altLang="zh-CN" sz="1400" dirty="0"/>
              <a:t>[D].</a:t>
            </a:r>
            <a:r>
              <a:rPr lang="zh-CN" altLang="en-US" sz="1400" dirty="0"/>
              <a:t>中国地质大学</a:t>
            </a:r>
            <a:r>
              <a:rPr lang="en-US" altLang="zh-CN" sz="1400" dirty="0"/>
              <a:t>(</a:t>
            </a:r>
            <a:r>
              <a:rPr lang="zh-CN" altLang="en-US" sz="1400" dirty="0"/>
              <a:t>北京</a:t>
            </a:r>
            <a:r>
              <a:rPr lang="en-US" altLang="zh-CN" sz="1400" dirty="0"/>
              <a:t>),2019.</a:t>
            </a: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7A8F67CF-3A85-4A7F-9D1A-FAD9DFD3062C}"/>
              </a:ext>
            </a:extLst>
          </p:cNvPr>
          <p:cNvSpPr/>
          <p:nvPr/>
        </p:nvSpPr>
        <p:spPr>
          <a:xfrm>
            <a:off x="421345" y="1995472"/>
            <a:ext cx="640211" cy="640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024F7326-8E36-4179-BD27-D0441DCEF15D}"/>
              </a:ext>
            </a:extLst>
          </p:cNvPr>
          <p:cNvSpPr/>
          <p:nvPr/>
        </p:nvSpPr>
        <p:spPr>
          <a:xfrm>
            <a:off x="421345" y="2940456"/>
            <a:ext cx="640211" cy="640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1709EE63-3DCF-4CA3-B928-8ECB224EF15D}"/>
              </a:ext>
            </a:extLst>
          </p:cNvPr>
          <p:cNvSpPr/>
          <p:nvPr/>
        </p:nvSpPr>
        <p:spPr>
          <a:xfrm>
            <a:off x="413964" y="3788434"/>
            <a:ext cx="640211" cy="640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B1D9C812-7678-4EE2-9CE1-4930F368A06A}"/>
              </a:ext>
            </a:extLst>
          </p:cNvPr>
          <p:cNvSpPr/>
          <p:nvPr/>
        </p:nvSpPr>
        <p:spPr>
          <a:xfrm>
            <a:off x="413964" y="4616584"/>
            <a:ext cx="640211" cy="640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33">
            <a:extLst>
              <a:ext uri="{FF2B5EF4-FFF2-40B4-BE49-F238E27FC236}">
                <a16:creationId xmlns="" xmlns:a16="http://schemas.microsoft.com/office/drawing/2014/main" id="{F69547CD-39F4-48F6-89A2-61DA6A038408}"/>
              </a:ext>
            </a:extLst>
          </p:cNvPr>
          <p:cNvSpPr txBox="1"/>
          <p:nvPr/>
        </p:nvSpPr>
        <p:spPr>
          <a:xfrm>
            <a:off x="1193503" y="2968901"/>
            <a:ext cx="376733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zh-CN" altLang="en-US" sz="1400" dirty="0"/>
              <a:t>戚鸣</a:t>
            </a:r>
            <a:r>
              <a:rPr lang="en-US" altLang="zh-CN" sz="1400" dirty="0"/>
              <a:t>. </a:t>
            </a:r>
            <a:r>
              <a:rPr lang="zh-CN" altLang="en-US" sz="1400" dirty="0"/>
              <a:t>辽宁宽甸蛇纹石玉的矿物学宝石学特征研究</a:t>
            </a:r>
            <a:r>
              <a:rPr lang="en-US" altLang="zh-CN" sz="1400" dirty="0"/>
              <a:t>[D].</a:t>
            </a:r>
            <a:r>
              <a:rPr lang="zh-CN" altLang="en-US" sz="1400" dirty="0"/>
              <a:t>中国地质大学</a:t>
            </a:r>
            <a:r>
              <a:rPr lang="en-US" altLang="zh-CN" sz="1400" dirty="0"/>
              <a:t>(</a:t>
            </a:r>
            <a:r>
              <a:rPr lang="zh-CN" altLang="en-US" sz="1400" dirty="0"/>
              <a:t>北京</a:t>
            </a:r>
            <a:r>
              <a:rPr lang="en-US" altLang="zh-CN" sz="1400" dirty="0"/>
              <a:t>),2018.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endParaRPr lang="en-US" altLang="zh-CN" sz="1400" dirty="0"/>
          </a:p>
        </p:txBody>
      </p:sp>
      <p:sp>
        <p:nvSpPr>
          <p:cNvPr id="12" name="TextBox 33">
            <a:extLst>
              <a:ext uri="{FF2B5EF4-FFF2-40B4-BE49-F238E27FC236}">
                <a16:creationId xmlns="" xmlns:a16="http://schemas.microsoft.com/office/drawing/2014/main" id="{3552A659-C130-4699-9C62-58F8E51246D1}"/>
              </a:ext>
            </a:extLst>
          </p:cNvPr>
          <p:cNvSpPr txBox="1"/>
          <p:nvPr/>
        </p:nvSpPr>
        <p:spPr>
          <a:xfrm>
            <a:off x="1146609" y="4745261"/>
            <a:ext cx="3767336" cy="1011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zh-CN" altLang="en-US" sz="1400" dirty="0"/>
              <a:t>于晓敏</a:t>
            </a:r>
            <a:r>
              <a:rPr lang="en-US" altLang="zh-CN" sz="1400" dirty="0"/>
              <a:t>. </a:t>
            </a:r>
            <a:r>
              <a:rPr lang="zh-CN" altLang="en-US" sz="1400" dirty="0"/>
              <a:t>山东“崂山绿石”的宝石矿物学特征及成因研究</a:t>
            </a:r>
            <a:r>
              <a:rPr lang="en-US" altLang="zh-CN" sz="1400" dirty="0"/>
              <a:t>[D].</a:t>
            </a:r>
            <a:r>
              <a:rPr lang="zh-CN" altLang="en-US" sz="1400" dirty="0"/>
              <a:t>中国地质大学</a:t>
            </a:r>
            <a:r>
              <a:rPr lang="en-US" altLang="zh-CN" sz="1400" dirty="0"/>
              <a:t>(</a:t>
            </a:r>
            <a:r>
              <a:rPr lang="zh-CN" altLang="en-US" sz="1400" dirty="0"/>
              <a:t>北京</a:t>
            </a:r>
            <a:r>
              <a:rPr lang="en-US" altLang="zh-CN" sz="1400" dirty="0"/>
              <a:t>),2020.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endParaRPr lang="en-US" altLang="zh-CN" sz="1400" dirty="0"/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rgbClr val="555555"/>
              </a:solidFill>
              <a:cs typeface="+mn-ea"/>
              <a:sym typeface="+mn-lt"/>
            </a:endParaRPr>
          </a:p>
        </p:txBody>
      </p:sp>
      <p:sp>
        <p:nvSpPr>
          <p:cNvPr id="16" name="TextBox 42">
            <a:extLst>
              <a:ext uri="{FF2B5EF4-FFF2-40B4-BE49-F238E27FC236}">
                <a16:creationId xmlns="" xmlns:a16="http://schemas.microsoft.com/office/drawing/2014/main" id="{76E68D42-76C2-4C2E-9584-0D9D28029615}"/>
              </a:ext>
            </a:extLst>
          </p:cNvPr>
          <p:cNvSpPr txBox="1"/>
          <p:nvPr/>
        </p:nvSpPr>
        <p:spPr>
          <a:xfrm>
            <a:off x="1311471" y="315860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>
                <a:solidFill>
                  <a:srgbClr val="444444"/>
                </a:solidFill>
                <a:latin typeface="+mn-lt"/>
                <a:ea typeface="+mn-ea"/>
                <a:cs typeface="+mn-ea"/>
                <a:sym typeface="+mn-lt"/>
              </a:rPr>
              <a:t>1.6</a:t>
            </a:r>
            <a:r>
              <a:rPr lang="zh-CN" altLang="en-US" b="0" dirty="0">
                <a:solidFill>
                  <a:srgbClr val="444444"/>
                </a:solidFill>
                <a:latin typeface="+mn-lt"/>
                <a:ea typeface="+mn-ea"/>
                <a:cs typeface="+mn-ea"/>
                <a:sym typeface="+mn-lt"/>
              </a:rPr>
              <a:t>参考文献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4692" y="3838184"/>
            <a:ext cx="3894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马永强</a:t>
            </a:r>
            <a:r>
              <a:rPr lang="en-US" altLang="zh-CN" sz="1400" dirty="0"/>
              <a:t>.</a:t>
            </a:r>
            <a:r>
              <a:rPr lang="zh-CN" altLang="en-US" sz="1400" dirty="0"/>
              <a:t>信宜蛇纹石及其相似玉石鉴定特征的研究</a:t>
            </a:r>
            <a:r>
              <a:rPr lang="en-US" altLang="zh-CN" sz="1400" dirty="0"/>
              <a:t>[J].</a:t>
            </a:r>
            <a:r>
              <a:rPr lang="zh-CN" altLang="en-US" sz="1400" dirty="0"/>
              <a:t>现代经济信息</a:t>
            </a:r>
            <a:r>
              <a:rPr lang="en-US" altLang="zh-CN" sz="1400" dirty="0"/>
              <a:t>,2017(15):349-350</a:t>
            </a:r>
            <a:endParaRPr lang="zh-CN" altLang="en-US" sz="1400" dirty="0">
              <a:solidFill>
                <a:srgbClr val="555555"/>
              </a:solidFill>
              <a:cs typeface="+mn-ea"/>
              <a:sym typeface="+mn-lt"/>
            </a:endParaRPr>
          </a:p>
          <a:p>
            <a:endParaRPr lang="zh-CN" altLang="en-US" sz="1400" dirty="0"/>
          </a:p>
        </p:txBody>
      </p:sp>
      <p:sp>
        <p:nvSpPr>
          <p:cNvPr id="17" name="TextBox 33">
            <a:extLst>
              <a:ext uri="{FF2B5EF4-FFF2-40B4-BE49-F238E27FC236}">
                <a16:creationId xmlns="" xmlns:a16="http://schemas.microsoft.com/office/drawing/2014/main" id="{997912B2-6116-4E42-8E77-8536AF2DF246}"/>
              </a:ext>
            </a:extLst>
          </p:cNvPr>
          <p:cNvSpPr txBox="1"/>
          <p:nvPr/>
        </p:nvSpPr>
        <p:spPr>
          <a:xfrm>
            <a:off x="1278341" y="5432743"/>
            <a:ext cx="376733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zh-CN" altLang="en-US" sz="1400" dirty="0"/>
              <a:t>熊燕</a:t>
            </a:r>
            <a:r>
              <a:rPr lang="en-US" altLang="zh-CN" sz="1400" dirty="0"/>
              <a:t>,</a:t>
            </a:r>
            <a:r>
              <a:rPr lang="zh-CN" altLang="en-US" sz="1400" dirty="0"/>
              <a:t>翁楚炘</a:t>
            </a:r>
            <a:r>
              <a:rPr lang="en-US" altLang="zh-CN" sz="1400" dirty="0"/>
              <a:t>,</a:t>
            </a:r>
            <a:r>
              <a:rPr lang="zh-CN" altLang="en-US" sz="1400" dirty="0"/>
              <a:t>徐志</a:t>
            </a:r>
            <a:r>
              <a:rPr lang="en-US" altLang="zh-CN" sz="1400" dirty="0"/>
              <a:t>.</a:t>
            </a:r>
            <a:r>
              <a:rPr lang="zh-CN" altLang="en-US" sz="1400" dirty="0"/>
              <a:t>白色软玉及其相似玉石的红外吸收光谱差异性比较</a:t>
            </a:r>
            <a:r>
              <a:rPr lang="en-US" altLang="zh-CN" sz="1400" dirty="0"/>
              <a:t>[J].</a:t>
            </a:r>
            <a:r>
              <a:rPr lang="zh-CN" altLang="en-US" sz="1400" dirty="0"/>
              <a:t>红外技术</a:t>
            </a:r>
            <a:r>
              <a:rPr lang="en-US" altLang="zh-CN" sz="1400" dirty="0"/>
              <a:t>,2014,36(03):238-243.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FE178A63-81E8-4C6A-99EB-E6F942FC35B7}"/>
              </a:ext>
            </a:extLst>
          </p:cNvPr>
          <p:cNvSpPr/>
          <p:nvPr/>
        </p:nvSpPr>
        <p:spPr>
          <a:xfrm>
            <a:off x="421345" y="5504630"/>
            <a:ext cx="640211" cy="640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="" xmlns:a16="http://schemas.microsoft.com/office/drawing/2014/main" id="{1EA0EA48-A621-4682-A84F-8BCB3E08E031}"/>
              </a:ext>
            </a:extLst>
          </p:cNvPr>
          <p:cNvSpPr txBox="1"/>
          <p:nvPr/>
        </p:nvSpPr>
        <p:spPr>
          <a:xfrm>
            <a:off x="6715417" y="1121093"/>
            <a:ext cx="3418279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zh-CN" altLang="en-US" sz="1400" dirty="0"/>
              <a:t>李晨</a:t>
            </a:r>
            <a:r>
              <a:rPr lang="en-US" altLang="zh-CN" sz="1400" dirty="0"/>
              <a:t>.</a:t>
            </a:r>
            <a:r>
              <a:rPr lang="zh-CN" altLang="en-US" sz="1400" dirty="0"/>
              <a:t>翡翠与相似玉石及仿制品的仪器鉴定</a:t>
            </a:r>
            <a:r>
              <a:rPr lang="en-US" altLang="zh-CN" sz="1400" dirty="0"/>
              <a:t>[J].</a:t>
            </a:r>
            <a:r>
              <a:rPr lang="zh-CN" altLang="en-US" sz="1400" dirty="0"/>
              <a:t>山东国土资源</a:t>
            </a:r>
            <a:r>
              <a:rPr lang="en-US" altLang="zh-CN" sz="1400" dirty="0"/>
              <a:t>,2011,27(07):14-16.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="" xmlns:a16="http://schemas.microsoft.com/office/drawing/2014/main" id="{7A8F67CF-3A85-4A7F-9D1A-FAD9DFD3062C}"/>
              </a:ext>
            </a:extLst>
          </p:cNvPr>
          <p:cNvSpPr/>
          <p:nvPr/>
        </p:nvSpPr>
        <p:spPr>
          <a:xfrm>
            <a:off x="5815499" y="1121091"/>
            <a:ext cx="640211" cy="640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="" xmlns:a16="http://schemas.microsoft.com/office/drawing/2014/main" id="{024F7326-8E36-4179-BD27-D0441DCEF15D}"/>
              </a:ext>
            </a:extLst>
          </p:cNvPr>
          <p:cNvSpPr/>
          <p:nvPr/>
        </p:nvSpPr>
        <p:spPr>
          <a:xfrm>
            <a:off x="5809463" y="1983504"/>
            <a:ext cx="640211" cy="640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1709EE63-3DCF-4CA3-B928-8ECB224EF15D}"/>
              </a:ext>
            </a:extLst>
          </p:cNvPr>
          <p:cNvSpPr/>
          <p:nvPr/>
        </p:nvSpPr>
        <p:spPr>
          <a:xfrm>
            <a:off x="5809463" y="2850562"/>
            <a:ext cx="640211" cy="640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B1D9C812-7678-4EE2-9CE1-4930F368A06A}"/>
              </a:ext>
            </a:extLst>
          </p:cNvPr>
          <p:cNvSpPr/>
          <p:nvPr/>
        </p:nvSpPr>
        <p:spPr>
          <a:xfrm>
            <a:off x="5809463" y="3873944"/>
            <a:ext cx="640211" cy="640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33">
            <a:extLst>
              <a:ext uri="{FF2B5EF4-FFF2-40B4-BE49-F238E27FC236}">
                <a16:creationId xmlns="" xmlns:a16="http://schemas.microsoft.com/office/drawing/2014/main" id="{F69547CD-39F4-48F6-89A2-61DA6A038408}"/>
              </a:ext>
            </a:extLst>
          </p:cNvPr>
          <p:cNvSpPr txBox="1"/>
          <p:nvPr/>
        </p:nvSpPr>
        <p:spPr>
          <a:xfrm>
            <a:off x="6689255" y="2047129"/>
            <a:ext cx="4079463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zh-CN" altLang="en-US" sz="1400" dirty="0"/>
              <a:t>雷芳芳</a:t>
            </a:r>
            <a:r>
              <a:rPr lang="en-US" altLang="zh-CN" sz="1400" dirty="0"/>
              <a:t>,</a:t>
            </a:r>
            <a:r>
              <a:rPr lang="zh-CN" altLang="en-US" sz="1400" dirty="0"/>
              <a:t>胡楚雁</a:t>
            </a:r>
            <a:r>
              <a:rPr lang="en-US" altLang="zh-CN" sz="1400" dirty="0"/>
              <a:t>,</a:t>
            </a:r>
            <a:r>
              <a:rPr lang="zh-CN" altLang="en-US" sz="1400" dirty="0"/>
              <a:t>林晓茹</a:t>
            </a:r>
            <a:r>
              <a:rPr lang="en-US" altLang="zh-CN" sz="1400" dirty="0"/>
              <a:t>.</a:t>
            </a:r>
            <a:r>
              <a:rPr lang="zh-CN" altLang="en-US" sz="1400" dirty="0"/>
              <a:t>如何鉴别黄色翡翠与其它相似玉石</a:t>
            </a:r>
            <a:r>
              <a:rPr lang="en-US" altLang="zh-CN" sz="1400" dirty="0"/>
              <a:t>[J].</a:t>
            </a:r>
            <a:r>
              <a:rPr lang="zh-CN" altLang="en-US" sz="1400" dirty="0"/>
              <a:t>中国黄金珠宝</a:t>
            </a:r>
            <a:r>
              <a:rPr lang="en-US" altLang="zh-CN" sz="1400" dirty="0"/>
              <a:t>,2010(01):108-111.</a:t>
            </a:r>
          </a:p>
        </p:txBody>
      </p:sp>
      <p:sp>
        <p:nvSpPr>
          <p:cNvPr id="25" name="TextBox 33">
            <a:extLst>
              <a:ext uri="{FF2B5EF4-FFF2-40B4-BE49-F238E27FC236}">
                <a16:creationId xmlns="" xmlns:a16="http://schemas.microsoft.com/office/drawing/2014/main" id="{3552A659-C130-4699-9C62-58F8E51246D1}"/>
              </a:ext>
            </a:extLst>
          </p:cNvPr>
          <p:cNvSpPr txBox="1"/>
          <p:nvPr/>
        </p:nvSpPr>
        <p:spPr>
          <a:xfrm>
            <a:off x="6689255" y="3945826"/>
            <a:ext cx="376733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zh-CN" altLang="en-US" sz="1400" dirty="0"/>
              <a:t>苏雨峙</a:t>
            </a:r>
            <a:r>
              <a:rPr lang="en-US" altLang="zh-CN" sz="1400" dirty="0"/>
              <a:t>,</a:t>
            </a:r>
            <a:r>
              <a:rPr lang="zh-CN" altLang="en-US" sz="1400" dirty="0"/>
              <a:t>杨春</a:t>
            </a:r>
            <a:r>
              <a:rPr lang="en-US" altLang="zh-CN" sz="1400" dirty="0"/>
              <a:t>,</a:t>
            </a:r>
            <a:r>
              <a:rPr lang="zh-CN" altLang="en-US" sz="1400" dirty="0"/>
              <a:t>罗源</a:t>
            </a:r>
            <a:r>
              <a:rPr lang="en-US" altLang="zh-CN" sz="1400" dirty="0"/>
              <a:t>.</a:t>
            </a:r>
            <a:r>
              <a:rPr lang="zh-CN" altLang="en-US" sz="1400" dirty="0"/>
              <a:t>一种南非蛇纹石玉的宝石学特征及其颜色成因</a:t>
            </a:r>
            <a:r>
              <a:rPr lang="en-US" altLang="zh-CN" sz="1400" dirty="0"/>
              <a:t>[J].</a:t>
            </a:r>
            <a:r>
              <a:rPr lang="zh-CN" altLang="en-US" sz="1400" dirty="0"/>
              <a:t>宝石和宝石学杂志</a:t>
            </a:r>
            <a:r>
              <a:rPr lang="en-US" altLang="zh-CN" sz="1400" dirty="0"/>
              <a:t>,2015,17(06):25-30.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25865" y="2850563"/>
            <a:ext cx="38941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zh-CN" altLang="en-US" sz="1400" dirty="0"/>
              <a:t>杨春</a:t>
            </a:r>
            <a:r>
              <a:rPr lang="en-US" altLang="zh-CN" sz="1400" dirty="0"/>
              <a:t>,</a:t>
            </a:r>
            <a:r>
              <a:rPr lang="zh-CN" altLang="en-US" sz="1400" dirty="0"/>
              <a:t>边智虹</a:t>
            </a:r>
            <a:r>
              <a:rPr lang="en-US" altLang="zh-CN" sz="1400" dirty="0"/>
              <a:t>,</a:t>
            </a:r>
            <a:r>
              <a:rPr lang="zh-CN" altLang="en-US" sz="1400" dirty="0"/>
              <a:t>王雅玫</a:t>
            </a:r>
            <a:r>
              <a:rPr lang="en-US" altLang="zh-CN" sz="1400" dirty="0"/>
              <a:t>,</a:t>
            </a:r>
            <a:r>
              <a:rPr lang="zh-CN" altLang="en-US" sz="1400" dirty="0"/>
              <a:t>黄茜</a:t>
            </a:r>
            <a:r>
              <a:rPr lang="en-US" altLang="zh-CN" sz="1400" dirty="0"/>
              <a:t>.</a:t>
            </a:r>
            <a:r>
              <a:rPr lang="zh-CN" altLang="en-US" sz="1400" dirty="0"/>
              <a:t>一种柠檬色蛇纹石玉的宝石学特征及颜色成因</a:t>
            </a:r>
            <a:r>
              <a:rPr lang="en-US" altLang="zh-CN" sz="1400" dirty="0"/>
              <a:t>[J].</a:t>
            </a:r>
            <a:r>
              <a:rPr lang="zh-CN" altLang="en-US" sz="1400" dirty="0"/>
              <a:t>资源环境与工程</a:t>
            </a:r>
            <a:r>
              <a:rPr lang="en-US" altLang="zh-CN" sz="1400" dirty="0"/>
              <a:t>,2006(06):760-765.</a:t>
            </a:r>
          </a:p>
        </p:txBody>
      </p:sp>
      <p:sp>
        <p:nvSpPr>
          <p:cNvPr id="27" name="TextBox 33">
            <a:extLst>
              <a:ext uri="{FF2B5EF4-FFF2-40B4-BE49-F238E27FC236}">
                <a16:creationId xmlns="" xmlns:a16="http://schemas.microsoft.com/office/drawing/2014/main" id="{997912B2-6116-4E42-8E77-8536AF2DF246}"/>
              </a:ext>
            </a:extLst>
          </p:cNvPr>
          <p:cNvSpPr txBox="1"/>
          <p:nvPr/>
        </p:nvSpPr>
        <p:spPr>
          <a:xfrm>
            <a:off x="6715415" y="4912253"/>
            <a:ext cx="376733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zh-CN" altLang="en-US" sz="1400" dirty="0"/>
              <a:t>王时麒</a:t>
            </a:r>
            <a:r>
              <a:rPr lang="en-US" altLang="zh-CN" sz="1400" dirty="0"/>
              <a:t>,</a:t>
            </a:r>
            <a:r>
              <a:rPr lang="zh-CN" altLang="en-US" sz="1400" dirty="0"/>
              <a:t>董佩信</a:t>
            </a:r>
            <a:r>
              <a:rPr lang="en-US" altLang="zh-CN" sz="1400" dirty="0"/>
              <a:t>.</a:t>
            </a:r>
            <a:r>
              <a:rPr lang="zh-CN" altLang="en-US" sz="1400" dirty="0"/>
              <a:t>岫岩玉的种类、矿床地质特征及成因</a:t>
            </a:r>
            <a:r>
              <a:rPr lang="en-US" altLang="zh-CN" sz="1400" dirty="0"/>
              <a:t>[J].</a:t>
            </a:r>
            <a:r>
              <a:rPr lang="zh-CN" altLang="en-US" sz="1400" dirty="0"/>
              <a:t>地质与资源</a:t>
            </a:r>
            <a:r>
              <a:rPr lang="en-US" altLang="zh-CN" sz="1400" dirty="0"/>
              <a:t>,2011,20(05):321-331.</a:t>
            </a:r>
          </a:p>
          <a:p>
            <a:pPr marL="114300" indent="0">
              <a:lnSpc>
                <a:spcPts val="2000"/>
              </a:lnSpc>
              <a:spcBef>
                <a:spcPts val="0"/>
              </a:spcBef>
              <a:buNone/>
            </a:pPr>
            <a:endParaRPr lang="en-US" altLang="zh-CN" sz="1400" dirty="0"/>
          </a:p>
        </p:txBody>
      </p: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FE178A63-81E8-4C6A-99EB-E6F942FC35B7}"/>
              </a:ext>
            </a:extLst>
          </p:cNvPr>
          <p:cNvSpPr/>
          <p:nvPr/>
        </p:nvSpPr>
        <p:spPr>
          <a:xfrm>
            <a:off x="5815709" y="4776490"/>
            <a:ext cx="640211" cy="640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11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FE178A63-81E8-4C6A-99EB-E6F942FC35B7}"/>
              </a:ext>
            </a:extLst>
          </p:cNvPr>
          <p:cNvSpPr/>
          <p:nvPr/>
        </p:nvSpPr>
        <p:spPr>
          <a:xfrm>
            <a:off x="5817799" y="5561974"/>
            <a:ext cx="640211" cy="640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417" y="5681694"/>
            <a:ext cx="4053302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lnSpc>
                <a:spcPts val="2000"/>
              </a:lnSpc>
            </a:pPr>
            <a:r>
              <a:rPr lang="zh-CN" altLang="en-US" sz="1400" dirty="0"/>
              <a:t>薛蕾</a:t>
            </a:r>
            <a:r>
              <a:rPr lang="en-US" altLang="zh-CN" sz="1400" dirty="0"/>
              <a:t>,</a:t>
            </a:r>
            <a:r>
              <a:rPr lang="zh-CN" altLang="en-US" sz="1400" dirty="0"/>
              <a:t>王以群</a:t>
            </a:r>
            <a:r>
              <a:rPr lang="en-US" altLang="zh-CN" sz="1400" dirty="0"/>
              <a:t>,</a:t>
            </a:r>
            <a:r>
              <a:rPr lang="zh-CN" altLang="en-US" sz="1400" dirty="0"/>
              <a:t>范建良</a:t>
            </a:r>
            <a:r>
              <a:rPr lang="en-US" altLang="zh-CN" sz="1400" dirty="0"/>
              <a:t>.</a:t>
            </a:r>
            <a:r>
              <a:rPr lang="zh-CN" altLang="en-US" sz="1400" dirty="0"/>
              <a:t>黄色蛇纹石玉的谱学特征研究</a:t>
            </a:r>
            <a:r>
              <a:rPr lang="en-US" altLang="zh-CN" sz="1400" dirty="0"/>
              <a:t>[J].</a:t>
            </a:r>
            <a:r>
              <a:rPr lang="zh-CN" altLang="en-US" sz="1400" dirty="0"/>
              <a:t>激光与红外</a:t>
            </a:r>
            <a:r>
              <a:rPr lang="en-US" altLang="zh-CN" sz="1400" dirty="0"/>
              <a:t>,2009,39(03):267-270.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479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F3B29DC-3C1E-4571-B68A-E25EFD3B07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659" t="6677" r="6720" b="669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云形标注 5"/>
          <p:cNvSpPr/>
          <p:nvPr/>
        </p:nvSpPr>
        <p:spPr>
          <a:xfrm>
            <a:off x="2250832" y="2236764"/>
            <a:ext cx="7835704" cy="239150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33679" y="2967337"/>
            <a:ext cx="5724644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感谢聆听请批评指正</a:t>
            </a:r>
          </a:p>
        </p:txBody>
      </p:sp>
      <p:sp>
        <p:nvSpPr>
          <p:cNvPr id="19" name="折角形 18"/>
          <p:cNvSpPr/>
          <p:nvPr/>
        </p:nvSpPr>
        <p:spPr>
          <a:xfrm>
            <a:off x="-1" y="-1"/>
            <a:ext cx="12192001" cy="6738425"/>
          </a:xfrm>
          <a:prstGeom prst="foldedCorner">
            <a:avLst>
              <a:gd name="adj" fmla="val 16951"/>
            </a:avLst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8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DEDD26DB-C552-485B-9ABA-05B5D196D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659" t="6677" r="6720" b="6693"/>
          <a:stretch/>
        </p:blipFill>
        <p:spPr>
          <a:xfrm>
            <a:off x="37995" y="0"/>
            <a:ext cx="12192001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A00E676E-5D58-4343-A068-F469B0830F2A}"/>
              </a:ext>
            </a:extLst>
          </p:cNvPr>
          <p:cNvSpPr txBox="1"/>
          <p:nvPr/>
        </p:nvSpPr>
        <p:spPr>
          <a:xfrm>
            <a:off x="1401615" y="2222215"/>
            <a:ext cx="2055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AF9B27DF-0BEA-4C8A-8735-81CBCBD394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862" y="1692228"/>
            <a:ext cx="625231" cy="62523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B86AEF63-7E30-4A69-9A3C-CF90C8F820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078" y="894139"/>
            <a:ext cx="625231" cy="6252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D0B2B327-8368-4C67-BE6F-75F528C547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862" y="2539821"/>
            <a:ext cx="625231" cy="62523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25651961-A7B9-4E05-B697-700072139C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221" y="3292783"/>
            <a:ext cx="625231" cy="6252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F8B84590-CE27-4596-A1AC-D04CA0FDCB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69" y="4114228"/>
            <a:ext cx="625231" cy="625231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2006B894-5916-47F1-89DC-DA6C412472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3853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092" y="1313459"/>
            <a:ext cx="5301003" cy="145020"/>
          </a:xfrm>
          <a:prstGeom prst="rect">
            <a:avLst/>
          </a:prstGeom>
        </p:spPr>
      </p:pic>
      <p:sp>
        <p:nvSpPr>
          <p:cNvPr id="69" name="TextBox 47">
            <a:extLst>
              <a:ext uri="{FF2B5EF4-FFF2-40B4-BE49-F238E27FC236}">
                <a16:creationId xmlns="" xmlns:a16="http://schemas.microsoft.com/office/drawing/2014/main" id="{26CADA55-3A56-4401-A04C-B9B5C4CA4B6D}"/>
              </a:ext>
            </a:extLst>
          </p:cNvPr>
          <p:cNvSpPr txBox="1"/>
          <p:nvPr/>
        </p:nvSpPr>
        <p:spPr>
          <a:xfrm>
            <a:off x="6606855" y="746916"/>
            <a:ext cx="5112568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484848"/>
                </a:solidFill>
                <a:cs typeface="+mn-ea"/>
                <a:sym typeface="+mn-lt"/>
              </a:rPr>
              <a:t>课题来源</a:t>
            </a:r>
          </a:p>
        </p:txBody>
      </p:sp>
      <p:sp>
        <p:nvSpPr>
          <p:cNvPr id="70" name="TextBox 48">
            <a:extLst>
              <a:ext uri="{FF2B5EF4-FFF2-40B4-BE49-F238E27FC236}">
                <a16:creationId xmlns="" xmlns:a16="http://schemas.microsoft.com/office/drawing/2014/main" id="{E9B1265E-3727-45A0-B490-ECF9E1E35017}"/>
              </a:ext>
            </a:extLst>
          </p:cNvPr>
          <p:cNvSpPr txBox="1"/>
          <p:nvPr/>
        </p:nvSpPr>
        <p:spPr>
          <a:xfrm>
            <a:off x="6606855" y="158833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484848"/>
                </a:solidFill>
                <a:cs typeface="+mn-ea"/>
                <a:sym typeface="+mn-lt"/>
              </a:rPr>
              <a:t>研究目的及意义</a:t>
            </a:r>
          </a:p>
        </p:txBody>
      </p:sp>
      <p:sp>
        <p:nvSpPr>
          <p:cNvPr id="71" name="TextBox 55">
            <a:extLst>
              <a:ext uri="{FF2B5EF4-FFF2-40B4-BE49-F238E27FC236}">
                <a16:creationId xmlns="" xmlns:a16="http://schemas.microsoft.com/office/drawing/2014/main" id="{D21FEEF9-2C0F-4D68-B885-B5BAB6223F28}"/>
              </a:ext>
            </a:extLst>
          </p:cNvPr>
          <p:cNvSpPr txBox="1"/>
          <p:nvPr/>
        </p:nvSpPr>
        <p:spPr>
          <a:xfrm>
            <a:off x="6606855" y="2539819"/>
            <a:ext cx="5112568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484848"/>
                </a:solidFill>
                <a:cs typeface="+mn-ea"/>
                <a:sym typeface="+mn-lt"/>
              </a:rPr>
              <a:t>国内外现状</a:t>
            </a:r>
          </a:p>
        </p:txBody>
      </p:sp>
      <p:sp>
        <p:nvSpPr>
          <p:cNvPr id="73" name="TextBox 57">
            <a:extLst>
              <a:ext uri="{FF2B5EF4-FFF2-40B4-BE49-F238E27FC236}">
                <a16:creationId xmlns="" xmlns:a16="http://schemas.microsoft.com/office/drawing/2014/main" id="{86D21A9B-56AA-45E7-B765-4D60F8FE4CDE}"/>
              </a:ext>
            </a:extLst>
          </p:cNvPr>
          <p:cNvSpPr txBox="1"/>
          <p:nvPr/>
        </p:nvSpPr>
        <p:spPr>
          <a:xfrm>
            <a:off x="6495069" y="3249914"/>
            <a:ext cx="5112568" cy="52322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484848"/>
                </a:solidFill>
                <a:cs typeface="+mn-ea"/>
                <a:sym typeface="+mn-lt"/>
              </a:rPr>
              <a:t>主要研究方法和思路</a:t>
            </a:r>
            <a:endParaRPr lang="zh-CN" altLang="en-US" sz="2800" dirty="0">
              <a:solidFill>
                <a:srgbClr val="48484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4" name="图片 73">
            <a:extLst>
              <a:ext uri="{FF2B5EF4-FFF2-40B4-BE49-F238E27FC236}">
                <a16:creationId xmlns="" xmlns:a16="http://schemas.microsoft.com/office/drawing/2014/main" id="{7855E579-7987-4603-905D-7F5F3DC462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092" y="4739689"/>
            <a:ext cx="5301003" cy="14502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E2EC31BA-59A5-4D5D-A31F-22674FB77F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092" y="2197975"/>
            <a:ext cx="5301003" cy="145020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="" xmlns:a16="http://schemas.microsoft.com/office/drawing/2014/main" id="{285F13D0-27DF-43E2-93D4-5FD6D718AA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092" y="3070297"/>
            <a:ext cx="5301003" cy="145020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="" xmlns:a16="http://schemas.microsoft.com/office/drawing/2014/main" id="{7663B279-DDBC-4672-B84C-63A3771C80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092" y="3849334"/>
            <a:ext cx="5301003" cy="145020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="" xmlns:a16="http://schemas.microsoft.com/office/drawing/2014/main" id="{F8B84590-CE27-4596-A1AC-D04CA0FDCB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862" y="5118867"/>
            <a:ext cx="625231" cy="625231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7855E579-7987-4603-905D-7F5F3DC462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96" y="5671588"/>
            <a:ext cx="5301003" cy="145020"/>
          </a:xfrm>
          <a:prstGeom prst="rect">
            <a:avLst/>
          </a:prstGeom>
        </p:spPr>
      </p:pic>
      <p:sp>
        <p:nvSpPr>
          <p:cNvPr id="80" name="TextBox 57">
            <a:extLst>
              <a:ext uri="{FF2B5EF4-FFF2-40B4-BE49-F238E27FC236}">
                <a16:creationId xmlns="" xmlns:a16="http://schemas.microsoft.com/office/drawing/2014/main" id="{86D21A9B-56AA-45E7-B765-4D60F8FE4CDE}"/>
              </a:ext>
            </a:extLst>
          </p:cNvPr>
          <p:cNvSpPr txBox="1"/>
          <p:nvPr/>
        </p:nvSpPr>
        <p:spPr>
          <a:xfrm>
            <a:off x="6495069" y="4204021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484848"/>
                </a:solidFill>
                <a:cs typeface="+mn-ea"/>
                <a:sym typeface="+mn-lt"/>
              </a:rPr>
              <a:t>工作安排</a:t>
            </a:r>
          </a:p>
          <a:p>
            <a:endParaRPr lang="zh-CN" altLang="en-US" sz="2800" dirty="0">
              <a:solidFill>
                <a:srgbClr val="48484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TextBox 57">
            <a:extLst>
              <a:ext uri="{FF2B5EF4-FFF2-40B4-BE49-F238E27FC236}">
                <a16:creationId xmlns="" xmlns:a16="http://schemas.microsoft.com/office/drawing/2014/main" id="{86D21A9B-56AA-45E7-B765-4D60F8FE4CDE}"/>
              </a:ext>
            </a:extLst>
          </p:cNvPr>
          <p:cNvSpPr txBox="1"/>
          <p:nvPr/>
        </p:nvSpPr>
        <p:spPr>
          <a:xfrm>
            <a:off x="6495069" y="5158128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484848"/>
                </a:solidFill>
                <a:cs typeface="+mn-ea"/>
                <a:sym typeface="+mn-lt"/>
              </a:rPr>
              <a:t>参考文献</a:t>
            </a:r>
          </a:p>
          <a:p>
            <a:endParaRPr lang="zh-CN" altLang="en-US" sz="2800" dirty="0">
              <a:solidFill>
                <a:srgbClr val="48484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38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20" y="3910199"/>
            <a:ext cx="2583543" cy="25835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5"/>
          <a:stretch/>
        </p:blipFill>
        <p:spPr>
          <a:xfrm>
            <a:off x="770427" y="2152357"/>
            <a:ext cx="3520219" cy="3413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499" y="2046007"/>
            <a:ext cx="3155964" cy="31559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13" y="1052954"/>
            <a:ext cx="2571035" cy="2571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003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72CF9D-5698-4FBC-8F4C-F0BFE67A0162}"/>
              </a:ext>
            </a:extLst>
          </p:cNvPr>
          <p:cNvSpPr txBox="1"/>
          <p:nvPr/>
        </p:nvSpPr>
        <p:spPr>
          <a:xfrm>
            <a:off x="1311470" y="1799902"/>
            <a:ext cx="9900481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纹石玉作为中国人最早开发利用的玉石品种，对中国的玉文化有着深远的影响。现如今人们都很偏爱黄色玉石，市场上也有许多相似品，这对于消费者购买玉石非常不利，市场秩序十分混乱，不利于宝玉石行业良好的发展。因此我针对黄色蛇纹石玉及其相似玉石做一个研究，希望能整理出快速无损的鉴别方法。</a:t>
            </a:r>
            <a:b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42">
            <a:extLst>
              <a:ext uri="{FF2B5EF4-FFF2-40B4-BE49-F238E27FC236}">
                <a16:creationId xmlns="" xmlns:a16="http://schemas.microsoft.com/office/drawing/2014/main" id="{F2F7ED78-01B1-4A10-BC0B-D1209C2179E5}"/>
              </a:ext>
            </a:extLst>
          </p:cNvPr>
          <p:cNvSpPr txBox="1"/>
          <p:nvPr/>
        </p:nvSpPr>
        <p:spPr>
          <a:xfrm>
            <a:off x="1311471" y="315860"/>
            <a:ext cx="3649369" cy="492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sz="3200" b="0" dirty="0">
                <a:solidFill>
                  <a:srgbClr val="444444"/>
                </a:solidFill>
                <a:cs typeface="+mn-ea"/>
                <a:sym typeface="+mn-lt"/>
              </a:rPr>
              <a:t>1.1 </a:t>
            </a:r>
            <a:r>
              <a:rPr lang="zh-CN" altLang="en-US" sz="3200" b="0" dirty="0">
                <a:solidFill>
                  <a:srgbClr val="444444"/>
                </a:solidFill>
                <a:cs typeface="+mn-ea"/>
                <a:sym typeface="+mn-lt"/>
              </a:rPr>
              <a:t>课题来源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2B08886C-20E3-4B7C-9656-EBA168380042}"/>
              </a:ext>
            </a:extLst>
          </p:cNvPr>
          <p:cNvGrpSpPr/>
          <p:nvPr/>
        </p:nvGrpSpPr>
        <p:grpSpPr>
          <a:xfrm>
            <a:off x="1108020" y="1095639"/>
            <a:ext cx="1385869" cy="723820"/>
            <a:chOff x="4027898" y="1664569"/>
            <a:chExt cx="1039402" cy="542865"/>
          </a:xfrm>
        </p:grpSpPr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7D7C0F23-73DA-4F06-83E5-A2B7AF3E5D42}"/>
                </a:ext>
              </a:extLst>
            </p:cNvPr>
            <p:cNvCxnSpPr/>
            <p:nvPr/>
          </p:nvCxnSpPr>
          <p:spPr>
            <a:xfrm>
              <a:off x="4027898" y="1900313"/>
              <a:ext cx="1039402" cy="0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="" xmlns:a16="http://schemas.microsoft.com/office/drawing/2014/main" id="{87C823EF-0C9B-4507-8BC8-54947797DA70}"/>
                </a:ext>
              </a:extLst>
            </p:cNvPr>
            <p:cNvCxnSpPr>
              <a:cxnSpLocks/>
            </p:cNvCxnSpPr>
            <p:nvPr/>
          </p:nvCxnSpPr>
          <p:spPr>
            <a:xfrm>
              <a:off x="4256498" y="1664569"/>
              <a:ext cx="0" cy="542865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C5B3AD62-2F9F-405B-B141-C76C854A17D2}"/>
              </a:ext>
            </a:extLst>
          </p:cNvPr>
          <p:cNvGrpSpPr/>
          <p:nvPr/>
        </p:nvGrpSpPr>
        <p:grpSpPr>
          <a:xfrm>
            <a:off x="10357529" y="5648289"/>
            <a:ext cx="1385869" cy="723820"/>
            <a:chOff x="7799798" y="3378994"/>
            <a:chExt cx="1039402" cy="542865"/>
          </a:xfrm>
        </p:grpSpPr>
        <p:cxnSp>
          <p:nvCxnSpPr>
            <p:cNvPr id="26" name="直接连接符 25">
              <a:extLst>
                <a:ext uri="{FF2B5EF4-FFF2-40B4-BE49-F238E27FC236}">
                  <a16:creationId xmlns="" xmlns:a16="http://schemas.microsoft.com/office/drawing/2014/main" id="{10CF55F1-BA52-40B4-9437-CD0D79AAC235}"/>
                </a:ext>
              </a:extLst>
            </p:cNvPr>
            <p:cNvCxnSpPr/>
            <p:nvPr/>
          </p:nvCxnSpPr>
          <p:spPr>
            <a:xfrm>
              <a:off x="7799798" y="3721894"/>
              <a:ext cx="1039402" cy="0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="" xmlns:a16="http://schemas.microsoft.com/office/drawing/2014/main" id="{BC0DB54B-AC73-4F26-96FA-4C40B2CF8873}"/>
                </a:ext>
              </a:extLst>
            </p:cNvPr>
            <p:cNvCxnSpPr>
              <a:cxnSpLocks/>
            </p:cNvCxnSpPr>
            <p:nvPr/>
          </p:nvCxnSpPr>
          <p:spPr>
            <a:xfrm>
              <a:off x="8606248" y="3378994"/>
              <a:ext cx="0" cy="542865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801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8075" y="1409964"/>
            <a:ext cx="9594167" cy="554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700"/>
              </a:lnSpc>
            </a:pPr>
            <a:r>
              <a:rPr lang="zh-CN" altLang="en-US" sz="3200" b="1" dirty="0">
                <a:solidFill>
                  <a:srgbClr val="344F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endParaRPr lang="en-US" altLang="zh-CN" sz="3200" b="1" dirty="0">
              <a:solidFill>
                <a:srgbClr val="344F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lvl="2">
              <a:lnSpc>
                <a:spcPts val="2700"/>
              </a:lnSpc>
            </a:pPr>
            <a:r>
              <a:rPr lang="zh-CN" altLang="en-US" sz="3200" b="1" dirty="0">
                <a:solidFill>
                  <a:srgbClr val="344F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目 的</a:t>
            </a:r>
            <a:endParaRPr lang="en-US" altLang="zh-CN" sz="3200" b="1" dirty="0">
              <a:solidFill>
                <a:srgbClr val="344F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685800" lvl="2" indent="0">
              <a:lnSpc>
                <a:spcPts val="2800"/>
              </a:lnSpc>
              <a:buNone/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2" indent="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一、研究黄色蛇纹石玉与它的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相似玉石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黄翡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、方解石玉、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金丝玉、黄东陵、黄玛瑙、老挝石、寿山石、黄龙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玉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之间的区别，以便于更好的区分各种玉石。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2" indent="0">
              <a:lnSpc>
                <a:spcPct val="150000"/>
              </a:lnSpc>
              <a:buNone/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2" indent="0"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二、规范玉石市场。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2" indent="0">
              <a:lnSpc>
                <a:spcPct val="150000"/>
              </a:lnSpc>
              <a:buNone/>
            </a:pPr>
            <a:endParaRPr lang="en-US" altLang="zh-CN" sz="3200" b="1" dirty="0">
              <a:solidFill>
                <a:srgbClr val="344F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685800" lvl="2" indent="0">
              <a:buNone/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619" y="277781"/>
            <a:ext cx="880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444444"/>
                </a:solidFill>
                <a:cs typeface="+mn-ea"/>
              </a:rPr>
              <a:t>1.2</a:t>
            </a:r>
            <a:r>
              <a:rPr lang="zh-CN" altLang="en-US" sz="2800" dirty="0">
                <a:solidFill>
                  <a:srgbClr val="444444"/>
                </a:solidFill>
                <a:cs typeface="+mn-ea"/>
              </a:rPr>
              <a:t>研究目的及意义</a:t>
            </a:r>
          </a:p>
        </p:txBody>
      </p:sp>
    </p:spTree>
    <p:extLst>
      <p:ext uri="{BB962C8B-B14F-4D97-AF65-F5344CB8AC3E}">
        <p14:creationId xmlns:p14="http://schemas.microsoft.com/office/powerpoint/2010/main" val="416109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25417" y="304187"/>
            <a:ext cx="313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444444"/>
                </a:solidFill>
                <a:cs typeface="+mn-ea"/>
              </a:rPr>
              <a:t>1.2</a:t>
            </a:r>
            <a:r>
              <a:rPr lang="zh-CN" altLang="en-US" sz="2800" dirty="0">
                <a:solidFill>
                  <a:srgbClr val="444444"/>
                </a:solidFill>
                <a:cs typeface="+mn-ea"/>
              </a:rPr>
              <a:t>研究目的及意义</a:t>
            </a:r>
          </a:p>
        </p:txBody>
      </p:sp>
      <p:grpSp>
        <p:nvGrpSpPr>
          <p:cNvPr id="41" name="Group 9"/>
          <p:cNvGrpSpPr>
            <a:grpSpLocks/>
          </p:cNvGrpSpPr>
          <p:nvPr/>
        </p:nvGrpSpPr>
        <p:grpSpPr bwMode="auto">
          <a:xfrm>
            <a:off x="1125417" y="1358248"/>
            <a:ext cx="4300093" cy="4734687"/>
            <a:chOff x="0" y="0"/>
            <a:chExt cx="2951183" cy="2636071"/>
          </a:xfrm>
        </p:grpSpPr>
        <p:sp>
          <p:nvSpPr>
            <p:cNvPr id="42" name="圆角矩形​​ 2"/>
            <p:cNvSpPr>
              <a:spLocks noChangeArrowheads="1"/>
            </p:cNvSpPr>
            <p:nvPr/>
          </p:nvSpPr>
          <p:spPr bwMode="auto">
            <a:xfrm rot="21283522">
              <a:off x="106252" y="1106145"/>
              <a:ext cx="2844931" cy="1529926"/>
            </a:xfrm>
            <a:prstGeom prst="roundRect">
              <a:avLst>
                <a:gd name="adj" fmla="val 10407"/>
              </a:avLst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43" name="直接连接符​​ 11"/>
            <p:cNvSpPr>
              <a:spLocks noChangeShapeType="1"/>
            </p:cNvSpPr>
            <p:nvPr/>
          </p:nvSpPr>
          <p:spPr bwMode="auto">
            <a:xfrm flipV="1">
              <a:off x="468452" y="163555"/>
              <a:ext cx="1171925" cy="1006736"/>
            </a:xfrm>
            <a:prstGeom prst="line">
              <a:avLst/>
            </a:prstGeom>
            <a:noFill/>
            <a:ln w="28575">
              <a:solidFill>
                <a:srgbClr val="5C72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直接连接符​​ 13"/>
            <p:cNvSpPr>
              <a:spLocks noChangeShapeType="1"/>
            </p:cNvSpPr>
            <p:nvPr/>
          </p:nvSpPr>
          <p:spPr bwMode="auto">
            <a:xfrm>
              <a:off x="1965913" y="163555"/>
              <a:ext cx="447809" cy="827302"/>
            </a:xfrm>
            <a:prstGeom prst="line">
              <a:avLst/>
            </a:prstGeom>
            <a:noFill/>
            <a:ln w="28575">
              <a:solidFill>
                <a:srgbClr val="5C72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椭圆​​ 4"/>
            <p:cNvSpPr>
              <a:spLocks noChangeArrowheads="1"/>
            </p:cNvSpPr>
            <p:nvPr/>
          </p:nvSpPr>
          <p:spPr bwMode="auto">
            <a:xfrm>
              <a:off x="1640378" y="0"/>
              <a:ext cx="325535" cy="32552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46" name="椭圆​​ 6"/>
            <p:cNvSpPr>
              <a:spLocks noChangeArrowheads="1"/>
            </p:cNvSpPr>
            <p:nvPr/>
          </p:nvSpPr>
          <p:spPr bwMode="auto">
            <a:xfrm>
              <a:off x="1708691" y="68911"/>
              <a:ext cx="187779" cy="18777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宋体" pitchFamily="2" charset="-122"/>
                </a:rPr>
                <a:t>1</a:t>
              </a:r>
              <a:endPara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宋体" pitchFamily="2" charset="-122"/>
              </a:endParaRPr>
            </a:p>
          </p:txBody>
        </p:sp>
        <p:sp>
          <p:nvSpPr>
            <p:cNvPr id="47" name="同侧圆角矩形 90"/>
            <p:cNvSpPr>
              <a:spLocks/>
            </p:cNvSpPr>
            <p:nvPr/>
          </p:nvSpPr>
          <p:spPr bwMode="auto">
            <a:xfrm rot="-304808">
              <a:off x="0" y="1062314"/>
              <a:ext cx="2853590" cy="792368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A24667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8" name="圆角矩形​​ 3"/>
            <p:cNvSpPr>
              <a:spLocks noChangeArrowheads="1"/>
            </p:cNvSpPr>
            <p:nvPr/>
          </p:nvSpPr>
          <p:spPr bwMode="auto">
            <a:xfrm rot="21283522">
              <a:off x="180260" y="1189668"/>
              <a:ext cx="2691872" cy="1343763"/>
            </a:xfrm>
            <a:prstGeom prst="roundRect">
              <a:avLst>
                <a:gd name="adj" fmla="val 7417"/>
              </a:avLst>
            </a:prstGeom>
            <a:solidFill>
              <a:srgbClr val="D5EEF9"/>
            </a:solidFill>
            <a:ln w="19050">
              <a:solidFill>
                <a:srgbClr val="A7B8AF"/>
              </a:solidFill>
              <a:round/>
              <a:headEnd/>
              <a:tailEnd/>
            </a:ln>
          </p:spPr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685800" lvl="2">
                <a:lnSpc>
                  <a:spcPts val="2900"/>
                </a:lnSpc>
              </a:pPr>
              <a:r>
                <a:rPr lang="zh-CN" altLang="en-US" sz="2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能够快速的鉴定黄色蛇纹石玉，以及它的相似玉石之间的区分，以便于消费者更理性的购买玉石</a:t>
              </a:r>
              <a:endParaRPr lang="en-US" altLang="zh-CN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685800" lvl="2">
                <a:lnSpc>
                  <a:spcPts val="2900"/>
                </a:lnSpc>
              </a:pP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椭圆​​ 8"/>
            <p:cNvSpPr>
              <a:spLocks noChangeArrowheads="1"/>
            </p:cNvSpPr>
            <p:nvPr/>
          </p:nvSpPr>
          <p:spPr bwMode="auto">
            <a:xfrm rot="-316478">
              <a:off x="413864" y="1169968"/>
              <a:ext cx="119226" cy="119226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50" name="椭圆​​ 9"/>
            <p:cNvSpPr>
              <a:spLocks noChangeArrowheads="1"/>
            </p:cNvSpPr>
            <p:nvPr/>
          </p:nvSpPr>
          <p:spPr bwMode="auto">
            <a:xfrm rot="-316478">
              <a:off x="2359200" y="990374"/>
              <a:ext cx="119226" cy="119226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</p:grpSp>
      <p:grpSp>
        <p:nvGrpSpPr>
          <p:cNvPr id="51" name="Group 19"/>
          <p:cNvGrpSpPr>
            <a:grpSpLocks/>
          </p:cNvGrpSpPr>
          <p:nvPr/>
        </p:nvGrpSpPr>
        <p:grpSpPr bwMode="auto">
          <a:xfrm>
            <a:off x="6479546" y="1442481"/>
            <a:ext cx="4601402" cy="4477709"/>
            <a:chOff x="0" y="0"/>
            <a:chExt cx="2854420" cy="2630569"/>
          </a:xfrm>
        </p:grpSpPr>
        <p:sp>
          <p:nvSpPr>
            <p:cNvPr id="52" name="圆角矩形​​ 2"/>
            <p:cNvSpPr>
              <a:spLocks noChangeArrowheads="1"/>
            </p:cNvSpPr>
            <p:nvPr/>
          </p:nvSpPr>
          <p:spPr bwMode="auto">
            <a:xfrm rot="21283522">
              <a:off x="110958" y="1124923"/>
              <a:ext cx="2743462" cy="1505646"/>
            </a:xfrm>
            <a:prstGeom prst="roundRect">
              <a:avLst>
                <a:gd name="adj" fmla="val 10407"/>
              </a:avLst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53" name="直接连接符​​ 11"/>
            <p:cNvSpPr>
              <a:spLocks noChangeShapeType="1"/>
            </p:cNvSpPr>
            <p:nvPr/>
          </p:nvSpPr>
          <p:spPr bwMode="auto">
            <a:xfrm flipV="1">
              <a:off x="468452" y="163555"/>
              <a:ext cx="1171925" cy="1006736"/>
            </a:xfrm>
            <a:prstGeom prst="line">
              <a:avLst/>
            </a:prstGeom>
            <a:noFill/>
            <a:ln w="28575">
              <a:solidFill>
                <a:srgbClr val="5C72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直接连接符​​ 13"/>
            <p:cNvSpPr>
              <a:spLocks noChangeShapeType="1"/>
            </p:cNvSpPr>
            <p:nvPr/>
          </p:nvSpPr>
          <p:spPr bwMode="auto">
            <a:xfrm>
              <a:off x="1965913" y="163555"/>
              <a:ext cx="447809" cy="827302"/>
            </a:xfrm>
            <a:prstGeom prst="line">
              <a:avLst/>
            </a:prstGeom>
            <a:noFill/>
            <a:ln w="28575">
              <a:solidFill>
                <a:srgbClr val="5C72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椭圆​​ 4"/>
            <p:cNvSpPr>
              <a:spLocks noChangeArrowheads="1"/>
            </p:cNvSpPr>
            <p:nvPr/>
          </p:nvSpPr>
          <p:spPr bwMode="auto">
            <a:xfrm>
              <a:off x="1640378" y="0"/>
              <a:ext cx="325535" cy="32552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56" name="椭圆​​ 6"/>
            <p:cNvSpPr>
              <a:spLocks noChangeArrowheads="1"/>
            </p:cNvSpPr>
            <p:nvPr/>
          </p:nvSpPr>
          <p:spPr bwMode="auto">
            <a:xfrm>
              <a:off x="1708691" y="68911"/>
              <a:ext cx="187779" cy="18777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宋体" pitchFamily="2" charset="-122"/>
                </a:rPr>
                <a:t>2</a:t>
              </a:r>
              <a:endPara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宋体" pitchFamily="2" charset="-122"/>
              </a:endParaRPr>
            </a:p>
          </p:txBody>
        </p:sp>
        <p:sp>
          <p:nvSpPr>
            <p:cNvPr id="57" name="同侧圆角矩形 100"/>
            <p:cNvSpPr>
              <a:spLocks/>
            </p:cNvSpPr>
            <p:nvPr/>
          </p:nvSpPr>
          <p:spPr bwMode="auto">
            <a:xfrm rot="-304808">
              <a:off x="0" y="1062314"/>
              <a:ext cx="2853590" cy="792368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A24667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8" name="圆角矩形​​ 3"/>
            <p:cNvSpPr>
              <a:spLocks noChangeArrowheads="1"/>
            </p:cNvSpPr>
            <p:nvPr/>
          </p:nvSpPr>
          <p:spPr bwMode="auto">
            <a:xfrm rot="-316478">
              <a:off x="166737" y="1209989"/>
              <a:ext cx="2621747" cy="1346550"/>
            </a:xfrm>
            <a:prstGeom prst="roundRect">
              <a:avLst>
                <a:gd name="adj" fmla="val 7417"/>
              </a:avLst>
            </a:prstGeom>
            <a:solidFill>
              <a:srgbClr val="D5EEF9"/>
            </a:solidFill>
            <a:ln w="19050">
              <a:solidFill>
                <a:srgbClr val="A7B8AF"/>
              </a:solidFill>
              <a:round/>
              <a:headEnd/>
              <a:tailEnd/>
            </a:ln>
          </p:spPr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zh-CN" altLang="en-US" sz="2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有利于规范“黄色蛇纹石玉及相似玉石”的玉石市场。促进宝玉石行业向良好的方向发展，对弘扬中国玉文化有重要意义</a:t>
              </a:r>
            </a:p>
          </p:txBody>
        </p:sp>
        <p:sp>
          <p:nvSpPr>
            <p:cNvPr id="59" name="椭圆​​ 8"/>
            <p:cNvSpPr>
              <a:spLocks noChangeArrowheads="1"/>
            </p:cNvSpPr>
            <p:nvPr/>
          </p:nvSpPr>
          <p:spPr bwMode="auto">
            <a:xfrm rot="-316478">
              <a:off x="413864" y="1169968"/>
              <a:ext cx="119226" cy="119226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60" name="椭圆​​ 9"/>
            <p:cNvSpPr>
              <a:spLocks noChangeArrowheads="1"/>
            </p:cNvSpPr>
            <p:nvPr/>
          </p:nvSpPr>
          <p:spPr bwMode="auto">
            <a:xfrm rot="-316478">
              <a:off x="2359200" y="990374"/>
              <a:ext cx="119226" cy="119226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75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2">
            <a:extLst>
              <a:ext uri="{FF2B5EF4-FFF2-40B4-BE49-F238E27FC236}">
                <a16:creationId xmlns="" xmlns:a16="http://schemas.microsoft.com/office/drawing/2014/main" id="{C744FDB5-A297-4774-A339-9BEDE506B9D4}"/>
              </a:ext>
            </a:extLst>
          </p:cNvPr>
          <p:cNvSpPr txBox="1"/>
          <p:nvPr/>
        </p:nvSpPr>
        <p:spPr>
          <a:xfrm>
            <a:off x="1311471" y="315860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b="0" dirty="0">
                <a:solidFill>
                  <a:srgbClr val="444444"/>
                </a:solidFill>
                <a:latin typeface="+mn-lt"/>
                <a:ea typeface="+mn-ea"/>
                <a:cs typeface="+mn-ea"/>
                <a:sym typeface="+mn-lt"/>
              </a:rPr>
              <a:t>1.3 </a:t>
            </a:r>
            <a:r>
              <a:rPr lang="zh-CN" altLang="en-US" b="0" dirty="0">
                <a:solidFill>
                  <a:srgbClr val="444444"/>
                </a:solidFill>
                <a:latin typeface="+mn-lt"/>
                <a:ea typeface="+mn-ea"/>
                <a:cs typeface="+mn-ea"/>
                <a:sym typeface="+mn-lt"/>
              </a:rPr>
              <a:t>国内外现状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9362" y="1772529"/>
            <a:ext cx="96504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蛇纹石玉产地多、产量大，应用广泛。国内外研究它的文献都很多，但大多数都是以地区、颜色、谱学特征开展研究，对于市场上相继出现的相似玉石如何去鉴别这方面还有所空缺。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B08886C-20E3-4B7C-9656-EBA168380042}"/>
              </a:ext>
            </a:extLst>
          </p:cNvPr>
          <p:cNvGrpSpPr/>
          <p:nvPr/>
        </p:nvGrpSpPr>
        <p:grpSpPr>
          <a:xfrm>
            <a:off x="770712" y="1409964"/>
            <a:ext cx="1385869" cy="723820"/>
            <a:chOff x="4027898" y="1664569"/>
            <a:chExt cx="1039402" cy="542865"/>
          </a:xfrm>
        </p:grpSpPr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7D7C0F23-73DA-4F06-83E5-A2B7AF3E5D42}"/>
                </a:ext>
              </a:extLst>
            </p:cNvPr>
            <p:cNvCxnSpPr/>
            <p:nvPr/>
          </p:nvCxnSpPr>
          <p:spPr>
            <a:xfrm>
              <a:off x="4027898" y="1900313"/>
              <a:ext cx="1039402" cy="0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87C823EF-0C9B-4507-8BC8-54947797DA70}"/>
                </a:ext>
              </a:extLst>
            </p:cNvPr>
            <p:cNvCxnSpPr>
              <a:cxnSpLocks/>
            </p:cNvCxnSpPr>
            <p:nvPr/>
          </p:nvCxnSpPr>
          <p:spPr>
            <a:xfrm>
              <a:off x="4256498" y="1664569"/>
              <a:ext cx="0" cy="542865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C5B3AD62-2F9F-405B-B141-C76C854A17D2}"/>
              </a:ext>
            </a:extLst>
          </p:cNvPr>
          <p:cNvGrpSpPr/>
          <p:nvPr/>
        </p:nvGrpSpPr>
        <p:grpSpPr>
          <a:xfrm>
            <a:off x="9934385" y="5131635"/>
            <a:ext cx="1385869" cy="723820"/>
            <a:chOff x="7799798" y="3378994"/>
            <a:chExt cx="1039402" cy="542865"/>
          </a:xfrm>
        </p:grpSpPr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10CF55F1-BA52-40B4-9437-CD0D79AAC235}"/>
                </a:ext>
              </a:extLst>
            </p:cNvPr>
            <p:cNvCxnSpPr/>
            <p:nvPr/>
          </p:nvCxnSpPr>
          <p:spPr>
            <a:xfrm>
              <a:off x="7799798" y="3721894"/>
              <a:ext cx="1039402" cy="0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BC0DB54B-AC73-4F26-96FA-4C40B2CF8873}"/>
                </a:ext>
              </a:extLst>
            </p:cNvPr>
            <p:cNvCxnSpPr>
              <a:cxnSpLocks/>
            </p:cNvCxnSpPr>
            <p:nvPr/>
          </p:nvCxnSpPr>
          <p:spPr>
            <a:xfrm>
              <a:off x="8606248" y="3378994"/>
              <a:ext cx="0" cy="542865"/>
            </a:xfrm>
            <a:prstGeom prst="line">
              <a:avLst/>
            </a:prstGeom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940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7">
            <a:extLst>
              <a:ext uri="{FF2B5EF4-FFF2-40B4-BE49-F238E27FC236}">
                <a16:creationId xmlns="" xmlns:a16="http://schemas.microsoft.com/office/drawing/2014/main" id="{0FA4C536-0FAB-4F7B-A2E8-AD098BAFF710}"/>
              </a:ext>
            </a:extLst>
          </p:cNvPr>
          <p:cNvSpPr txBox="1"/>
          <p:nvPr/>
        </p:nvSpPr>
        <p:spPr>
          <a:xfrm>
            <a:off x="5160623" y="1282130"/>
            <a:ext cx="1107996" cy="27699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文本框 18">
            <a:extLst>
              <a:ext uri="{FF2B5EF4-FFF2-40B4-BE49-F238E27FC236}">
                <a16:creationId xmlns="" xmlns:a16="http://schemas.microsoft.com/office/drawing/2014/main" id="{C6B87BE8-744D-451E-A3C4-1086AD7B958E}"/>
              </a:ext>
            </a:extLst>
          </p:cNvPr>
          <p:cNvSpPr txBox="1"/>
          <p:nvPr/>
        </p:nvSpPr>
        <p:spPr>
          <a:xfrm>
            <a:off x="1183045" y="2532183"/>
            <a:ext cx="10171145" cy="261659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114300" indent="0">
              <a:buNone/>
            </a:pPr>
            <a:endParaRPr lang="en-US" altLang="zh-CN" sz="3200" b="1" dirty="0">
              <a:solidFill>
                <a:srgbClr val="344F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5" name="文本框 19">
            <a:extLst>
              <a:ext uri="{FF2B5EF4-FFF2-40B4-BE49-F238E27FC236}">
                <a16:creationId xmlns="" xmlns:a16="http://schemas.microsoft.com/office/drawing/2014/main" id="{5949D83C-C3D8-4F4B-B5EB-52841BDF06E3}"/>
              </a:ext>
            </a:extLst>
          </p:cNvPr>
          <p:cNvSpPr txBox="1"/>
          <p:nvPr/>
        </p:nvSpPr>
        <p:spPr>
          <a:xfrm>
            <a:off x="7017103" y="3394048"/>
            <a:ext cx="1107996" cy="27699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文本框 21">
            <a:extLst>
              <a:ext uri="{FF2B5EF4-FFF2-40B4-BE49-F238E27FC236}">
                <a16:creationId xmlns="" xmlns:a16="http://schemas.microsoft.com/office/drawing/2014/main" id="{147EAC1D-1366-4516-B91F-607906D06824}"/>
              </a:ext>
            </a:extLst>
          </p:cNvPr>
          <p:cNvSpPr txBox="1"/>
          <p:nvPr/>
        </p:nvSpPr>
        <p:spPr>
          <a:xfrm>
            <a:off x="5938231" y="4735131"/>
            <a:ext cx="1107996" cy="27699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37753" y="290119"/>
            <a:ext cx="3853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444444"/>
                </a:solidFill>
                <a:cs typeface="+mn-ea"/>
              </a:rPr>
              <a:t>1.4</a:t>
            </a:r>
            <a:r>
              <a:rPr lang="zh-CN" altLang="en-US" sz="2800" dirty="0">
                <a:solidFill>
                  <a:srgbClr val="444444"/>
                </a:solidFill>
                <a:cs typeface="+mn-ea"/>
              </a:rPr>
              <a:t>主要研究方法和思路</a:t>
            </a: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469980" y="2642244"/>
            <a:ext cx="2905125" cy="2892327"/>
            <a:chOff x="0" y="0"/>
            <a:chExt cx="2905994" cy="2683572"/>
          </a:xfrm>
        </p:grpSpPr>
        <p:sp>
          <p:nvSpPr>
            <p:cNvPr id="19" name="圆角矩形​​ 2"/>
            <p:cNvSpPr>
              <a:spLocks noChangeArrowheads="1"/>
            </p:cNvSpPr>
            <p:nvPr/>
          </p:nvSpPr>
          <p:spPr bwMode="auto">
            <a:xfrm rot="-316478">
              <a:off x="41287" y="1051198"/>
              <a:ext cx="2864707" cy="1632374"/>
            </a:xfrm>
            <a:prstGeom prst="roundRect">
              <a:avLst>
                <a:gd name="adj" fmla="val 10407"/>
              </a:avLst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20" name="直接连接符​​ 11"/>
            <p:cNvSpPr>
              <a:spLocks noChangeShapeType="1"/>
            </p:cNvSpPr>
            <p:nvPr/>
          </p:nvSpPr>
          <p:spPr bwMode="auto">
            <a:xfrm flipV="1">
              <a:off x="468452" y="163555"/>
              <a:ext cx="1171925" cy="1006736"/>
            </a:xfrm>
            <a:prstGeom prst="line">
              <a:avLst/>
            </a:prstGeom>
            <a:noFill/>
            <a:ln w="28575">
              <a:solidFill>
                <a:srgbClr val="5C72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直接连接符​​ 13"/>
            <p:cNvSpPr>
              <a:spLocks noChangeShapeType="1"/>
            </p:cNvSpPr>
            <p:nvPr/>
          </p:nvSpPr>
          <p:spPr bwMode="auto">
            <a:xfrm>
              <a:off x="1965913" y="163555"/>
              <a:ext cx="447809" cy="827302"/>
            </a:xfrm>
            <a:prstGeom prst="line">
              <a:avLst/>
            </a:prstGeom>
            <a:noFill/>
            <a:ln w="28575">
              <a:solidFill>
                <a:srgbClr val="5C72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椭圆​​ 4"/>
            <p:cNvSpPr>
              <a:spLocks noChangeArrowheads="1"/>
            </p:cNvSpPr>
            <p:nvPr/>
          </p:nvSpPr>
          <p:spPr bwMode="auto">
            <a:xfrm>
              <a:off x="1640378" y="0"/>
              <a:ext cx="325535" cy="32552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26" name="椭圆​​ 6"/>
            <p:cNvSpPr>
              <a:spLocks noChangeArrowheads="1"/>
            </p:cNvSpPr>
            <p:nvPr/>
          </p:nvSpPr>
          <p:spPr bwMode="auto">
            <a:xfrm>
              <a:off x="1708691" y="68911"/>
              <a:ext cx="187779" cy="18777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宋体" pitchFamily="2" charset="-122"/>
                </a:rPr>
                <a:t>1</a:t>
              </a:r>
              <a:endPara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宋体" pitchFamily="2" charset="-122"/>
              </a:endParaRPr>
            </a:p>
          </p:txBody>
        </p:sp>
        <p:sp>
          <p:nvSpPr>
            <p:cNvPr id="28" name="同侧圆角矩形 90"/>
            <p:cNvSpPr>
              <a:spLocks/>
            </p:cNvSpPr>
            <p:nvPr/>
          </p:nvSpPr>
          <p:spPr bwMode="auto">
            <a:xfrm rot="-304808">
              <a:off x="0" y="1062314"/>
              <a:ext cx="2853590" cy="792368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A24667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" name="圆角矩形​​ 3"/>
            <p:cNvSpPr>
              <a:spLocks noChangeArrowheads="1"/>
            </p:cNvSpPr>
            <p:nvPr/>
          </p:nvSpPr>
          <p:spPr bwMode="auto">
            <a:xfrm rot="21283522">
              <a:off x="180250" y="1189501"/>
              <a:ext cx="2621747" cy="1346550"/>
            </a:xfrm>
            <a:prstGeom prst="roundRect">
              <a:avLst>
                <a:gd name="adj" fmla="val 7417"/>
              </a:avLst>
            </a:prstGeom>
            <a:solidFill>
              <a:srgbClr val="D5EEF9"/>
            </a:solidFill>
            <a:ln w="19050">
              <a:solidFill>
                <a:srgbClr val="A7B8AF"/>
              </a:solidFill>
              <a:round/>
              <a:headEnd/>
              <a:tailEnd/>
            </a:ln>
          </p:spPr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zh-CN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肉眼鉴别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（颜色、透明度、</a:t>
              </a: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光泽）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​​ 8"/>
            <p:cNvSpPr>
              <a:spLocks noChangeArrowheads="1"/>
            </p:cNvSpPr>
            <p:nvPr/>
          </p:nvSpPr>
          <p:spPr bwMode="auto">
            <a:xfrm rot="-316478">
              <a:off x="413864" y="1169968"/>
              <a:ext cx="119226" cy="119226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32" name="椭圆​​ 9"/>
            <p:cNvSpPr>
              <a:spLocks noChangeArrowheads="1"/>
            </p:cNvSpPr>
            <p:nvPr/>
          </p:nvSpPr>
          <p:spPr bwMode="auto">
            <a:xfrm rot="-316478">
              <a:off x="2359200" y="990374"/>
              <a:ext cx="119226" cy="119226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</p:grpSp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4031302" y="2579289"/>
            <a:ext cx="3193819" cy="3164058"/>
            <a:chOff x="0" y="0"/>
            <a:chExt cx="2905994" cy="2683572"/>
          </a:xfrm>
        </p:grpSpPr>
        <p:sp>
          <p:nvSpPr>
            <p:cNvPr id="34" name="圆角矩形​​ 2"/>
            <p:cNvSpPr>
              <a:spLocks noChangeArrowheads="1"/>
            </p:cNvSpPr>
            <p:nvPr/>
          </p:nvSpPr>
          <p:spPr bwMode="auto">
            <a:xfrm rot="21283522">
              <a:off x="41287" y="1051198"/>
              <a:ext cx="2864707" cy="1632374"/>
            </a:xfrm>
            <a:prstGeom prst="roundRect">
              <a:avLst>
                <a:gd name="adj" fmla="val 10407"/>
              </a:avLst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35" name="直接连接符​​ 11"/>
            <p:cNvSpPr>
              <a:spLocks noChangeShapeType="1"/>
            </p:cNvSpPr>
            <p:nvPr/>
          </p:nvSpPr>
          <p:spPr bwMode="auto">
            <a:xfrm flipV="1">
              <a:off x="468452" y="163555"/>
              <a:ext cx="1171925" cy="1006736"/>
            </a:xfrm>
            <a:prstGeom prst="line">
              <a:avLst/>
            </a:prstGeom>
            <a:noFill/>
            <a:ln w="28575">
              <a:solidFill>
                <a:srgbClr val="5C72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直接连接符​​ 13"/>
            <p:cNvSpPr>
              <a:spLocks noChangeShapeType="1"/>
            </p:cNvSpPr>
            <p:nvPr/>
          </p:nvSpPr>
          <p:spPr bwMode="auto">
            <a:xfrm>
              <a:off x="1965913" y="163555"/>
              <a:ext cx="447809" cy="827302"/>
            </a:xfrm>
            <a:prstGeom prst="line">
              <a:avLst/>
            </a:prstGeom>
            <a:noFill/>
            <a:ln w="28575">
              <a:solidFill>
                <a:srgbClr val="5C72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椭圆​​ 4"/>
            <p:cNvSpPr>
              <a:spLocks noChangeArrowheads="1"/>
            </p:cNvSpPr>
            <p:nvPr/>
          </p:nvSpPr>
          <p:spPr bwMode="auto">
            <a:xfrm>
              <a:off x="1640378" y="0"/>
              <a:ext cx="325535" cy="32552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38" name="椭圆​​ 6"/>
            <p:cNvSpPr>
              <a:spLocks noChangeArrowheads="1"/>
            </p:cNvSpPr>
            <p:nvPr/>
          </p:nvSpPr>
          <p:spPr bwMode="auto">
            <a:xfrm>
              <a:off x="1708691" y="68911"/>
              <a:ext cx="187779" cy="18777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宋体" pitchFamily="2" charset="-122"/>
                </a:rPr>
                <a:t>2</a:t>
              </a:r>
              <a:endPara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宋体" pitchFamily="2" charset="-122"/>
              </a:endParaRPr>
            </a:p>
          </p:txBody>
        </p:sp>
        <p:sp>
          <p:nvSpPr>
            <p:cNvPr id="39" name="同侧圆角矩形 100"/>
            <p:cNvSpPr>
              <a:spLocks/>
            </p:cNvSpPr>
            <p:nvPr/>
          </p:nvSpPr>
          <p:spPr bwMode="auto">
            <a:xfrm rot="-304808">
              <a:off x="0" y="1062314"/>
              <a:ext cx="2853590" cy="792368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A24667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0" name="圆角矩形​​ 3"/>
            <p:cNvSpPr>
              <a:spLocks noChangeArrowheads="1"/>
            </p:cNvSpPr>
            <p:nvPr/>
          </p:nvSpPr>
          <p:spPr bwMode="auto">
            <a:xfrm rot="21283522">
              <a:off x="166737" y="1209989"/>
              <a:ext cx="2621748" cy="1346550"/>
            </a:xfrm>
            <a:prstGeom prst="roundRect">
              <a:avLst>
                <a:gd name="adj" fmla="val 7417"/>
              </a:avLst>
            </a:prstGeom>
            <a:solidFill>
              <a:srgbClr val="D5EEF9"/>
            </a:solidFill>
            <a:ln w="19050">
              <a:solidFill>
                <a:srgbClr val="A7B8AF"/>
              </a:solidFill>
              <a:round/>
              <a:headEnd/>
              <a:tailEnd/>
            </a:ln>
          </p:spPr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zh-CN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实验室常规仪器鉴别</a:t>
              </a:r>
              <a:r>
                <a:rPr lang="zh-CN" alt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（主要用折射仪、紫外荧光灯、显微镜、电子天平。根据个别标本的需要使用其他）</a:t>
              </a:r>
              <a:endParaRPr lang="zh-CN" altLang="en-US" sz="2200" dirty="0"/>
            </a:p>
          </p:txBody>
        </p:sp>
      </p:grpSp>
      <p:grpSp>
        <p:nvGrpSpPr>
          <p:cNvPr id="43" name="Group 29"/>
          <p:cNvGrpSpPr>
            <a:grpSpLocks/>
          </p:cNvGrpSpPr>
          <p:nvPr/>
        </p:nvGrpSpPr>
        <p:grpSpPr bwMode="auto">
          <a:xfrm>
            <a:off x="7904991" y="2724464"/>
            <a:ext cx="3246990" cy="3159526"/>
            <a:chOff x="-29089" y="0"/>
            <a:chExt cx="2911770" cy="2697373"/>
          </a:xfrm>
        </p:grpSpPr>
        <p:sp>
          <p:nvSpPr>
            <p:cNvPr id="44" name="圆角矩形​​ 2"/>
            <p:cNvSpPr>
              <a:spLocks noChangeArrowheads="1"/>
            </p:cNvSpPr>
            <p:nvPr/>
          </p:nvSpPr>
          <p:spPr bwMode="auto">
            <a:xfrm rot="21283522">
              <a:off x="-29089" y="1053231"/>
              <a:ext cx="2911770" cy="1644142"/>
            </a:xfrm>
            <a:prstGeom prst="roundRect">
              <a:avLst>
                <a:gd name="adj" fmla="val 10407"/>
              </a:avLst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45" name="直接连接符​​ 11"/>
            <p:cNvSpPr>
              <a:spLocks noChangeShapeType="1"/>
            </p:cNvSpPr>
            <p:nvPr/>
          </p:nvSpPr>
          <p:spPr bwMode="auto">
            <a:xfrm flipV="1">
              <a:off x="468452" y="163555"/>
              <a:ext cx="1171925" cy="1006736"/>
            </a:xfrm>
            <a:prstGeom prst="line">
              <a:avLst/>
            </a:prstGeom>
            <a:noFill/>
            <a:ln w="28575">
              <a:solidFill>
                <a:srgbClr val="5C72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直接连接符​​ 13"/>
            <p:cNvSpPr>
              <a:spLocks noChangeShapeType="1"/>
            </p:cNvSpPr>
            <p:nvPr/>
          </p:nvSpPr>
          <p:spPr bwMode="auto">
            <a:xfrm>
              <a:off x="1965913" y="163555"/>
              <a:ext cx="447809" cy="827302"/>
            </a:xfrm>
            <a:prstGeom prst="line">
              <a:avLst/>
            </a:prstGeom>
            <a:noFill/>
            <a:ln w="28575">
              <a:solidFill>
                <a:srgbClr val="5C726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椭圆​​ 4"/>
            <p:cNvSpPr>
              <a:spLocks noChangeArrowheads="1"/>
            </p:cNvSpPr>
            <p:nvPr/>
          </p:nvSpPr>
          <p:spPr bwMode="auto">
            <a:xfrm>
              <a:off x="1640378" y="0"/>
              <a:ext cx="325535" cy="32552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48" name="椭圆​​ 6"/>
            <p:cNvSpPr>
              <a:spLocks noChangeArrowheads="1"/>
            </p:cNvSpPr>
            <p:nvPr/>
          </p:nvSpPr>
          <p:spPr bwMode="auto">
            <a:xfrm>
              <a:off x="1708691" y="68911"/>
              <a:ext cx="187779" cy="187779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宋体" pitchFamily="2" charset="-122"/>
                </a:rPr>
                <a:t>3</a:t>
              </a:r>
              <a:endPara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ea typeface="宋体" pitchFamily="2" charset="-122"/>
              </a:endParaRPr>
            </a:p>
          </p:txBody>
        </p:sp>
        <p:sp>
          <p:nvSpPr>
            <p:cNvPr id="49" name="同侧圆角矩形 110"/>
            <p:cNvSpPr>
              <a:spLocks/>
            </p:cNvSpPr>
            <p:nvPr/>
          </p:nvSpPr>
          <p:spPr bwMode="auto">
            <a:xfrm rot="-304808">
              <a:off x="0" y="1062314"/>
              <a:ext cx="2853590" cy="792368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A24667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" name="圆角矩形​​ 3"/>
            <p:cNvSpPr>
              <a:spLocks noChangeArrowheads="1"/>
            </p:cNvSpPr>
            <p:nvPr/>
          </p:nvSpPr>
          <p:spPr bwMode="auto">
            <a:xfrm rot="21283522">
              <a:off x="120262" y="1181947"/>
              <a:ext cx="2613067" cy="1436060"/>
            </a:xfrm>
            <a:prstGeom prst="roundRect">
              <a:avLst>
                <a:gd name="adj" fmla="val 7417"/>
              </a:avLst>
            </a:prstGeom>
            <a:solidFill>
              <a:srgbClr val="D5EEF9"/>
            </a:solidFill>
            <a:ln w="19050">
              <a:solidFill>
                <a:srgbClr val="A7B8AF"/>
              </a:solidFill>
              <a:round/>
              <a:headEnd/>
              <a:tailEnd/>
            </a:ln>
          </p:spPr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zh-CN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大型仪器鉴别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（红外光谱）根据不同玉石原子基团的振动频率不同来定性的分析</a:t>
              </a:r>
              <a:endParaRPr lang="zh-CN" altLang="en-US" sz="2200" dirty="0"/>
            </a:p>
          </p:txBody>
        </p:sp>
        <p:sp>
          <p:nvSpPr>
            <p:cNvPr id="51" name="椭圆​​ 8"/>
            <p:cNvSpPr>
              <a:spLocks noChangeArrowheads="1"/>
            </p:cNvSpPr>
            <p:nvPr/>
          </p:nvSpPr>
          <p:spPr bwMode="auto">
            <a:xfrm rot="-316478">
              <a:off x="413864" y="1169968"/>
              <a:ext cx="119226" cy="119226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  <p:sp>
          <p:nvSpPr>
            <p:cNvPr id="52" name="椭圆​​ 9"/>
            <p:cNvSpPr>
              <a:spLocks noChangeArrowheads="1"/>
            </p:cNvSpPr>
            <p:nvPr/>
          </p:nvSpPr>
          <p:spPr bwMode="auto">
            <a:xfrm rot="-316478">
              <a:off x="2359200" y="990374"/>
              <a:ext cx="119226" cy="119226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90A59B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CAD4CF"/>
                </a:solidFill>
                <a:ea typeface="宋体" pitchFamily="2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32437" y="1159019"/>
            <a:ext cx="4512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344F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：实验法、文献法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6694" y="1839003"/>
            <a:ext cx="10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344F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思路</a:t>
            </a:r>
          </a:p>
        </p:txBody>
      </p:sp>
    </p:spTree>
    <p:extLst>
      <p:ext uri="{BB962C8B-B14F-4D97-AF65-F5344CB8AC3E}">
        <p14:creationId xmlns:p14="http://schemas.microsoft.com/office/powerpoint/2010/main" val="44974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2">
            <a:extLst>
              <a:ext uri="{FF2B5EF4-FFF2-40B4-BE49-F238E27FC236}">
                <a16:creationId xmlns="" xmlns:a16="http://schemas.microsoft.com/office/drawing/2014/main" id="{C744FDB5-A297-4774-A339-9BEDE506B9D4}"/>
              </a:ext>
            </a:extLst>
          </p:cNvPr>
          <p:cNvSpPr txBox="1"/>
          <p:nvPr/>
        </p:nvSpPr>
        <p:spPr>
          <a:xfrm>
            <a:off x="1311470" y="315860"/>
            <a:ext cx="5004923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b="0" dirty="0">
                <a:solidFill>
                  <a:srgbClr val="444444"/>
                </a:solidFill>
                <a:latin typeface="+mn-lt"/>
                <a:ea typeface="+mn-ea"/>
                <a:cs typeface="+mn-ea"/>
                <a:sym typeface="+mn-lt"/>
              </a:rPr>
              <a:t>实验可能存在问题和解决方法</a:t>
            </a:r>
          </a:p>
        </p:txBody>
      </p:sp>
      <p:sp>
        <p:nvSpPr>
          <p:cNvPr id="3" name="矩形 2"/>
          <p:cNvSpPr/>
          <p:nvPr/>
        </p:nvSpPr>
        <p:spPr>
          <a:xfrm>
            <a:off x="1311471" y="1344722"/>
            <a:ext cx="10221183" cy="5224891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Char char="•"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实验存在误差               多次实验取平均值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Char char="•"/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buChar char="•"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购买的标本可能与我所想买的标本不符               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）再次购买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）放弃这个标本  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）去产地购买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3813931" y="1787589"/>
            <a:ext cx="1364564" cy="5767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7782605" y="3141397"/>
            <a:ext cx="1420837" cy="57927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357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3980</TotalTime>
  <Words>719</Words>
  <Application>Microsoft Office PowerPoint</Application>
  <PresentationFormat>自定义</PresentationFormat>
  <Paragraphs>82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夏至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keywords>www.1ppt.com</cp:keywords>
  <dc:description>www.1ppt.com</dc:description>
  <cp:lastModifiedBy>Windows 用户</cp:lastModifiedBy>
  <cp:revision>93</cp:revision>
  <dcterms:created xsi:type="dcterms:W3CDTF">2020-11-08T07:15:40Z</dcterms:created>
  <dcterms:modified xsi:type="dcterms:W3CDTF">2020-12-07T09:43:34Z</dcterms:modified>
</cp:coreProperties>
</file>