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5" r:id="rId4"/>
    <p:sldId id="263" r:id="rId5"/>
    <p:sldId id="265" r:id="rId6"/>
    <p:sldId id="278" r:id="rId7"/>
    <p:sldId id="284" r:id="rId8"/>
    <p:sldId id="283" r:id="rId9"/>
    <p:sldId id="280" r:id="rId10"/>
    <p:sldId id="271" r:id="rId11"/>
    <p:sldId id="276" r:id="rId12"/>
    <p:sldId id="264"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朱 江" initials="朱" lastIdx="1" clrIdx="0">
    <p:extLst>
      <p:ext uri="{19B8F6BF-5375-455C-9EA6-DF929625EA0E}">
        <p15:presenceInfo xmlns:p15="http://schemas.microsoft.com/office/powerpoint/2012/main" userId="00952ec65bd0ff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1DC"/>
    <a:srgbClr val="1C4885"/>
    <a:srgbClr val="E6E6E6"/>
    <a:srgbClr val="F2EFEA"/>
    <a:srgbClr val="4472C4"/>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7" autoAdjust="0"/>
    <p:restoredTop sz="96314" autoAdjust="0"/>
  </p:normalViewPr>
  <p:slideViewPr>
    <p:cSldViewPr snapToGrid="0" showGuides="1">
      <p:cViewPr varScale="1">
        <p:scale>
          <a:sx n="114" d="100"/>
          <a:sy n="114" d="100"/>
        </p:scale>
        <p:origin x="324" y="108"/>
      </p:cViewPr>
      <p:guideLst>
        <p:guide orient="horz" pos="1162"/>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2020/12/7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extLst>
      <p:ext uri="{BB962C8B-B14F-4D97-AF65-F5344CB8AC3E}">
        <p14:creationId xmlns:p14="http://schemas.microsoft.com/office/powerpoint/2010/main" val="294710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extLst>
      <p:ext uri="{BB962C8B-B14F-4D97-AF65-F5344CB8AC3E}">
        <p14:creationId xmlns:p14="http://schemas.microsoft.com/office/powerpoint/2010/main" val="324202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extLst>
      <p:ext uri="{BB962C8B-B14F-4D97-AF65-F5344CB8AC3E}">
        <p14:creationId xmlns:p14="http://schemas.microsoft.com/office/powerpoint/2010/main" val="36126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extLst>
      <p:ext uri="{BB962C8B-B14F-4D97-AF65-F5344CB8AC3E}">
        <p14:creationId xmlns:p14="http://schemas.microsoft.com/office/powerpoint/2010/main" val="138735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extLst>
      <p:ext uri="{BB962C8B-B14F-4D97-AF65-F5344CB8AC3E}">
        <p14:creationId xmlns:p14="http://schemas.microsoft.com/office/powerpoint/2010/main" val="270166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extLst>
      <p:ext uri="{BB962C8B-B14F-4D97-AF65-F5344CB8AC3E}">
        <p14:creationId xmlns:p14="http://schemas.microsoft.com/office/powerpoint/2010/main" val="100407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extLst>
      <p:ext uri="{BB962C8B-B14F-4D97-AF65-F5344CB8AC3E}">
        <p14:creationId xmlns:p14="http://schemas.microsoft.com/office/powerpoint/2010/main" val="164127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extLst>
      <p:ext uri="{BB962C8B-B14F-4D97-AF65-F5344CB8AC3E}">
        <p14:creationId xmlns:p14="http://schemas.microsoft.com/office/powerpoint/2010/main" val="45774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extLst>
      <p:ext uri="{BB962C8B-B14F-4D97-AF65-F5344CB8AC3E}">
        <p14:creationId xmlns:p14="http://schemas.microsoft.com/office/powerpoint/2010/main" val="320856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extLst>
      <p:ext uri="{BB962C8B-B14F-4D97-AF65-F5344CB8AC3E}">
        <p14:creationId xmlns:p14="http://schemas.microsoft.com/office/powerpoint/2010/main" val="346642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extLst>
      <p:ext uri="{BB962C8B-B14F-4D97-AF65-F5344CB8AC3E}">
        <p14:creationId xmlns:p14="http://schemas.microsoft.com/office/powerpoint/2010/main" val="292677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extLst>
      <p:ext uri="{BB962C8B-B14F-4D97-AF65-F5344CB8AC3E}">
        <p14:creationId xmlns:p14="http://schemas.microsoft.com/office/powerpoint/2010/main" val="49533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extLst>
      <p:ext uri="{BB962C8B-B14F-4D97-AF65-F5344CB8AC3E}">
        <p14:creationId xmlns:p14="http://schemas.microsoft.com/office/powerpoint/2010/main" val="411423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21554402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95661261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1260705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42519811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24965560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009928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4544096"/>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69654879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398778536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13807652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100842119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2020/12/7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6495864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2020/12/7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extLst>
      <p:ext uri="{BB962C8B-B14F-4D97-AF65-F5344CB8AC3E}">
        <p14:creationId xmlns:p14="http://schemas.microsoft.com/office/powerpoint/2010/main" val="26368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403122" y="449825"/>
            <a:ext cx="11385755" cy="5958349"/>
          </a:xfrm>
          <a:prstGeom prst="roundRect">
            <a:avLst>
              <a:gd name="adj" fmla="val 1568"/>
            </a:avLst>
          </a:prstGeom>
          <a:solidFill>
            <a:srgbClr val="F3F1DC"/>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2474574" y="2881749"/>
            <a:ext cx="7481516" cy="677108"/>
          </a:xfrm>
          <a:prstGeom prst="rect">
            <a:avLst/>
          </a:prstGeom>
          <a:noFill/>
        </p:spPr>
        <p:txBody>
          <a:bodyPr wrap="square" rtlCol="0">
            <a:spAutoFit/>
          </a:bodyPr>
          <a:lstStyle/>
          <a:p>
            <a:pPr algn="ctr"/>
            <a:r>
              <a:rPr lang="zh-CN" altLang="en-US" sz="3800" dirty="0">
                <a:solidFill>
                  <a:srgbClr val="1C4885"/>
                </a:solidFill>
                <a:latin typeface="汉仪大宋简" panose="02010609000101010101" pitchFamily="49" charset="-122"/>
                <a:ea typeface="汉仪大宋简" panose="02010609000101010101" pitchFamily="49" charset="-122"/>
                <a:cs typeface="+mn-ea"/>
                <a:sym typeface="+mn-lt"/>
              </a:rPr>
              <a:t>大熊猫元素在首饰设计中的应用</a:t>
            </a:r>
          </a:p>
        </p:txBody>
      </p:sp>
      <p:cxnSp>
        <p:nvCxnSpPr>
          <p:cNvPr id="18" name="直接连接符 17"/>
          <p:cNvCxnSpPr>
            <a:cxnSpLocks/>
          </p:cNvCxnSpPr>
          <p:nvPr/>
        </p:nvCxnSpPr>
        <p:spPr>
          <a:xfrm>
            <a:off x="2913775" y="3738717"/>
            <a:ext cx="6662025"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1BE833CF-9EEA-4947-80E9-37B18E09D7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5" t="22585" r="2915" b="22585"/>
          <a:stretch/>
        </p:blipFill>
        <p:spPr>
          <a:xfrm>
            <a:off x="9420225" y="497895"/>
            <a:ext cx="2129252" cy="2203994"/>
          </a:xfrm>
          <a:prstGeom prst="ellipse">
            <a:avLst/>
          </a:prstGeom>
          <a:ln/>
          <a:effectLst>
            <a:reflection blurRad="6350" stA="50000" endA="295" endPos="92000" dist="101600" dir="5400000" sy="-100000" algn="bl" rotWithShape="0"/>
            <a:softEdge rad="63500"/>
          </a:effectLst>
        </p:spPr>
        <p:style>
          <a:lnRef idx="2">
            <a:schemeClr val="accent6"/>
          </a:lnRef>
          <a:fillRef idx="1">
            <a:schemeClr val="lt1"/>
          </a:fillRef>
          <a:effectRef idx="0">
            <a:schemeClr val="accent6"/>
          </a:effectRef>
          <a:fontRef idx="minor">
            <a:schemeClr val="dk1"/>
          </a:fontRef>
        </p:style>
      </p:pic>
      <p:sp>
        <p:nvSpPr>
          <p:cNvPr id="2" name="文本框 1">
            <a:extLst>
              <a:ext uri="{FF2B5EF4-FFF2-40B4-BE49-F238E27FC236}">
                <a16:creationId xmlns:a16="http://schemas.microsoft.com/office/drawing/2014/main" id="{E9CD7980-A9B2-4B44-ADD2-C59D045D0D3F}"/>
              </a:ext>
            </a:extLst>
          </p:cNvPr>
          <p:cNvSpPr txBox="1"/>
          <p:nvPr/>
        </p:nvSpPr>
        <p:spPr>
          <a:xfrm>
            <a:off x="7541703" y="4932740"/>
            <a:ext cx="2046913" cy="369332"/>
          </a:xfrm>
          <a:prstGeom prst="rect">
            <a:avLst/>
          </a:prstGeom>
          <a:noFill/>
        </p:spPr>
        <p:txBody>
          <a:bodyPr wrap="square" rtlCol="0">
            <a:spAutoFit/>
          </a:bodyPr>
          <a:lstStyle/>
          <a:p>
            <a:r>
              <a:rPr lang="zh-CN" altLang="en-US" dirty="0">
                <a:solidFill>
                  <a:srgbClr val="1C4885"/>
                </a:solidFill>
              </a:rPr>
              <a:t>汇报人：朱江</a:t>
            </a:r>
          </a:p>
        </p:txBody>
      </p:sp>
    </p:spTree>
    <p:extLst>
      <p:ext uri="{BB962C8B-B14F-4D97-AF65-F5344CB8AC3E}">
        <p14:creationId xmlns:p14="http://schemas.microsoft.com/office/powerpoint/2010/main" val="3440280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4" name="文本框 3"/>
          <p:cNvSpPr txBox="1"/>
          <p:nvPr/>
        </p:nvSpPr>
        <p:spPr>
          <a:xfrm>
            <a:off x="931281" y="487825"/>
            <a:ext cx="2538453" cy="523220"/>
          </a:xfrm>
          <a:prstGeom prst="rect">
            <a:avLst/>
          </a:prstGeom>
          <a:noFill/>
        </p:spPr>
        <p:txBody>
          <a:bodyPr wrap="square" rtlCol="0">
            <a:spAutoFit/>
          </a:bodyPr>
          <a:lstStyle/>
          <a:p>
            <a:r>
              <a:rPr lang="zh-CN" altLang="en-US" sz="2800" dirty="0">
                <a:solidFill>
                  <a:schemeClr val="accent5">
                    <a:lumMod val="75000"/>
                  </a:schemeClr>
                </a:solidFill>
                <a:cs typeface="+mn-ea"/>
                <a:sym typeface="+mn-lt"/>
              </a:rPr>
              <a:t>工作流程</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5" name="矩形: 圆角 4">
            <a:extLst>
              <a:ext uri="{FF2B5EF4-FFF2-40B4-BE49-F238E27FC236}">
                <a16:creationId xmlns:a16="http://schemas.microsoft.com/office/drawing/2014/main" id="{2433F22A-926D-4857-947B-5B76B2313004}"/>
              </a:ext>
            </a:extLst>
          </p:cNvPr>
          <p:cNvSpPr/>
          <p:nvPr/>
        </p:nvSpPr>
        <p:spPr>
          <a:xfrm>
            <a:off x="4880994" y="479867"/>
            <a:ext cx="1557556" cy="400976"/>
          </a:xfrm>
          <a:prstGeom prst="roundRect">
            <a:avLst/>
          </a:prstGeom>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拟定题目</a:t>
            </a:r>
          </a:p>
        </p:txBody>
      </p:sp>
      <p:sp>
        <p:nvSpPr>
          <p:cNvPr id="11" name="箭头: 下 10">
            <a:extLst>
              <a:ext uri="{FF2B5EF4-FFF2-40B4-BE49-F238E27FC236}">
                <a16:creationId xmlns:a16="http://schemas.microsoft.com/office/drawing/2014/main" id="{96C6144C-CA11-436B-A409-92347D952D5C}"/>
              </a:ext>
            </a:extLst>
          </p:cNvPr>
          <p:cNvSpPr/>
          <p:nvPr/>
        </p:nvSpPr>
        <p:spPr>
          <a:xfrm>
            <a:off x="5530442" y="912163"/>
            <a:ext cx="268448" cy="400976"/>
          </a:xfrm>
          <a:prstGeom prst="downArrow">
            <a:avLst>
              <a:gd name="adj1" fmla="val 3125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9B55F193-D352-452F-8B9E-AB085E526DEF}"/>
              </a:ext>
            </a:extLst>
          </p:cNvPr>
          <p:cNvSpPr/>
          <p:nvPr/>
        </p:nvSpPr>
        <p:spPr>
          <a:xfrm>
            <a:off x="4880994" y="1380827"/>
            <a:ext cx="1557556" cy="400976"/>
          </a:xfrm>
          <a:prstGeom prst="roundRect">
            <a:avLst/>
          </a:prstGeom>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分析课题</a:t>
            </a:r>
          </a:p>
        </p:txBody>
      </p:sp>
      <p:sp>
        <p:nvSpPr>
          <p:cNvPr id="48" name="箭头: 圆角右 47">
            <a:extLst>
              <a:ext uri="{FF2B5EF4-FFF2-40B4-BE49-F238E27FC236}">
                <a16:creationId xmlns:a16="http://schemas.microsoft.com/office/drawing/2014/main" id="{09CFBE3C-7647-4793-B0B7-F59BF643EA80}"/>
              </a:ext>
            </a:extLst>
          </p:cNvPr>
          <p:cNvSpPr/>
          <p:nvPr/>
        </p:nvSpPr>
        <p:spPr>
          <a:xfrm rot="5400000">
            <a:off x="6550324" y="1435985"/>
            <a:ext cx="566257" cy="789806"/>
          </a:xfrm>
          <a:prstGeom prst="bentArrow">
            <a:avLst>
              <a:gd name="adj1" fmla="val 10185"/>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箭头: 圆角右 48">
            <a:extLst>
              <a:ext uri="{FF2B5EF4-FFF2-40B4-BE49-F238E27FC236}">
                <a16:creationId xmlns:a16="http://schemas.microsoft.com/office/drawing/2014/main" id="{0AF017E0-37B4-47B2-8CCE-19FFA8485F2F}"/>
              </a:ext>
            </a:extLst>
          </p:cNvPr>
          <p:cNvSpPr/>
          <p:nvPr/>
        </p:nvSpPr>
        <p:spPr>
          <a:xfrm rot="16200000" flipH="1">
            <a:off x="4196487" y="1429510"/>
            <a:ext cx="579207" cy="789806"/>
          </a:xfrm>
          <a:prstGeom prst="bentArrow">
            <a:avLst>
              <a:gd name="adj1" fmla="val 10185"/>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矩形: 圆角 49">
            <a:extLst>
              <a:ext uri="{FF2B5EF4-FFF2-40B4-BE49-F238E27FC236}">
                <a16:creationId xmlns:a16="http://schemas.microsoft.com/office/drawing/2014/main" id="{E1B42145-7357-4FD5-A256-00A4A9F8969B}"/>
              </a:ext>
            </a:extLst>
          </p:cNvPr>
          <p:cNvSpPr/>
          <p:nvPr/>
        </p:nvSpPr>
        <p:spPr>
          <a:xfrm>
            <a:off x="3468848" y="2114017"/>
            <a:ext cx="1557556" cy="400976"/>
          </a:xfrm>
          <a:prstGeom prst="roundRect">
            <a:avLst/>
          </a:prstGeom>
          <a:effectLst>
            <a:outerShdw blurRad="76200" dir="13500000" sy="23000" kx="1200000" algn="br"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资料收集</a:t>
            </a:r>
          </a:p>
        </p:txBody>
      </p:sp>
      <p:sp>
        <p:nvSpPr>
          <p:cNvPr id="51" name="矩形: 圆角 50">
            <a:extLst>
              <a:ext uri="{FF2B5EF4-FFF2-40B4-BE49-F238E27FC236}">
                <a16:creationId xmlns:a16="http://schemas.microsoft.com/office/drawing/2014/main" id="{2C116EE1-9DAD-401F-B21D-A654C924C6E0}"/>
              </a:ext>
            </a:extLst>
          </p:cNvPr>
          <p:cNvSpPr/>
          <p:nvPr/>
        </p:nvSpPr>
        <p:spPr>
          <a:xfrm>
            <a:off x="6293141" y="2114017"/>
            <a:ext cx="1557556" cy="400976"/>
          </a:xfrm>
          <a:prstGeom prst="roundRect">
            <a:avLst/>
          </a:prstGeom>
          <a:effectLst>
            <a:outerShdw blurRad="76200" dir="18900000" sy="23000" kx="-1200000" algn="b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提取元素</a:t>
            </a:r>
          </a:p>
        </p:txBody>
      </p:sp>
      <p:sp>
        <p:nvSpPr>
          <p:cNvPr id="52" name="箭头: 下 51">
            <a:extLst>
              <a:ext uri="{FF2B5EF4-FFF2-40B4-BE49-F238E27FC236}">
                <a16:creationId xmlns:a16="http://schemas.microsoft.com/office/drawing/2014/main" id="{75E6FC10-5E34-4F29-B1BB-33252D097793}"/>
              </a:ext>
            </a:extLst>
          </p:cNvPr>
          <p:cNvSpPr/>
          <p:nvPr/>
        </p:nvSpPr>
        <p:spPr>
          <a:xfrm>
            <a:off x="6942589" y="2546313"/>
            <a:ext cx="268448" cy="400976"/>
          </a:xfrm>
          <a:prstGeom prst="downArrow">
            <a:avLst>
              <a:gd name="adj1" fmla="val 3125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圆角 52">
            <a:extLst>
              <a:ext uri="{FF2B5EF4-FFF2-40B4-BE49-F238E27FC236}">
                <a16:creationId xmlns:a16="http://schemas.microsoft.com/office/drawing/2014/main" id="{28602C7F-1716-43FB-AC1B-A1B79BEFC943}"/>
              </a:ext>
            </a:extLst>
          </p:cNvPr>
          <p:cNvSpPr/>
          <p:nvPr/>
        </p:nvSpPr>
        <p:spPr>
          <a:xfrm>
            <a:off x="6293141" y="3014977"/>
            <a:ext cx="1557556" cy="400976"/>
          </a:xfrm>
          <a:prstGeom prst="roundRect">
            <a:avLst/>
          </a:prstGeom>
          <a:effectLst>
            <a:outerShdw blurRad="76200" dir="18900000" sy="23000" kx="-1200000" algn="b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配饰采集</a:t>
            </a:r>
          </a:p>
        </p:txBody>
      </p:sp>
      <p:sp>
        <p:nvSpPr>
          <p:cNvPr id="54" name="箭头: 下 53">
            <a:extLst>
              <a:ext uri="{FF2B5EF4-FFF2-40B4-BE49-F238E27FC236}">
                <a16:creationId xmlns:a16="http://schemas.microsoft.com/office/drawing/2014/main" id="{278C7A48-70B1-4985-9FCC-EF92F861E7D3}"/>
              </a:ext>
            </a:extLst>
          </p:cNvPr>
          <p:cNvSpPr/>
          <p:nvPr/>
        </p:nvSpPr>
        <p:spPr>
          <a:xfrm>
            <a:off x="6942589" y="3447273"/>
            <a:ext cx="268448" cy="400976"/>
          </a:xfrm>
          <a:prstGeom prst="downArrow">
            <a:avLst>
              <a:gd name="adj1" fmla="val 3125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箭头: 下 55">
            <a:extLst>
              <a:ext uri="{FF2B5EF4-FFF2-40B4-BE49-F238E27FC236}">
                <a16:creationId xmlns:a16="http://schemas.microsoft.com/office/drawing/2014/main" id="{92C84CC0-BF23-4DCC-BEE6-5E1C7A6A1183}"/>
              </a:ext>
            </a:extLst>
          </p:cNvPr>
          <p:cNvSpPr/>
          <p:nvPr/>
        </p:nvSpPr>
        <p:spPr>
          <a:xfrm>
            <a:off x="4118296" y="2546313"/>
            <a:ext cx="268448" cy="400976"/>
          </a:xfrm>
          <a:prstGeom prst="downArrow">
            <a:avLst>
              <a:gd name="adj1" fmla="val 3125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圆角 56">
            <a:extLst>
              <a:ext uri="{FF2B5EF4-FFF2-40B4-BE49-F238E27FC236}">
                <a16:creationId xmlns:a16="http://schemas.microsoft.com/office/drawing/2014/main" id="{A9CC144C-40D7-408D-93F8-6B80D4CDB6FE}"/>
              </a:ext>
            </a:extLst>
          </p:cNvPr>
          <p:cNvSpPr/>
          <p:nvPr/>
        </p:nvSpPr>
        <p:spPr>
          <a:xfrm>
            <a:off x="3468848" y="3014977"/>
            <a:ext cx="1557556" cy="400976"/>
          </a:xfrm>
          <a:prstGeom prst="roundRect">
            <a:avLst/>
          </a:prstGeom>
          <a:effectLst>
            <a:outerShdw blurRad="76200" dir="13500000" sy="23000" kx="1200000" algn="br"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思维导图</a:t>
            </a:r>
          </a:p>
        </p:txBody>
      </p:sp>
      <p:sp>
        <p:nvSpPr>
          <p:cNvPr id="58" name="箭头: 下 57">
            <a:extLst>
              <a:ext uri="{FF2B5EF4-FFF2-40B4-BE49-F238E27FC236}">
                <a16:creationId xmlns:a16="http://schemas.microsoft.com/office/drawing/2014/main" id="{88A690A8-6D1C-4D7C-AD22-466B50BEF84E}"/>
              </a:ext>
            </a:extLst>
          </p:cNvPr>
          <p:cNvSpPr/>
          <p:nvPr/>
        </p:nvSpPr>
        <p:spPr>
          <a:xfrm>
            <a:off x="4118296" y="3447273"/>
            <a:ext cx="268448" cy="400976"/>
          </a:xfrm>
          <a:prstGeom prst="downArrow">
            <a:avLst>
              <a:gd name="adj1" fmla="val 3125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圆角 58">
            <a:extLst>
              <a:ext uri="{FF2B5EF4-FFF2-40B4-BE49-F238E27FC236}">
                <a16:creationId xmlns:a16="http://schemas.microsoft.com/office/drawing/2014/main" id="{966D0A77-5E85-4235-9476-7C833EC7790E}"/>
              </a:ext>
            </a:extLst>
          </p:cNvPr>
          <p:cNvSpPr/>
          <p:nvPr/>
        </p:nvSpPr>
        <p:spPr>
          <a:xfrm>
            <a:off x="3468848" y="3915937"/>
            <a:ext cx="1557556" cy="400976"/>
          </a:xfrm>
          <a:prstGeom prst="roundRect">
            <a:avLst/>
          </a:prstGeom>
          <a:effectLst>
            <a:outerShdw blurRad="76200" dir="13500000" sy="23000" kx="1200000" algn="br"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方案设计</a:t>
            </a:r>
          </a:p>
        </p:txBody>
      </p:sp>
      <p:sp>
        <p:nvSpPr>
          <p:cNvPr id="61" name="箭头: 圆角右 60">
            <a:extLst>
              <a:ext uri="{FF2B5EF4-FFF2-40B4-BE49-F238E27FC236}">
                <a16:creationId xmlns:a16="http://schemas.microsoft.com/office/drawing/2014/main" id="{E3D531B7-47B7-41A2-9F8A-482611BEC35E}"/>
              </a:ext>
            </a:extLst>
          </p:cNvPr>
          <p:cNvSpPr/>
          <p:nvPr/>
        </p:nvSpPr>
        <p:spPr>
          <a:xfrm rot="5400000">
            <a:off x="5138178" y="4004651"/>
            <a:ext cx="566257" cy="789806"/>
          </a:xfrm>
          <a:prstGeom prst="bentArrow">
            <a:avLst>
              <a:gd name="adj1" fmla="val 10185"/>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箭头: 圆角右 61">
            <a:extLst>
              <a:ext uri="{FF2B5EF4-FFF2-40B4-BE49-F238E27FC236}">
                <a16:creationId xmlns:a16="http://schemas.microsoft.com/office/drawing/2014/main" id="{CA2FB009-5D6B-4D29-9858-25503C827406}"/>
              </a:ext>
            </a:extLst>
          </p:cNvPr>
          <p:cNvSpPr/>
          <p:nvPr/>
        </p:nvSpPr>
        <p:spPr>
          <a:xfrm rot="16200000" flipH="1">
            <a:off x="5635741" y="3987710"/>
            <a:ext cx="579207" cy="789806"/>
          </a:xfrm>
          <a:prstGeom prst="bentArrow">
            <a:avLst>
              <a:gd name="adj1" fmla="val 10185"/>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矩形: 圆角 54">
            <a:extLst>
              <a:ext uri="{FF2B5EF4-FFF2-40B4-BE49-F238E27FC236}">
                <a16:creationId xmlns:a16="http://schemas.microsoft.com/office/drawing/2014/main" id="{29B9BD20-B845-44A0-8DDF-4D0A399E6473}"/>
              </a:ext>
            </a:extLst>
          </p:cNvPr>
          <p:cNvSpPr/>
          <p:nvPr/>
        </p:nvSpPr>
        <p:spPr>
          <a:xfrm>
            <a:off x="6293141" y="3915937"/>
            <a:ext cx="1557556" cy="400976"/>
          </a:xfrm>
          <a:prstGeom prst="roundRect">
            <a:avLst/>
          </a:prstGeom>
          <a:effectLst>
            <a:outerShdw blurRad="76200" dir="18900000" sy="23000" kx="-1200000" algn="b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物品采购</a:t>
            </a:r>
          </a:p>
        </p:txBody>
      </p:sp>
      <p:sp>
        <p:nvSpPr>
          <p:cNvPr id="64" name="矩形: 圆角 63">
            <a:extLst>
              <a:ext uri="{FF2B5EF4-FFF2-40B4-BE49-F238E27FC236}">
                <a16:creationId xmlns:a16="http://schemas.microsoft.com/office/drawing/2014/main" id="{8E1A7B04-950B-4DAF-AA3D-BCBED68C2E30}"/>
              </a:ext>
            </a:extLst>
          </p:cNvPr>
          <p:cNvSpPr/>
          <p:nvPr/>
        </p:nvSpPr>
        <p:spPr>
          <a:xfrm>
            <a:off x="4880993" y="4735477"/>
            <a:ext cx="1557556" cy="400976"/>
          </a:xfrm>
          <a:prstGeom prst="roundRect">
            <a:avLst/>
          </a:prstGeom>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效果表达</a:t>
            </a:r>
          </a:p>
        </p:txBody>
      </p:sp>
      <p:sp>
        <p:nvSpPr>
          <p:cNvPr id="65" name="箭头: 下 64">
            <a:extLst>
              <a:ext uri="{FF2B5EF4-FFF2-40B4-BE49-F238E27FC236}">
                <a16:creationId xmlns:a16="http://schemas.microsoft.com/office/drawing/2014/main" id="{1D3AB16F-BECF-4FD3-9211-28B981CF4A73}"/>
              </a:ext>
            </a:extLst>
          </p:cNvPr>
          <p:cNvSpPr/>
          <p:nvPr/>
        </p:nvSpPr>
        <p:spPr>
          <a:xfrm>
            <a:off x="5530441" y="5185565"/>
            <a:ext cx="268448" cy="400976"/>
          </a:xfrm>
          <a:prstGeom prst="downArrow">
            <a:avLst>
              <a:gd name="adj1" fmla="val 31250"/>
              <a:gd name="adj2"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a16="http://schemas.microsoft.com/office/drawing/2014/main" id="{930DFBB7-1F29-48F9-A60C-1CB79E86ABA5}"/>
              </a:ext>
            </a:extLst>
          </p:cNvPr>
          <p:cNvSpPr/>
          <p:nvPr/>
        </p:nvSpPr>
        <p:spPr>
          <a:xfrm>
            <a:off x="4880993" y="5654229"/>
            <a:ext cx="1557556" cy="400976"/>
          </a:xfrm>
          <a:prstGeom prst="roundRect">
            <a:avLst/>
          </a:prstGeom>
          <a:effectLst>
            <a:reflection blurRad="6350" stA="50000" endA="300" endPos="38500" dist="508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成品制作</a:t>
            </a:r>
          </a:p>
        </p:txBody>
      </p:sp>
      <p:sp>
        <p:nvSpPr>
          <p:cNvPr id="70" name="矩形: 圆角 69">
            <a:extLst>
              <a:ext uri="{FF2B5EF4-FFF2-40B4-BE49-F238E27FC236}">
                <a16:creationId xmlns:a16="http://schemas.microsoft.com/office/drawing/2014/main" id="{B707C535-703E-4A74-8E26-6F496BB8092E}"/>
              </a:ext>
            </a:extLst>
          </p:cNvPr>
          <p:cNvSpPr/>
          <p:nvPr/>
        </p:nvSpPr>
        <p:spPr>
          <a:xfrm>
            <a:off x="6942586" y="4581431"/>
            <a:ext cx="1464972" cy="709068"/>
          </a:xfrm>
          <a:prstGeom prst="roundRect">
            <a:avLst/>
          </a:prstGeom>
          <a:effectLst>
            <a:outerShdw blurRad="76200" dir="18900000" sy="23000" kx="-1200000" algn="b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a:latin typeface="宋体" panose="02010600030101010101" pitchFamily="2" charset="-122"/>
                <a:ea typeface="宋体" panose="02010600030101010101" pitchFamily="2" charset="-122"/>
              </a:rPr>
              <a:t>初稿、草图</a:t>
            </a:r>
          </a:p>
          <a:p>
            <a:pPr algn="ctr"/>
            <a:r>
              <a:rPr lang="zh-CN" altLang="en-US" dirty="0">
                <a:latin typeface="宋体" panose="02010600030101010101" pitchFamily="2" charset="-122"/>
                <a:ea typeface="宋体" panose="02010600030101010101" pitchFamily="2" charset="-122"/>
              </a:rPr>
              <a:t>二稿、终稿</a:t>
            </a:r>
          </a:p>
        </p:txBody>
      </p:sp>
      <p:sp>
        <p:nvSpPr>
          <p:cNvPr id="71" name="箭头: 左右 70">
            <a:extLst>
              <a:ext uri="{FF2B5EF4-FFF2-40B4-BE49-F238E27FC236}">
                <a16:creationId xmlns:a16="http://schemas.microsoft.com/office/drawing/2014/main" id="{2B3A7B9B-7EE5-4335-99FF-4F1A8A0CE663}"/>
              </a:ext>
            </a:extLst>
          </p:cNvPr>
          <p:cNvSpPr/>
          <p:nvPr/>
        </p:nvSpPr>
        <p:spPr>
          <a:xfrm>
            <a:off x="6491112" y="4857750"/>
            <a:ext cx="398911" cy="1559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箭头: 左右 72">
            <a:extLst>
              <a:ext uri="{FF2B5EF4-FFF2-40B4-BE49-F238E27FC236}">
                <a16:creationId xmlns:a16="http://schemas.microsoft.com/office/drawing/2014/main" id="{A2ED0179-1EEE-41D6-9ABA-D02EE732B5E1}"/>
              </a:ext>
            </a:extLst>
          </p:cNvPr>
          <p:cNvSpPr/>
          <p:nvPr/>
        </p:nvSpPr>
        <p:spPr>
          <a:xfrm>
            <a:off x="4450150" y="4847260"/>
            <a:ext cx="398911" cy="1559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圆角 78">
            <a:extLst>
              <a:ext uri="{FF2B5EF4-FFF2-40B4-BE49-F238E27FC236}">
                <a16:creationId xmlns:a16="http://schemas.microsoft.com/office/drawing/2014/main" id="{DFB37421-A3FA-49F2-8311-C941F771299E}"/>
              </a:ext>
            </a:extLst>
          </p:cNvPr>
          <p:cNvSpPr/>
          <p:nvPr/>
        </p:nvSpPr>
        <p:spPr>
          <a:xfrm>
            <a:off x="3124200" y="4724760"/>
            <a:ext cx="1326786" cy="400976"/>
          </a:xfrm>
          <a:prstGeom prst="roundRect">
            <a:avLst/>
          </a:prstGeom>
          <a:effectLst>
            <a:outerShdw blurRad="76200" dir="13500000" sy="23000" kx="1200000" algn="br"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solidFill>
                  <a:schemeClr val="bg1"/>
                </a:solidFill>
                <a:latin typeface="宋体" panose="02010600030101010101" pitchFamily="2" charset="-122"/>
                <a:ea typeface="宋体" panose="02010600030101010101" pitchFamily="2" charset="-122"/>
                <a:cs typeface="+mn-ea"/>
                <a:sym typeface="+mn-lt"/>
              </a:rPr>
              <a:t>CAD</a:t>
            </a:r>
            <a:r>
              <a:rPr lang="zh-CN" altLang="en-US" dirty="0">
                <a:solidFill>
                  <a:schemeClr val="bg1"/>
                </a:solidFill>
                <a:latin typeface="宋体" panose="02010600030101010101" pitchFamily="2" charset="-122"/>
                <a:ea typeface="宋体" panose="02010600030101010101" pitchFamily="2" charset="-122"/>
                <a:cs typeface="+mn-ea"/>
                <a:sym typeface="+mn-lt"/>
              </a:rPr>
              <a:t>效果图</a:t>
            </a:r>
          </a:p>
        </p:txBody>
      </p:sp>
      <p:pic>
        <p:nvPicPr>
          <p:cNvPr id="3" name="图片 2">
            <a:extLst>
              <a:ext uri="{FF2B5EF4-FFF2-40B4-BE49-F238E27FC236}">
                <a16:creationId xmlns:a16="http://schemas.microsoft.com/office/drawing/2014/main" id="{82F1F330-F832-4F41-9ACA-3AE74F2352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83" t="23730" r="2303" b="22857"/>
          <a:stretch/>
        </p:blipFill>
        <p:spPr>
          <a:xfrm>
            <a:off x="9615022" y="202523"/>
            <a:ext cx="2353112" cy="23566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图片 7">
            <a:extLst>
              <a:ext uri="{FF2B5EF4-FFF2-40B4-BE49-F238E27FC236}">
                <a16:creationId xmlns:a16="http://schemas.microsoft.com/office/drawing/2014/main" id="{19709FFE-18D1-42D1-AE5C-070C47988E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04" t="28872" r="18504" b="28872"/>
          <a:stretch/>
        </p:blipFill>
        <p:spPr>
          <a:xfrm>
            <a:off x="8811848" y="3564782"/>
            <a:ext cx="2430018" cy="2897890"/>
          </a:xfrm>
          <a:prstGeom prst="rect">
            <a:avLst/>
          </a:prstGeom>
        </p:spPr>
      </p:pic>
    </p:spTree>
    <p:extLst>
      <p:ext uri="{BB962C8B-B14F-4D97-AF65-F5344CB8AC3E}">
        <p14:creationId xmlns:p14="http://schemas.microsoft.com/office/powerpoint/2010/main" val="339633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4" name="文本框 3"/>
          <p:cNvSpPr txBox="1"/>
          <p:nvPr/>
        </p:nvSpPr>
        <p:spPr>
          <a:xfrm>
            <a:off x="1539363" y="524298"/>
            <a:ext cx="3625338" cy="523220"/>
          </a:xfrm>
          <a:prstGeom prst="rect">
            <a:avLst/>
          </a:prstGeom>
          <a:noFill/>
        </p:spPr>
        <p:txBody>
          <a:bodyPr wrap="square" rtlCol="0">
            <a:spAutoFit/>
          </a:bodyPr>
          <a:lstStyle/>
          <a:p>
            <a:r>
              <a:rPr lang="zh-CN" altLang="zh-CN" sz="2800" kern="100" dirty="0">
                <a:solidFill>
                  <a:schemeClr val="accent1">
                    <a:lumMod val="50000"/>
                  </a:schemeClr>
                </a:solidFill>
                <a:effectLst/>
                <a:latin typeface="+mj-ea"/>
                <a:ea typeface="+mj-ea"/>
                <a:cs typeface="Times New Roman" panose="02020603050405020304" pitchFamily="18" charset="0"/>
              </a:rPr>
              <a:t>最终目标及成果形式 </a:t>
            </a:r>
            <a:endParaRPr lang="zh-CN" altLang="en-US" sz="2800" dirty="0">
              <a:solidFill>
                <a:schemeClr val="accent1">
                  <a:lumMod val="50000"/>
                </a:schemeClr>
              </a:solidFill>
              <a:latin typeface="+mj-ea"/>
              <a:ea typeface="+mj-ea"/>
              <a:cs typeface="+mn-ea"/>
              <a:sym typeface="+mn-lt"/>
            </a:endParaRPr>
          </a:p>
        </p:txBody>
      </p:sp>
      <p:pic>
        <p:nvPicPr>
          <p:cNvPr id="7" name="图片 6">
            <a:extLst>
              <a:ext uri="{FF2B5EF4-FFF2-40B4-BE49-F238E27FC236}">
                <a16:creationId xmlns:a16="http://schemas.microsoft.com/office/drawing/2014/main" id="{B4D3D0D0-3BB2-4B3E-A97E-06DFD9184F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242" t="39835" r="28242" b="39835"/>
          <a:stretch/>
        </p:blipFill>
        <p:spPr>
          <a:xfrm>
            <a:off x="10535352" y="5540182"/>
            <a:ext cx="1586740" cy="1317818"/>
          </a:xfrm>
          <a:prstGeom prst="rect">
            <a:avLst/>
          </a:prstGeom>
        </p:spPr>
      </p:pic>
      <p:sp>
        <p:nvSpPr>
          <p:cNvPr id="12" name="文本框 11"/>
          <p:cNvSpPr txBox="1"/>
          <p:nvPr/>
        </p:nvSpPr>
        <p:spPr>
          <a:xfrm>
            <a:off x="755394" y="1493127"/>
            <a:ext cx="10681212" cy="3713517"/>
          </a:xfrm>
          <a:prstGeom prst="rect">
            <a:avLst/>
          </a:prstGeom>
          <a:noFill/>
        </p:spPr>
        <p:txBody>
          <a:bodyPr wrap="square" rtlCol="0">
            <a:spAutoFit/>
          </a:bodyPr>
          <a:lstStyle/>
          <a:p>
            <a:pPr algn="just">
              <a:lnSpc>
                <a:spcPct val="150000"/>
              </a:lnSpc>
            </a:pPr>
            <a:r>
              <a:rPr lang="zh-CN" altLang="zh-CN" sz="2000" kern="100" dirty="0">
                <a:effectLst/>
                <a:latin typeface="宋体" panose="02010600030101010101" pitchFamily="2" charset="-122"/>
                <a:ea typeface="宋体" panose="02010600030101010101" pitchFamily="2" charset="-122"/>
              </a:rPr>
              <a:t>设计一套以熊猫为主题的首饰，包括耳环、吊坠以及手链。</a:t>
            </a:r>
            <a:r>
              <a:rPr lang="zh-CN" altLang="en-US" sz="2000" kern="100" dirty="0">
                <a:effectLst/>
                <a:latin typeface="宋体" panose="02010600030101010101" pitchFamily="2" charset="-122"/>
                <a:ea typeface="宋体" panose="02010600030101010101" pitchFamily="2" charset="-122"/>
              </a:rPr>
              <a:t>以</a:t>
            </a:r>
            <a:r>
              <a:rPr lang="zh-CN" altLang="zh-CN" sz="2000" kern="100" dirty="0">
                <a:effectLst/>
                <a:latin typeface="宋体" panose="02010600030101010101" pitchFamily="2" charset="-122"/>
                <a:ea typeface="宋体" panose="02010600030101010101" pitchFamily="2" charset="-122"/>
              </a:rPr>
              <a:t>银</a:t>
            </a:r>
            <a:r>
              <a:rPr lang="zh-CN" altLang="en-US" sz="2000" kern="100" dirty="0">
                <a:effectLst/>
                <a:latin typeface="宋体" panose="02010600030101010101" pitchFamily="2" charset="-122"/>
                <a:ea typeface="宋体" panose="02010600030101010101" pitchFamily="2" charset="-122"/>
              </a:rPr>
              <a:t>为</a:t>
            </a:r>
            <a:r>
              <a:rPr lang="zh-CN" altLang="zh-CN" sz="2000" kern="100" dirty="0">
                <a:effectLst/>
                <a:latin typeface="宋体" panose="02010600030101010101" pitchFamily="2" charset="-122"/>
                <a:ea typeface="宋体" panose="02010600030101010101" pitchFamily="2" charset="-122"/>
              </a:rPr>
              <a:t>主要材料。</a:t>
            </a:r>
            <a:endParaRPr lang="en-US" altLang="zh-CN" sz="2000" kern="100" dirty="0">
              <a:effectLst/>
              <a:latin typeface="宋体" panose="02010600030101010101" pitchFamily="2" charset="-122"/>
              <a:ea typeface="宋体" panose="02010600030101010101" pitchFamily="2" charset="-122"/>
            </a:endParaRPr>
          </a:p>
          <a:p>
            <a:pPr marL="342900" indent="-342900" algn="just">
              <a:lnSpc>
                <a:spcPct val="150000"/>
              </a:lnSpc>
              <a:buFont typeface="Arial" panose="020B0604020202020204" pitchFamily="34" charset="0"/>
              <a:buChar char="•"/>
              <a:tabLst>
                <a:tab pos="276860" algn="l"/>
              </a:tabLst>
            </a:pPr>
            <a:r>
              <a:rPr lang="zh-CN" altLang="zh-CN" sz="2000" kern="0" dirty="0">
                <a:effectLst/>
                <a:latin typeface="宋体" panose="02010600030101010101" pitchFamily="2" charset="-122"/>
                <a:ea typeface="宋体" panose="02010600030101010101" pitchFamily="2" charset="-122"/>
              </a:rPr>
              <a:t>熊猫主体用银固定</a:t>
            </a:r>
            <a:r>
              <a:rPr lang="zh-CN" altLang="en-US" sz="2000" kern="0" dirty="0">
                <a:effectLst/>
                <a:latin typeface="宋体" panose="02010600030101010101" pitchFamily="2" charset="-122"/>
                <a:ea typeface="宋体" panose="02010600030101010101" pitchFamily="2" charset="-122"/>
              </a:rPr>
              <a:t>作为</a:t>
            </a:r>
            <a:r>
              <a:rPr lang="zh-CN" altLang="zh-CN" sz="2000" kern="0" dirty="0">
                <a:effectLst/>
                <a:latin typeface="宋体" panose="02010600030101010101" pitchFamily="2" charset="-122"/>
                <a:ea typeface="宋体" panose="02010600030101010101" pitchFamily="2" charset="-122"/>
              </a:rPr>
              <a:t>主体框架，四肢、眼部、耳朵用黑曜石碎片</a:t>
            </a:r>
            <a:r>
              <a:rPr lang="zh-CN" altLang="en-US" sz="2000" kern="0" dirty="0">
                <a:effectLst/>
                <a:latin typeface="宋体" panose="02010600030101010101" pitchFamily="2" charset="-122"/>
                <a:ea typeface="宋体" panose="02010600030101010101" pitchFamily="2" charset="-122"/>
              </a:rPr>
              <a:t>填充镶嵌</a:t>
            </a:r>
            <a:r>
              <a:rPr lang="zh-CN" altLang="zh-CN" sz="2000" kern="0" dirty="0">
                <a:effectLst/>
                <a:latin typeface="宋体" panose="02010600030101010101" pitchFamily="2" charset="-122"/>
                <a:ea typeface="宋体" panose="02010600030101010101" pitchFamily="2" charset="-122"/>
              </a:rPr>
              <a:t>。</a:t>
            </a:r>
            <a:endParaRPr lang="en-US" altLang="zh-CN" sz="2000" kern="0" dirty="0">
              <a:effectLst/>
              <a:latin typeface="宋体" panose="02010600030101010101" pitchFamily="2" charset="-122"/>
              <a:ea typeface="宋体" panose="02010600030101010101" pitchFamily="2" charset="-122"/>
            </a:endParaRPr>
          </a:p>
          <a:p>
            <a:pPr marL="342900" indent="-342900" algn="just">
              <a:lnSpc>
                <a:spcPct val="150000"/>
              </a:lnSpc>
              <a:buFont typeface="Arial" panose="020B0604020202020204" pitchFamily="34" charset="0"/>
              <a:buChar char="•"/>
              <a:tabLst>
                <a:tab pos="276860" algn="l"/>
              </a:tabLst>
            </a:pPr>
            <a:r>
              <a:rPr lang="zh-CN" altLang="zh-CN" sz="2000" kern="0" dirty="0">
                <a:effectLst/>
                <a:latin typeface="宋体" panose="02010600030101010101" pitchFamily="2" charset="-122"/>
                <a:ea typeface="宋体" panose="02010600030101010101" pitchFamily="2" charset="-122"/>
              </a:rPr>
              <a:t>耳环</a:t>
            </a:r>
            <a:r>
              <a:rPr lang="zh-CN" altLang="en-US" sz="2000" kern="0" dirty="0">
                <a:effectLst/>
                <a:latin typeface="宋体" panose="02010600030101010101" pitchFamily="2" charset="-122"/>
                <a:ea typeface="宋体" panose="02010600030101010101" pitchFamily="2" charset="-122"/>
              </a:rPr>
              <a:t>、胸针主要材质为银</a:t>
            </a:r>
            <a:r>
              <a:rPr lang="zh-CN" altLang="zh-CN" sz="2000" kern="0" dirty="0">
                <a:effectLst/>
                <a:latin typeface="宋体" panose="02010600030101010101" pitchFamily="2" charset="-122"/>
                <a:ea typeface="宋体" panose="02010600030101010101" pitchFamily="2" charset="-122"/>
              </a:rPr>
              <a:t>，</a:t>
            </a:r>
            <a:r>
              <a:rPr lang="zh-CN" altLang="en-US" sz="2000" kern="0" dirty="0">
                <a:effectLst/>
                <a:latin typeface="宋体" panose="02010600030101010101" pitchFamily="2" charset="-122"/>
                <a:ea typeface="宋体" panose="02010600030101010101" pitchFamily="2" charset="-122"/>
              </a:rPr>
              <a:t>戒指以银为主，纹路部分用</a:t>
            </a:r>
            <a:r>
              <a:rPr lang="en-US" altLang="zh-CN" sz="2000" kern="0" dirty="0">
                <a:effectLst/>
                <a:latin typeface="宋体" panose="02010600030101010101" pitchFamily="2" charset="-122"/>
                <a:ea typeface="宋体" panose="02010600030101010101" pitchFamily="2" charset="-122"/>
              </a:rPr>
              <a:t>18K</a:t>
            </a:r>
            <a:r>
              <a:rPr lang="zh-CN" altLang="en-US" sz="2000" kern="0" dirty="0">
                <a:effectLst/>
                <a:latin typeface="宋体" panose="02010600030101010101" pitchFamily="2" charset="-122"/>
                <a:ea typeface="宋体" panose="02010600030101010101" pitchFamily="2" charset="-122"/>
              </a:rPr>
              <a:t>金</a:t>
            </a:r>
            <a:endParaRPr lang="en-US" altLang="zh-CN" sz="2000" kern="0" dirty="0">
              <a:effectLst/>
              <a:latin typeface="宋体" panose="02010600030101010101" pitchFamily="2" charset="-122"/>
              <a:ea typeface="宋体" panose="02010600030101010101" pitchFamily="2" charset="-122"/>
            </a:endParaRPr>
          </a:p>
          <a:p>
            <a:pPr marL="342900" indent="-342900" algn="just">
              <a:lnSpc>
                <a:spcPct val="150000"/>
              </a:lnSpc>
              <a:buFont typeface="Arial" panose="020B0604020202020204" pitchFamily="34" charset="0"/>
              <a:buChar char="•"/>
              <a:tabLst>
                <a:tab pos="276860" algn="l"/>
              </a:tabLst>
            </a:pPr>
            <a:r>
              <a:rPr lang="zh-CN" altLang="zh-CN" sz="2000" kern="0" dirty="0">
                <a:effectLst/>
                <a:latin typeface="宋体" panose="02010600030101010101" pitchFamily="2" charset="-122"/>
                <a:ea typeface="宋体" panose="02010600030101010101" pitchFamily="2" charset="-122"/>
              </a:rPr>
              <a:t>吊坠</a:t>
            </a:r>
            <a:r>
              <a:rPr lang="zh-CN" altLang="en-US" sz="2000" kern="0" dirty="0">
                <a:latin typeface="宋体" panose="02010600030101010101" pitchFamily="2" charset="-122"/>
                <a:ea typeface="宋体" panose="02010600030101010101" pitchFamily="2" charset="-122"/>
              </a:rPr>
              <a:t>内部左边用绿翡翠，右边黄翡，形成强烈对差</a:t>
            </a:r>
            <a:r>
              <a:rPr lang="zh-CN" altLang="zh-CN" sz="2000" kern="0" dirty="0">
                <a:effectLst/>
                <a:latin typeface="宋体" panose="02010600030101010101" pitchFamily="2" charset="-122"/>
                <a:ea typeface="宋体" panose="02010600030101010101" pitchFamily="2" charset="-122"/>
              </a:rPr>
              <a:t>。</a:t>
            </a:r>
            <a:r>
              <a:rPr lang="zh-CN" altLang="en-US" sz="2000" kern="0" dirty="0">
                <a:effectLst/>
                <a:latin typeface="宋体" panose="02010600030101010101" pitchFamily="2" charset="-122"/>
                <a:ea typeface="宋体" panose="02010600030101010101" pitchFamily="2" charset="-122"/>
              </a:rPr>
              <a:t>竹笋</a:t>
            </a:r>
            <a:r>
              <a:rPr lang="zh-CN" altLang="zh-CN" sz="2000" kern="0" dirty="0">
                <a:effectLst/>
                <a:latin typeface="宋体" panose="02010600030101010101" pitchFamily="2" charset="-122"/>
                <a:ea typeface="宋体" panose="02010600030101010101" pitchFamily="2" charset="-122"/>
              </a:rPr>
              <a:t>镶嵌</a:t>
            </a:r>
            <a:r>
              <a:rPr lang="zh-CN" altLang="en-US" sz="2000" kern="0" dirty="0">
                <a:effectLst/>
                <a:latin typeface="宋体" panose="02010600030101010101" pitchFamily="2" charset="-122"/>
                <a:ea typeface="宋体" panose="02010600030101010101" pitchFamily="2" charset="-122"/>
              </a:rPr>
              <a:t>少量</a:t>
            </a:r>
            <a:r>
              <a:rPr lang="zh-CN" altLang="zh-CN" sz="2000" kern="0" dirty="0">
                <a:effectLst/>
                <a:latin typeface="宋体" panose="02010600030101010101" pitchFamily="2" charset="-122"/>
                <a:ea typeface="宋体" panose="02010600030101010101" pitchFamily="2" charset="-122"/>
              </a:rPr>
              <a:t>碎钻</a:t>
            </a:r>
            <a:endParaRPr lang="zh-CN" altLang="zh-CN" sz="2000" kern="100" dirty="0">
              <a:effectLst/>
              <a:latin typeface="宋体" panose="02010600030101010101" pitchFamily="2" charset="-122"/>
              <a:ea typeface="宋体" panose="02010600030101010101" pitchFamily="2" charset="-122"/>
            </a:endParaRPr>
          </a:p>
          <a:p>
            <a:pPr algn="just">
              <a:lnSpc>
                <a:spcPct val="150000"/>
              </a:lnSpc>
              <a:tabLst>
                <a:tab pos="276860" algn="l"/>
              </a:tabLst>
            </a:pPr>
            <a:r>
              <a:rPr lang="zh-CN" altLang="zh-CN" sz="2000" kern="0" dirty="0">
                <a:effectLst/>
                <a:latin typeface="宋体" panose="02010600030101010101" pitchFamily="2" charset="-122"/>
                <a:ea typeface="宋体" panose="02010600030101010101" pitchFamily="2" charset="-122"/>
              </a:rPr>
              <a:t> </a:t>
            </a:r>
            <a:endParaRPr lang="en-US" altLang="zh-CN" sz="2000" kern="100" dirty="0">
              <a:latin typeface="宋体" panose="02010600030101010101" pitchFamily="2" charset="-122"/>
              <a:ea typeface="宋体" panose="02010600030101010101" pitchFamily="2" charset="-122"/>
            </a:endParaRPr>
          </a:p>
          <a:p>
            <a:pPr marL="342900" indent="-342900" algn="just">
              <a:lnSpc>
                <a:spcPct val="150000"/>
              </a:lnSpc>
              <a:buFont typeface="Wingdings" panose="05000000000000000000" pitchFamily="2" charset="2"/>
              <a:buChar char="Ø"/>
              <a:tabLst>
                <a:tab pos="276860" algn="l"/>
              </a:tabLst>
            </a:pPr>
            <a:r>
              <a:rPr lang="zh-CN" altLang="zh-CN" sz="2000" kern="100" dirty="0">
                <a:effectLst/>
                <a:latin typeface="宋体" panose="02010600030101010101" pitchFamily="2" charset="-122"/>
                <a:ea typeface="宋体" panose="02010600030101010101" pitchFamily="2" charset="-122"/>
              </a:rPr>
              <a:t>适用人群：适用广泛，如喜爱熊猫、喜欢动物类首饰、注重生态保护、喜欢传统文化的人群等。</a:t>
            </a:r>
            <a:endParaRPr lang="en-US" altLang="zh-CN" sz="2000" kern="100" dirty="0">
              <a:effectLst/>
              <a:latin typeface="宋体" panose="02010600030101010101" pitchFamily="2" charset="-122"/>
              <a:ea typeface="宋体" panose="02010600030101010101" pitchFamily="2" charset="-122"/>
            </a:endParaRPr>
          </a:p>
          <a:p>
            <a:pPr marL="342900" indent="-342900" algn="just">
              <a:lnSpc>
                <a:spcPct val="150000"/>
              </a:lnSpc>
              <a:buFont typeface="Wingdings" panose="05000000000000000000" pitchFamily="2" charset="2"/>
              <a:buChar char="Ø"/>
              <a:tabLst>
                <a:tab pos="276860" algn="l"/>
              </a:tabLst>
            </a:pPr>
            <a:r>
              <a:rPr lang="zh-CN" altLang="zh-CN" sz="2000" kern="100" dirty="0">
                <a:effectLst/>
                <a:latin typeface="宋体" panose="02010600030101010101" pitchFamily="2" charset="-122"/>
                <a:ea typeface="宋体" panose="02010600030101010101" pitchFamily="2" charset="-122"/>
              </a:rPr>
              <a:t>成果形式：画出首饰草图，通过设计</a:t>
            </a:r>
            <a:r>
              <a:rPr lang="zh-CN" altLang="en-US" sz="2000" kern="100" dirty="0">
                <a:effectLst/>
                <a:latin typeface="宋体" panose="02010600030101010101" pitchFamily="2" charset="-122"/>
                <a:ea typeface="宋体" panose="02010600030101010101" pitchFamily="2" charset="-122"/>
              </a:rPr>
              <a:t>类</a:t>
            </a:r>
            <a:r>
              <a:rPr lang="zh-CN" altLang="zh-CN" sz="2000" kern="100" dirty="0">
                <a:effectLst/>
                <a:latin typeface="宋体" panose="02010600030101010101" pitchFamily="2" charset="-122"/>
                <a:ea typeface="宋体" panose="02010600030101010101" pitchFamily="2" charset="-122"/>
              </a:rPr>
              <a:t>软件做出首饰成品图，最后做出实物。</a:t>
            </a:r>
          </a:p>
        </p:txBody>
      </p:sp>
      <p:sp>
        <p:nvSpPr>
          <p:cNvPr id="8" name="椭圆 7">
            <a:extLst>
              <a:ext uri="{FF2B5EF4-FFF2-40B4-BE49-F238E27FC236}">
                <a16:creationId xmlns:a16="http://schemas.microsoft.com/office/drawing/2014/main" id="{E54DEAC3-FA40-46E7-95C9-7DBCC8F11857}"/>
              </a:ext>
            </a:extLst>
          </p:cNvPr>
          <p:cNvSpPr/>
          <p:nvPr/>
        </p:nvSpPr>
        <p:spPr>
          <a:xfrm>
            <a:off x="346525" y="279834"/>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5</a:t>
            </a:r>
          </a:p>
        </p:txBody>
      </p:sp>
    </p:spTree>
    <p:extLst>
      <p:ext uri="{BB962C8B-B14F-4D97-AF65-F5344CB8AC3E}">
        <p14:creationId xmlns:p14="http://schemas.microsoft.com/office/powerpoint/2010/main" val="188000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7" name="圆角矩形 5">
            <a:extLst>
              <a:ext uri="{FF2B5EF4-FFF2-40B4-BE49-F238E27FC236}">
                <a16:creationId xmlns:a16="http://schemas.microsoft.com/office/drawing/2014/main" id="{2BB255CA-194E-4B17-89A3-187581DEE29B}"/>
              </a:ext>
            </a:extLst>
          </p:cNvPr>
          <p:cNvSpPr/>
          <p:nvPr/>
        </p:nvSpPr>
        <p:spPr>
          <a:xfrm>
            <a:off x="403122" y="432069"/>
            <a:ext cx="11385755" cy="5958349"/>
          </a:xfrm>
          <a:prstGeom prst="roundRect">
            <a:avLst>
              <a:gd name="adj" fmla="val 1568"/>
            </a:avLst>
          </a:prstGeom>
          <a:solidFill>
            <a:srgbClr val="F3F1DC"/>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737263" y="722512"/>
            <a:ext cx="1697639" cy="523220"/>
          </a:xfrm>
          <a:prstGeom prst="rect">
            <a:avLst/>
          </a:prstGeom>
          <a:noFill/>
        </p:spPr>
        <p:txBody>
          <a:bodyPr wrap="square" rtlCol="0">
            <a:spAutoFit/>
          </a:bodyPr>
          <a:lstStyle/>
          <a:p>
            <a:r>
              <a:rPr lang="zh-CN" altLang="en-US" sz="2800" dirty="0">
                <a:solidFill>
                  <a:schemeClr val="accent5">
                    <a:lumMod val="75000"/>
                  </a:schemeClr>
                </a:solidFill>
                <a:cs typeface="+mn-ea"/>
                <a:sym typeface="+mn-lt"/>
              </a:rPr>
              <a:t>参考文献</a:t>
            </a:r>
          </a:p>
        </p:txBody>
      </p:sp>
      <p:pic>
        <p:nvPicPr>
          <p:cNvPr id="3" name="图片 2">
            <a:extLst>
              <a:ext uri="{FF2B5EF4-FFF2-40B4-BE49-F238E27FC236}">
                <a16:creationId xmlns:a16="http://schemas.microsoft.com/office/drawing/2014/main" id="{FFC5A06E-8341-4F3F-8624-1109EB943A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68" t="40556" r="24568" b="40556"/>
          <a:stretch/>
        </p:blipFill>
        <p:spPr>
          <a:xfrm>
            <a:off x="9763255" y="4932421"/>
            <a:ext cx="1962152" cy="1295400"/>
          </a:xfrm>
          <a:prstGeom prst="rect">
            <a:avLst/>
          </a:prstGeom>
        </p:spPr>
      </p:pic>
      <p:sp>
        <p:nvSpPr>
          <p:cNvPr id="8" name="椭圆 7">
            <a:extLst>
              <a:ext uri="{FF2B5EF4-FFF2-40B4-BE49-F238E27FC236}">
                <a16:creationId xmlns:a16="http://schemas.microsoft.com/office/drawing/2014/main" id="{5A03BFB0-1103-4A06-AE88-A2C3C5E66C97}"/>
              </a:ext>
            </a:extLst>
          </p:cNvPr>
          <p:cNvSpPr/>
          <p:nvPr/>
        </p:nvSpPr>
        <p:spPr>
          <a:xfrm>
            <a:off x="575125" y="478048"/>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6</a:t>
            </a:r>
            <a:endParaRPr lang="zh-CN" altLang="en-US" sz="6000" b="1" dirty="0">
              <a:solidFill>
                <a:schemeClr val="bg1"/>
              </a:solidFill>
              <a:latin typeface="+mj-ea"/>
              <a:ea typeface="+mj-ea"/>
              <a:cs typeface="+mn-ea"/>
              <a:sym typeface="+mn-lt"/>
            </a:endParaRPr>
          </a:p>
        </p:txBody>
      </p:sp>
      <p:sp>
        <p:nvSpPr>
          <p:cNvPr id="30" name="文本框 29">
            <a:extLst>
              <a:ext uri="{FF2B5EF4-FFF2-40B4-BE49-F238E27FC236}">
                <a16:creationId xmlns:a16="http://schemas.microsoft.com/office/drawing/2014/main" id="{45C3F0D8-EFD7-46FB-A513-22FE2DEA7E3E}"/>
              </a:ext>
            </a:extLst>
          </p:cNvPr>
          <p:cNvSpPr txBox="1"/>
          <p:nvPr/>
        </p:nvSpPr>
        <p:spPr>
          <a:xfrm>
            <a:off x="796413" y="1536174"/>
            <a:ext cx="10928994" cy="3785652"/>
          </a:xfrm>
          <a:prstGeom prst="rect">
            <a:avLst/>
          </a:prstGeom>
          <a:noFill/>
        </p:spPr>
        <p:txBody>
          <a:bodyPr wrap="square" rtlCol="0">
            <a:spAutoFit/>
          </a:bodyPr>
          <a:lstStyle/>
          <a:p>
            <a:r>
              <a:rPr lang="en-US" altLang="zh-CN" sz="2000" dirty="0">
                <a:solidFill>
                  <a:srgbClr val="333333"/>
                </a:solidFill>
                <a:effectLst/>
                <a:latin typeface="宋体" panose="02010600030101010101" pitchFamily="2" charset="-122"/>
                <a:ea typeface="宋体" panose="02010600030101010101" pitchFamily="2" charset="-122"/>
              </a:rPr>
              <a:t>[1]</a:t>
            </a:r>
            <a:r>
              <a:rPr lang="zh-CN" altLang="en-US" sz="2000" dirty="0">
                <a:solidFill>
                  <a:srgbClr val="333333"/>
                </a:solidFill>
                <a:effectLst/>
                <a:latin typeface="宋体" panose="02010600030101010101" pitchFamily="2" charset="-122"/>
                <a:ea typeface="宋体" panose="02010600030101010101" pitchFamily="2" charset="-122"/>
              </a:rPr>
              <a:t>李镜垚</a:t>
            </a:r>
            <a:r>
              <a:rPr lang="en-US" altLang="zh-CN" sz="2000" dirty="0">
                <a:solidFill>
                  <a:srgbClr val="333333"/>
                </a:solidFill>
                <a:effectLst/>
                <a:latin typeface="宋体" panose="02010600030101010101" pitchFamily="2" charset="-122"/>
                <a:ea typeface="宋体" panose="02010600030101010101" pitchFamily="2" charset="-122"/>
              </a:rPr>
              <a:t>.</a:t>
            </a:r>
            <a:r>
              <a:rPr lang="zh-CN" altLang="en-US" sz="2000" dirty="0">
                <a:solidFill>
                  <a:srgbClr val="333333"/>
                </a:solidFill>
                <a:effectLst/>
                <a:latin typeface="宋体" panose="02010600030101010101" pitchFamily="2" charset="-122"/>
                <a:ea typeface="宋体" panose="02010600030101010101" pitchFamily="2" charset="-122"/>
              </a:rPr>
              <a:t>动物元素在珠宝设计中的应用</a:t>
            </a:r>
            <a:r>
              <a:rPr lang="en-US" altLang="zh-CN" sz="2000" dirty="0">
                <a:solidFill>
                  <a:srgbClr val="333333"/>
                </a:solidFill>
                <a:effectLst/>
                <a:latin typeface="宋体" panose="02010600030101010101" pitchFamily="2" charset="-122"/>
                <a:ea typeface="宋体" panose="02010600030101010101" pitchFamily="2" charset="-122"/>
              </a:rPr>
              <a:t>[J].</a:t>
            </a:r>
            <a:r>
              <a:rPr lang="zh-CN" altLang="en-US" sz="2000" dirty="0">
                <a:solidFill>
                  <a:srgbClr val="333333"/>
                </a:solidFill>
                <a:effectLst/>
                <a:latin typeface="宋体" panose="02010600030101010101" pitchFamily="2" charset="-122"/>
                <a:ea typeface="宋体" panose="02010600030101010101" pitchFamily="2" charset="-122"/>
              </a:rPr>
              <a:t>艺术科技</a:t>
            </a:r>
            <a:r>
              <a:rPr lang="en-US" altLang="zh-CN" sz="2000" dirty="0">
                <a:solidFill>
                  <a:srgbClr val="333333"/>
                </a:solidFill>
                <a:effectLst/>
                <a:latin typeface="宋体" panose="02010600030101010101" pitchFamily="2" charset="-122"/>
                <a:ea typeface="宋体" panose="02010600030101010101" pitchFamily="2" charset="-122"/>
              </a:rPr>
              <a:t>,2016,29(02):278.</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传统视觉元素在现代珠宝包装设计中的应用研究</a:t>
            </a:r>
            <a:r>
              <a:rPr lang="en-US" altLang="zh-CN" sz="2000" dirty="0">
                <a:latin typeface="宋体" panose="02010600030101010101" pitchFamily="2" charset="-122"/>
                <a:ea typeface="宋体" panose="02010600030101010101" pitchFamily="2" charset="-122"/>
              </a:rPr>
              <a:t>[J].</a:t>
            </a:r>
            <a:r>
              <a:rPr lang="zh-CN" altLang="en-US" sz="2000" dirty="0">
                <a:latin typeface="宋体" panose="02010600030101010101" pitchFamily="2" charset="-122"/>
                <a:ea typeface="宋体" panose="02010600030101010101" pitchFamily="2" charset="-122"/>
              </a:rPr>
              <a:t>蔡赟</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中国包装工业</a:t>
            </a:r>
            <a:r>
              <a:rPr lang="en-US" altLang="zh-CN" sz="2000" dirty="0">
                <a:latin typeface="宋体" panose="02010600030101010101" pitchFamily="2" charset="-122"/>
                <a:ea typeface="宋体" panose="02010600030101010101" pitchFamily="2" charset="-122"/>
              </a:rPr>
              <a:t>. 2015(17)</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[3]</a:t>
            </a:r>
            <a:r>
              <a:rPr lang="zh-CN" altLang="en-US" sz="2000" b="0" i="0" dirty="0">
                <a:solidFill>
                  <a:srgbClr val="000000"/>
                </a:solidFill>
                <a:effectLst/>
                <a:latin typeface="宋体" panose="02010600030101010101" pitchFamily="2" charset="-122"/>
                <a:ea typeface="宋体" panose="02010600030101010101" pitchFamily="2" charset="-122"/>
              </a:rPr>
              <a:t>张志忠</a:t>
            </a:r>
            <a:r>
              <a:rPr lang="en-US" altLang="zh-CN" sz="2000" b="0" i="0" dirty="0">
                <a:solidFill>
                  <a:srgbClr val="000000"/>
                </a:solidFill>
                <a:effectLst/>
                <a:latin typeface="宋体" panose="02010600030101010101" pitchFamily="2" charset="-122"/>
                <a:ea typeface="宋体" panose="02010600030101010101" pitchFamily="2" charset="-122"/>
              </a:rPr>
              <a:t>.</a:t>
            </a:r>
            <a:r>
              <a:rPr lang="zh-CN" altLang="en-US" sz="2000" b="0" i="0" dirty="0">
                <a:solidFill>
                  <a:srgbClr val="000000"/>
                </a:solidFill>
                <a:effectLst/>
                <a:latin typeface="宋体" panose="02010600030101010101" pitchFamily="2" charset="-122"/>
                <a:ea typeface="宋体" panose="02010600030101010101" pitchFamily="2" charset="-122"/>
              </a:rPr>
              <a:t>大熊猫与中国人的品质</a:t>
            </a:r>
            <a:r>
              <a:rPr lang="en-US" altLang="zh-CN" sz="2000" b="0" i="0" dirty="0">
                <a:solidFill>
                  <a:srgbClr val="000000"/>
                </a:solidFill>
                <a:effectLst/>
                <a:latin typeface="宋体" panose="02010600030101010101" pitchFamily="2" charset="-122"/>
                <a:ea typeface="宋体" panose="02010600030101010101" pitchFamily="2" charset="-122"/>
              </a:rPr>
              <a:t>——</a:t>
            </a:r>
            <a:r>
              <a:rPr lang="zh-CN" altLang="en-US" sz="2000" b="0" i="0" dirty="0">
                <a:solidFill>
                  <a:srgbClr val="000000"/>
                </a:solidFill>
                <a:effectLst/>
                <a:latin typeface="宋体" panose="02010600030101010101" pitchFamily="2" charset="-122"/>
                <a:ea typeface="宋体" panose="02010600030101010101" pitchFamily="2" charset="-122"/>
              </a:rPr>
              <a:t>浅述大熊猫与中国传统文化的结合</a:t>
            </a:r>
            <a:r>
              <a:rPr lang="en-US" altLang="zh-CN" sz="2000" b="0" i="0" dirty="0">
                <a:solidFill>
                  <a:srgbClr val="000000"/>
                </a:solidFill>
                <a:effectLst/>
                <a:latin typeface="宋体" panose="02010600030101010101" pitchFamily="2" charset="-122"/>
                <a:ea typeface="宋体" panose="02010600030101010101" pitchFamily="2" charset="-122"/>
              </a:rPr>
              <a:t>[J]. </a:t>
            </a:r>
            <a:r>
              <a:rPr lang="zh-CN" altLang="en-US" sz="2000" b="0" i="0" dirty="0">
                <a:solidFill>
                  <a:srgbClr val="000000"/>
                </a:solidFill>
                <a:effectLst/>
                <a:latin typeface="宋体" panose="02010600030101010101" pitchFamily="2" charset="-122"/>
                <a:ea typeface="宋体" panose="02010600030101010101" pitchFamily="2" charset="-122"/>
              </a:rPr>
              <a:t>生态文明世界</a:t>
            </a:r>
            <a:r>
              <a:rPr lang="en-US" altLang="zh-CN" sz="2000" b="0" i="0" dirty="0">
                <a:solidFill>
                  <a:srgbClr val="000000"/>
                </a:solidFill>
                <a:effectLst/>
                <a:latin typeface="宋体" panose="02010600030101010101" pitchFamily="2" charset="-122"/>
                <a:ea typeface="宋体" panose="02010600030101010101" pitchFamily="2" charset="-122"/>
              </a:rPr>
              <a:t>, 2018.</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[4]</a:t>
            </a:r>
            <a:r>
              <a:rPr lang="zh-CN" altLang="en-US" sz="2000" dirty="0">
                <a:solidFill>
                  <a:srgbClr val="333333"/>
                </a:solidFill>
                <a:effectLst/>
                <a:latin typeface="宋体" panose="02010600030101010101" pitchFamily="2" charset="-122"/>
                <a:ea typeface="宋体" panose="02010600030101010101" pitchFamily="2" charset="-122"/>
              </a:rPr>
              <a:t>严旬</a:t>
            </a:r>
            <a:r>
              <a:rPr lang="en-US" altLang="zh-CN" sz="2000" dirty="0">
                <a:solidFill>
                  <a:srgbClr val="333333"/>
                </a:solidFill>
                <a:effectLst/>
                <a:latin typeface="宋体" panose="02010600030101010101" pitchFamily="2" charset="-122"/>
                <a:ea typeface="宋体" panose="02010600030101010101" pitchFamily="2" charset="-122"/>
              </a:rPr>
              <a:t>.</a:t>
            </a:r>
            <a:r>
              <a:rPr lang="zh-CN" altLang="en-US" sz="2000" dirty="0">
                <a:solidFill>
                  <a:srgbClr val="333333"/>
                </a:solidFill>
                <a:effectLst/>
                <a:latin typeface="宋体" panose="02010600030101010101" pitchFamily="2" charset="-122"/>
                <a:ea typeface="宋体" panose="02010600030101010101" pitchFamily="2" charset="-122"/>
              </a:rPr>
              <a:t>野生大熊猫现状、面临的挑战及展望</a:t>
            </a:r>
            <a:r>
              <a:rPr lang="en-US" altLang="zh-CN" sz="2000" dirty="0">
                <a:solidFill>
                  <a:srgbClr val="333333"/>
                </a:solidFill>
                <a:effectLst/>
                <a:latin typeface="宋体" panose="02010600030101010101" pitchFamily="2" charset="-122"/>
                <a:ea typeface="宋体" panose="02010600030101010101" pitchFamily="2" charset="-122"/>
              </a:rPr>
              <a:t>[J].</a:t>
            </a:r>
            <a:r>
              <a:rPr lang="zh-CN" altLang="en-US" sz="2000" dirty="0">
                <a:solidFill>
                  <a:srgbClr val="333333"/>
                </a:solidFill>
                <a:effectLst/>
                <a:latin typeface="宋体" panose="02010600030101010101" pitchFamily="2" charset="-122"/>
                <a:ea typeface="宋体" panose="02010600030101010101" pitchFamily="2" charset="-122"/>
              </a:rPr>
              <a:t>兽类学报</a:t>
            </a:r>
            <a:r>
              <a:rPr lang="en-US" altLang="zh-CN" sz="2000" dirty="0">
                <a:solidFill>
                  <a:srgbClr val="333333"/>
                </a:solidFill>
                <a:effectLst/>
                <a:latin typeface="宋体" panose="02010600030101010101" pitchFamily="2" charset="-122"/>
                <a:ea typeface="宋体" panose="02010600030101010101" pitchFamily="2" charset="-122"/>
              </a:rPr>
              <a:t>,2005(04):92-96.</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[5]</a:t>
            </a:r>
            <a:r>
              <a:rPr lang="zh-CN" altLang="en-US" sz="2000" dirty="0">
                <a:solidFill>
                  <a:srgbClr val="333333"/>
                </a:solidFill>
                <a:effectLst/>
                <a:latin typeface="宋体" panose="02010600030101010101" pitchFamily="2" charset="-122"/>
                <a:ea typeface="宋体" panose="02010600030101010101" pitchFamily="2" charset="-122"/>
              </a:rPr>
              <a:t>冉莉</a:t>
            </a:r>
            <a:r>
              <a:rPr lang="en-US" altLang="zh-CN" sz="2000" dirty="0">
                <a:solidFill>
                  <a:srgbClr val="333333"/>
                </a:solidFill>
                <a:effectLst/>
                <a:latin typeface="宋体" panose="02010600030101010101" pitchFamily="2" charset="-122"/>
                <a:ea typeface="宋体" panose="02010600030101010101" pitchFamily="2" charset="-122"/>
              </a:rPr>
              <a:t>.</a:t>
            </a:r>
            <a:r>
              <a:rPr lang="zh-CN" altLang="en-US" sz="2000" dirty="0">
                <a:solidFill>
                  <a:srgbClr val="333333"/>
                </a:solidFill>
                <a:effectLst/>
                <a:latin typeface="宋体" panose="02010600030101010101" pitchFamily="2" charset="-122"/>
                <a:ea typeface="宋体" panose="02010600030101010101" pitchFamily="2" charset="-122"/>
              </a:rPr>
              <a:t>自然形态下的首饰设计</a:t>
            </a:r>
            <a:r>
              <a:rPr lang="en-US" altLang="zh-CN" sz="2000" dirty="0">
                <a:solidFill>
                  <a:srgbClr val="333333"/>
                </a:solidFill>
                <a:effectLst/>
                <a:latin typeface="宋体" panose="02010600030101010101" pitchFamily="2" charset="-122"/>
                <a:ea typeface="宋体" panose="02010600030101010101" pitchFamily="2" charset="-122"/>
              </a:rPr>
              <a:t>——</a:t>
            </a:r>
            <a:r>
              <a:rPr lang="zh-CN" altLang="en-US" sz="2000" dirty="0">
                <a:solidFill>
                  <a:srgbClr val="333333"/>
                </a:solidFill>
                <a:effectLst/>
                <a:latin typeface="宋体" panose="02010600030101010101" pitchFamily="2" charset="-122"/>
                <a:ea typeface="宋体" panose="02010600030101010101" pitchFamily="2" charset="-122"/>
              </a:rPr>
              <a:t>以海洋生物为例</a:t>
            </a:r>
            <a:r>
              <a:rPr lang="en-US" altLang="zh-CN" sz="2000" dirty="0">
                <a:solidFill>
                  <a:srgbClr val="333333"/>
                </a:solidFill>
                <a:effectLst/>
                <a:latin typeface="宋体" panose="02010600030101010101" pitchFamily="2" charset="-122"/>
                <a:ea typeface="宋体" panose="02010600030101010101" pitchFamily="2" charset="-122"/>
              </a:rPr>
              <a:t>[J].</a:t>
            </a:r>
            <a:r>
              <a:rPr lang="zh-CN" altLang="en-US" sz="2000" dirty="0">
                <a:solidFill>
                  <a:srgbClr val="333333"/>
                </a:solidFill>
                <a:effectLst/>
                <a:latin typeface="宋体" panose="02010600030101010101" pitchFamily="2" charset="-122"/>
                <a:ea typeface="宋体" panose="02010600030101010101" pitchFamily="2" charset="-122"/>
              </a:rPr>
              <a:t>西部皮革</a:t>
            </a:r>
            <a:r>
              <a:rPr lang="en-US" altLang="zh-CN" sz="2000" dirty="0">
                <a:solidFill>
                  <a:srgbClr val="333333"/>
                </a:solidFill>
                <a:effectLst/>
                <a:latin typeface="宋体" panose="02010600030101010101" pitchFamily="2" charset="-122"/>
                <a:ea typeface="宋体" panose="02010600030101010101" pitchFamily="2" charset="-122"/>
              </a:rPr>
              <a:t>,2019,41(23):71.</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自然形态的首饰设计研究</a:t>
            </a:r>
            <a:r>
              <a:rPr lang="en-US" altLang="zh-CN" sz="2000" dirty="0">
                <a:latin typeface="宋体" panose="02010600030101010101" pitchFamily="2" charset="-122"/>
                <a:ea typeface="宋体" panose="02010600030101010101" pitchFamily="2" charset="-122"/>
              </a:rPr>
              <a:t>[D].</a:t>
            </a:r>
            <a:r>
              <a:rPr lang="zh-CN" altLang="en-US" sz="2000" dirty="0">
                <a:latin typeface="宋体" panose="02010600030101010101" pitchFamily="2" charset="-122"/>
                <a:ea typeface="宋体" panose="02010600030101010101" pitchFamily="2" charset="-122"/>
              </a:rPr>
              <a:t>中国地质大学</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北京</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2016</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[7]</a:t>
            </a:r>
            <a:r>
              <a:rPr lang="zh-CN" altLang="en-US" sz="2000" dirty="0">
                <a:latin typeface="宋体" panose="02010600030101010101" pitchFamily="2" charset="-122"/>
                <a:ea typeface="宋体" panose="02010600030101010101" pitchFamily="2" charset="-122"/>
              </a:rPr>
              <a:t>陈建盛</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解析中国传统文化元素在珠宝设计中的运用［</a:t>
            </a:r>
            <a:r>
              <a:rPr lang="en-US" altLang="zh-CN" sz="2000" dirty="0">
                <a:latin typeface="宋体" panose="02010600030101010101" pitchFamily="2" charset="-122"/>
                <a:ea typeface="宋体" panose="02010600030101010101" pitchFamily="2" charset="-122"/>
              </a:rPr>
              <a:t>J</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艺术科技，</a:t>
            </a:r>
            <a:r>
              <a:rPr lang="en-US" altLang="zh-CN" sz="2000" dirty="0">
                <a:latin typeface="宋体" panose="02010600030101010101" pitchFamily="2" charset="-122"/>
                <a:ea typeface="宋体" panose="02010600030101010101" pitchFamily="2" charset="-122"/>
              </a:rPr>
              <a:t>2013</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09</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209.</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[8]</a:t>
            </a:r>
            <a:r>
              <a:rPr lang="zh-CN" altLang="en-US" sz="2000" dirty="0">
                <a:latin typeface="宋体" panose="02010600030101010101" pitchFamily="2" charset="-122"/>
                <a:ea typeface="宋体" panose="02010600030101010101" pitchFamily="2" charset="-122"/>
              </a:rPr>
              <a:t>田冰瑞，黄琳，方修</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浅谈趣味动物造型与首饰设计的结合［Ｊ］．宝石和宝石学杂志</a:t>
            </a:r>
            <a:r>
              <a:rPr lang="zh-CN" altLang="en-US" sz="2000" spc="-3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16</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82-88.</a:t>
            </a:r>
          </a:p>
          <a:p>
            <a:r>
              <a:rPr lang="en-US" altLang="zh-CN" sz="2000" dirty="0">
                <a:latin typeface="宋体" panose="02010600030101010101" pitchFamily="2" charset="-122"/>
                <a:ea typeface="宋体" panose="02010600030101010101" pitchFamily="2" charset="-122"/>
              </a:rPr>
              <a:t>[9]</a:t>
            </a:r>
            <a:r>
              <a:rPr lang="zh-CN" altLang="en-US" sz="2000" dirty="0">
                <a:latin typeface="宋体" panose="02010600030101010101" pitchFamily="2" charset="-122"/>
                <a:ea typeface="宋体" panose="02010600030101010101" pitchFamily="2" charset="-122"/>
              </a:rPr>
              <a:t>段东</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周文第</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邹志娟</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张彩霞</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首饰设计</a:t>
            </a:r>
            <a:r>
              <a:rPr lang="en-US" altLang="zh-CN" sz="2000" dirty="0">
                <a:latin typeface="宋体" panose="02010600030101010101" pitchFamily="2" charset="-122"/>
                <a:ea typeface="宋体" panose="02010600030101010101" pitchFamily="2" charset="-122"/>
              </a:rPr>
              <a:t>[J].</a:t>
            </a:r>
            <a:r>
              <a:rPr lang="zh-CN" altLang="en-US" sz="2000" dirty="0">
                <a:latin typeface="宋体" panose="02010600030101010101" pitchFamily="2" charset="-122"/>
                <a:ea typeface="宋体" panose="02010600030101010101" pitchFamily="2" charset="-122"/>
              </a:rPr>
              <a:t>艺术品鉴</a:t>
            </a:r>
            <a:r>
              <a:rPr lang="en-US" altLang="zh-CN" sz="2000" dirty="0">
                <a:latin typeface="宋体" panose="02010600030101010101" pitchFamily="2" charset="-122"/>
                <a:ea typeface="宋体" panose="02010600030101010101" pitchFamily="2" charset="-122"/>
              </a:rPr>
              <a:t>,2020(27):1.</a:t>
            </a:r>
          </a:p>
          <a:p>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中国元素在首饰设计中的应用</a:t>
            </a:r>
            <a:r>
              <a:rPr lang="en-US" altLang="zh-CN" sz="2000" dirty="0">
                <a:latin typeface="宋体" panose="02010600030101010101" pitchFamily="2" charset="-122"/>
                <a:ea typeface="宋体" panose="02010600030101010101" pitchFamily="2" charset="-122"/>
              </a:rPr>
              <a:t>[J].</a:t>
            </a:r>
            <a:r>
              <a:rPr lang="zh-CN" altLang="en-US" sz="2000" dirty="0">
                <a:latin typeface="宋体" panose="02010600030101010101" pitchFamily="2" charset="-122"/>
                <a:ea typeface="宋体" panose="02010600030101010101" pitchFamily="2" charset="-122"/>
              </a:rPr>
              <a:t>马婧</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中国地名</a:t>
            </a:r>
            <a:r>
              <a:rPr lang="en-US" altLang="zh-CN" sz="2000" dirty="0">
                <a:latin typeface="宋体" panose="02010600030101010101" pitchFamily="2" charset="-122"/>
                <a:ea typeface="宋体" panose="02010600030101010101" pitchFamily="2" charset="-122"/>
              </a:rPr>
              <a:t>.2020(02)</a:t>
            </a:r>
          </a:p>
        </p:txBody>
      </p:sp>
    </p:spTree>
    <p:extLst>
      <p:ext uri="{BB962C8B-B14F-4D97-AF65-F5344CB8AC3E}">
        <p14:creationId xmlns:p14="http://schemas.microsoft.com/office/powerpoint/2010/main" val="3156470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03122" y="465749"/>
            <a:ext cx="11385755" cy="5958349"/>
          </a:xfrm>
          <a:prstGeom prst="roundRect">
            <a:avLst>
              <a:gd name="adj" fmla="val 1568"/>
            </a:avLst>
          </a:prstGeom>
          <a:solidFill>
            <a:srgbClr val="F3F1DC"/>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877343" y="1293573"/>
            <a:ext cx="2325946" cy="830997"/>
          </a:xfrm>
          <a:prstGeom prst="rect">
            <a:avLst/>
          </a:prstGeom>
          <a:noFill/>
        </p:spPr>
        <p:txBody>
          <a:bodyPr wrap="square" rtlCol="0">
            <a:spAutoFit/>
          </a:bodyPr>
          <a:lstStyle/>
          <a:p>
            <a:pPr algn="dist"/>
            <a:r>
              <a:rPr lang="zh-CN" altLang="en-US" sz="4800" dirty="0">
                <a:solidFill>
                  <a:srgbClr val="1C4885"/>
                </a:solidFill>
                <a:cs typeface="+mn-ea"/>
                <a:sym typeface="+mn-lt"/>
              </a:rPr>
              <a:t>目录</a:t>
            </a:r>
          </a:p>
        </p:txBody>
      </p:sp>
      <p:sp>
        <p:nvSpPr>
          <p:cNvPr id="8" name="文本框 7"/>
          <p:cNvSpPr txBox="1"/>
          <p:nvPr/>
        </p:nvSpPr>
        <p:spPr>
          <a:xfrm>
            <a:off x="1908283" y="977365"/>
            <a:ext cx="2325945" cy="400110"/>
          </a:xfrm>
          <a:prstGeom prst="rect">
            <a:avLst/>
          </a:prstGeom>
          <a:noFill/>
        </p:spPr>
        <p:txBody>
          <a:bodyPr wrap="square" rtlCol="0">
            <a:spAutoFit/>
          </a:bodyPr>
          <a:lstStyle/>
          <a:p>
            <a:pPr algn="dist"/>
            <a:r>
              <a:rPr lang="en-US" altLang="zh-CN" sz="2000" dirty="0">
                <a:solidFill>
                  <a:srgbClr val="1C4885"/>
                </a:solidFill>
                <a:cs typeface="+mn-ea"/>
                <a:sym typeface="+mn-lt"/>
              </a:rPr>
              <a:t>CONTENT</a:t>
            </a:r>
            <a:endParaRPr lang="zh-CN" altLang="en-US" sz="2000" dirty="0">
              <a:solidFill>
                <a:srgbClr val="1C4885"/>
              </a:solidFill>
              <a:cs typeface="+mn-ea"/>
              <a:sym typeface="+mn-lt"/>
            </a:endParaRPr>
          </a:p>
        </p:txBody>
      </p:sp>
      <p:sp>
        <p:nvSpPr>
          <p:cNvPr id="9" name="椭圆 8"/>
          <p:cNvSpPr/>
          <p:nvPr/>
        </p:nvSpPr>
        <p:spPr>
          <a:xfrm>
            <a:off x="1567099" y="2545486"/>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01</a:t>
            </a:r>
            <a:endParaRPr lang="zh-CN" altLang="en-US" sz="1200" b="1" dirty="0">
              <a:solidFill>
                <a:schemeClr val="bg1"/>
              </a:solidFill>
              <a:cs typeface="+mn-ea"/>
              <a:sym typeface="+mn-lt"/>
            </a:endParaRPr>
          </a:p>
        </p:txBody>
      </p:sp>
      <p:sp>
        <p:nvSpPr>
          <p:cNvPr id="10" name="文本框 9"/>
          <p:cNvSpPr txBox="1"/>
          <p:nvPr/>
        </p:nvSpPr>
        <p:spPr>
          <a:xfrm>
            <a:off x="2337219" y="2570556"/>
            <a:ext cx="2423004" cy="523220"/>
          </a:xfrm>
          <a:prstGeom prst="rect">
            <a:avLst/>
          </a:prstGeom>
          <a:noFill/>
        </p:spPr>
        <p:txBody>
          <a:bodyPr wrap="square" rtlCol="0">
            <a:spAutoFit/>
          </a:bodyPr>
          <a:lstStyle/>
          <a:p>
            <a:r>
              <a:rPr lang="zh-CN" altLang="en-US" sz="2800" dirty="0">
                <a:solidFill>
                  <a:srgbClr val="1C4885"/>
                </a:solidFill>
                <a:cs typeface="+mn-ea"/>
                <a:sym typeface="+mn-lt"/>
              </a:rPr>
              <a:t>课题来源</a:t>
            </a:r>
          </a:p>
        </p:txBody>
      </p:sp>
      <p:sp>
        <p:nvSpPr>
          <p:cNvPr id="11" name="文本框 10"/>
          <p:cNvSpPr txBox="1"/>
          <p:nvPr/>
        </p:nvSpPr>
        <p:spPr>
          <a:xfrm>
            <a:off x="7271079" y="2570556"/>
            <a:ext cx="3302415" cy="523220"/>
          </a:xfrm>
          <a:prstGeom prst="rect">
            <a:avLst/>
          </a:prstGeom>
          <a:noFill/>
        </p:spPr>
        <p:txBody>
          <a:bodyPr wrap="square" rtlCol="0">
            <a:spAutoFit/>
          </a:bodyPr>
          <a:lstStyle/>
          <a:p>
            <a:r>
              <a:rPr lang="zh-CN" altLang="en-US" sz="2800" dirty="0">
                <a:solidFill>
                  <a:srgbClr val="1C4885"/>
                </a:solidFill>
                <a:cs typeface="+mn-ea"/>
                <a:sym typeface="+mn-lt"/>
              </a:rPr>
              <a:t>设计的目的和意义</a:t>
            </a:r>
          </a:p>
        </p:txBody>
      </p:sp>
      <p:sp>
        <p:nvSpPr>
          <p:cNvPr id="12" name="椭圆 11"/>
          <p:cNvSpPr/>
          <p:nvPr/>
        </p:nvSpPr>
        <p:spPr>
          <a:xfrm>
            <a:off x="6495346" y="2545486"/>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02</a:t>
            </a:r>
            <a:endParaRPr lang="zh-CN" altLang="en-US" sz="1200" b="1" dirty="0">
              <a:solidFill>
                <a:schemeClr val="bg1"/>
              </a:solidFill>
              <a:cs typeface="+mn-ea"/>
              <a:sym typeface="+mn-lt"/>
            </a:endParaRPr>
          </a:p>
        </p:txBody>
      </p:sp>
      <p:sp>
        <p:nvSpPr>
          <p:cNvPr id="13" name="文本框 12"/>
          <p:cNvSpPr txBox="1"/>
          <p:nvPr/>
        </p:nvSpPr>
        <p:spPr>
          <a:xfrm>
            <a:off x="2337219" y="3668998"/>
            <a:ext cx="3920968" cy="523220"/>
          </a:xfrm>
          <a:prstGeom prst="rect">
            <a:avLst/>
          </a:prstGeom>
          <a:noFill/>
        </p:spPr>
        <p:txBody>
          <a:bodyPr wrap="square" rtlCol="0">
            <a:spAutoFit/>
          </a:bodyPr>
          <a:lstStyle/>
          <a:p>
            <a:r>
              <a:rPr lang="zh-CN" altLang="en-US" sz="2800" dirty="0">
                <a:solidFill>
                  <a:srgbClr val="1C4885"/>
                </a:solidFill>
                <a:cs typeface="+mn-ea"/>
                <a:sym typeface="+mn-lt"/>
              </a:rPr>
              <a:t>市场现状与存在的问题</a:t>
            </a:r>
          </a:p>
        </p:txBody>
      </p:sp>
      <p:sp>
        <p:nvSpPr>
          <p:cNvPr id="14" name="文本框 13"/>
          <p:cNvSpPr txBox="1"/>
          <p:nvPr/>
        </p:nvSpPr>
        <p:spPr>
          <a:xfrm>
            <a:off x="7296437" y="3618058"/>
            <a:ext cx="4280370" cy="954107"/>
          </a:xfrm>
          <a:prstGeom prst="rect">
            <a:avLst/>
          </a:prstGeom>
          <a:noFill/>
        </p:spPr>
        <p:txBody>
          <a:bodyPr wrap="square" rtlCol="0">
            <a:spAutoFit/>
          </a:bodyPr>
          <a:lstStyle/>
          <a:p>
            <a:r>
              <a:rPr lang="zh-CN" altLang="zh-CN" sz="2800" dirty="0">
                <a:solidFill>
                  <a:schemeClr val="accent1">
                    <a:lumMod val="50000"/>
                  </a:schemeClr>
                </a:solidFill>
                <a:effectLst/>
                <a:latin typeface="+mn-ea"/>
                <a:cs typeface="Times New Roman" panose="02020603050405020304" pitchFamily="18" charset="0"/>
              </a:rPr>
              <a:t>主要设计内容、设计思路及工作方法或工作流程</a:t>
            </a:r>
            <a:endParaRPr lang="zh-CN" altLang="en-US" sz="2800" dirty="0">
              <a:solidFill>
                <a:schemeClr val="accent1">
                  <a:lumMod val="50000"/>
                </a:schemeClr>
              </a:solidFill>
              <a:latin typeface="+mn-ea"/>
              <a:cs typeface="+mn-ea"/>
              <a:sym typeface="+mn-lt"/>
            </a:endParaRPr>
          </a:p>
        </p:txBody>
      </p:sp>
      <p:sp>
        <p:nvSpPr>
          <p:cNvPr id="15" name="椭圆 14"/>
          <p:cNvSpPr/>
          <p:nvPr/>
        </p:nvSpPr>
        <p:spPr>
          <a:xfrm>
            <a:off x="1572723" y="4902153"/>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05</a:t>
            </a:r>
            <a:endParaRPr lang="zh-CN" altLang="en-US" sz="1200" b="1" dirty="0">
              <a:solidFill>
                <a:schemeClr val="bg1"/>
              </a:solidFill>
              <a:cs typeface="+mn-ea"/>
              <a:sym typeface="+mn-lt"/>
            </a:endParaRPr>
          </a:p>
        </p:txBody>
      </p:sp>
      <p:sp>
        <p:nvSpPr>
          <p:cNvPr id="16" name="文本框 15"/>
          <p:cNvSpPr txBox="1"/>
          <p:nvPr/>
        </p:nvSpPr>
        <p:spPr>
          <a:xfrm>
            <a:off x="2300624" y="4917706"/>
            <a:ext cx="3957485" cy="523220"/>
          </a:xfrm>
          <a:prstGeom prst="rect">
            <a:avLst/>
          </a:prstGeom>
          <a:noFill/>
        </p:spPr>
        <p:txBody>
          <a:bodyPr wrap="square" rtlCol="0">
            <a:spAutoFit/>
          </a:bodyPr>
          <a:lstStyle/>
          <a:p>
            <a:r>
              <a:rPr lang="zh-CN" altLang="zh-CN" sz="2800" kern="100" dirty="0">
                <a:solidFill>
                  <a:schemeClr val="accent1">
                    <a:lumMod val="50000"/>
                  </a:schemeClr>
                </a:solidFill>
                <a:effectLst/>
                <a:latin typeface="+mj-ea"/>
                <a:ea typeface="+mj-ea"/>
                <a:cs typeface="Times New Roman" panose="02020603050405020304" pitchFamily="18" charset="0"/>
              </a:rPr>
              <a:t>最终目标及成果形式 </a:t>
            </a:r>
            <a:endParaRPr lang="zh-CN" altLang="en-US" sz="2800" dirty="0">
              <a:solidFill>
                <a:schemeClr val="accent1">
                  <a:lumMod val="50000"/>
                </a:schemeClr>
              </a:solidFill>
              <a:latin typeface="+mj-ea"/>
              <a:ea typeface="+mj-ea"/>
              <a:cs typeface="+mn-ea"/>
              <a:sym typeface="+mn-lt"/>
            </a:endParaRPr>
          </a:p>
        </p:txBody>
      </p:sp>
      <p:sp>
        <p:nvSpPr>
          <p:cNvPr id="18" name="椭圆 17"/>
          <p:cNvSpPr/>
          <p:nvPr/>
        </p:nvSpPr>
        <p:spPr>
          <a:xfrm>
            <a:off x="6495346" y="366994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04</a:t>
            </a:r>
            <a:endParaRPr lang="zh-CN" altLang="en-US" sz="1200" b="1" dirty="0">
              <a:solidFill>
                <a:schemeClr val="bg1"/>
              </a:solidFill>
              <a:cs typeface="+mn-ea"/>
              <a:sym typeface="+mn-lt"/>
            </a:endParaRPr>
          </a:p>
        </p:txBody>
      </p:sp>
      <p:sp>
        <p:nvSpPr>
          <p:cNvPr id="2" name="椭圆 1">
            <a:extLst>
              <a:ext uri="{FF2B5EF4-FFF2-40B4-BE49-F238E27FC236}">
                <a16:creationId xmlns:a16="http://schemas.microsoft.com/office/drawing/2014/main" id="{DADBB61C-5900-49B5-8215-9848C23F45DD}"/>
              </a:ext>
            </a:extLst>
          </p:cNvPr>
          <p:cNvSpPr/>
          <p:nvPr/>
        </p:nvSpPr>
        <p:spPr>
          <a:xfrm>
            <a:off x="1572723" y="3659415"/>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03</a:t>
            </a:r>
            <a:endParaRPr lang="zh-CN" altLang="en-US" sz="1200" b="1" dirty="0">
              <a:solidFill>
                <a:schemeClr val="bg1"/>
              </a:solidFill>
              <a:cs typeface="+mn-ea"/>
              <a:sym typeface="+mn-lt"/>
            </a:endParaRPr>
          </a:p>
        </p:txBody>
      </p:sp>
      <p:pic>
        <p:nvPicPr>
          <p:cNvPr id="17" name="图片 16">
            <a:extLst>
              <a:ext uri="{FF2B5EF4-FFF2-40B4-BE49-F238E27FC236}">
                <a16:creationId xmlns:a16="http://schemas.microsoft.com/office/drawing/2014/main" id="{EB67E6E9-7D14-4930-9BF6-F77CCC9F3C59}"/>
              </a:ext>
            </a:extLst>
          </p:cNvPr>
          <p:cNvPicPr>
            <a:picLocks noChangeAspect="1"/>
          </p:cNvPicPr>
          <p:nvPr/>
        </p:nvPicPr>
        <p:blipFill>
          <a:blip r:embed="rId3" cstate="print">
            <a:extLst>
              <a:ext uri="{28A0092B-C50C-407E-A947-70E740481C1C}">
                <a14:useLocalDpi xmlns:a14="http://schemas.microsoft.com/office/drawing/2010/main" val="0"/>
              </a:ext>
            </a:extLst>
          </a:blip>
          <a:srcRect t="21763" b="21763"/>
          <a:stretch/>
        </p:blipFill>
        <p:spPr>
          <a:xfrm>
            <a:off x="9595680" y="485590"/>
            <a:ext cx="2132121" cy="2140627"/>
          </a:xfrm>
          <a:prstGeom prst="ellipse">
            <a:avLst/>
          </a:prstGeom>
          <a:ln/>
          <a:effectLst>
            <a:outerShdw blurRad="76200" dir="18900000" sy="23000" kx="-1200000" algn="bl"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pic>
      <p:sp>
        <p:nvSpPr>
          <p:cNvPr id="19" name="椭圆 18">
            <a:extLst>
              <a:ext uri="{FF2B5EF4-FFF2-40B4-BE49-F238E27FC236}">
                <a16:creationId xmlns:a16="http://schemas.microsoft.com/office/drawing/2014/main" id="{60EE4A75-3EF4-4716-9A36-143B180F0EC3}"/>
              </a:ext>
            </a:extLst>
          </p:cNvPr>
          <p:cNvSpPr/>
          <p:nvPr/>
        </p:nvSpPr>
        <p:spPr>
          <a:xfrm>
            <a:off x="6495346" y="479715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06</a:t>
            </a:r>
            <a:endParaRPr lang="zh-CN" altLang="en-US" sz="1200" b="1" dirty="0">
              <a:solidFill>
                <a:schemeClr val="bg1"/>
              </a:solidFill>
              <a:cs typeface="+mn-ea"/>
              <a:sym typeface="+mn-lt"/>
            </a:endParaRPr>
          </a:p>
        </p:txBody>
      </p:sp>
      <p:sp>
        <p:nvSpPr>
          <p:cNvPr id="20" name="文本框 19">
            <a:extLst>
              <a:ext uri="{FF2B5EF4-FFF2-40B4-BE49-F238E27FC236}">
                <a16:creationId xmlns:a16="http://schemas.microsoft.com/office/drawing/2014/main" id="{0B4EA689-4C2B-4159-8B6C-5A0E570A96AE}"/>
              </a:ext>
            </a:extLst>
          </p:cNvPr>
          <p:cNvSpPr txBox="1"/>
          <p:nvPr/>
        </p:nvSpPr>
        <p:spPr>
          <a:xfrm>
            <a:off x="7296437" y="4857429"/>
            <a:ext cx="2423004" cy="523220"/>
          </a:xfrm>
          <a:prstGeom prst="rect">
            <a:avLst/>
          </a:prstGeom>
          <a:noFill/>
        </p:spPr>
        <p:txBody>
          <a:bodyPr wrap="square" rtlCol="0">
            <a:spAutoFit/>
          </a:bodyPr>
          <a:lstStyle/>
          <a:p>
            <a:r>
              <a:rPr lang="zh-CN" altLang="en-US" sz="2800" dirty="0">
                <a:solidFill>
                  <a:srgbClr val="1C4885"/>
                </a:solidFill>
                <a:cs typeface="+mn-ea"/>
                <a:sym typeface="+mn-lt"/>
              </a:rPr>
              <a:t>参考文献</a:t>
            </a:r>
          </a:p>
        </p:txBody>
      </p:sp>
    </p:spTree>
    <p:extLst>
      <p:ext uri="{BB962C8B-B14F-4D97-AF65-F5344CB8AC3E}">
        <p14:creationId xmlns:p14="http://schemas.microsoft.com/office/powerpoint/2010/main" val="260299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03122" y="449824"/>
            <a:ext cx="11385755" cy="5958349"/>
          </a:xfrm>
          <a:prstGeom prst="roundRect">
            <a:avLst>
              <a:gd name="adj" fmla="val 1568"/>
            </a:avLst>
          </a:prstGeom>
          <a:solidFill>
            <a:srgbClr val="F3F1DC"/>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035045" y="734054"/>
            <a:ext cx="997941" cy="1059235"/>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cs typeface="+mn-ea"/>
                <a:sym typeface="+mn-lt"/>
              </a:rPr>
              <a:t>1</a:t>
            </a:r>
            <a:endParaRPr lang="zh-CN" altLang="en-US" sz="7200" b="1" dirty="0">
              <a:solidFill>
                <a:schemeClr val="bg1"/>
              </a:solidFill>
              <a:cs typeface="+mn-ea"/>
              <a:sym typeface="+mn-lt"/>
            </a:endParaRPr>
          </a:p>
        </p:txBody>
      </p:sp>
      <p:sp>
        <p:nvSpPr>
          <p:cNvPr id="8" name="文本框 7"/>
          <p:cNvSpPr txBox="1"/>
          <p:nvPr/>
        </p:nvSpPr>
        <p:spPr>
          <a:xfrm>
            <a:off x="2506142" y="878950"/>
            <a:ext cx="5760360" cy="769441"/>
          </a:xfrm>
          <a:prstGeom prst="rect">
            <a:avLst/>
          </a:prstGeom>
          <a:noFill/>
        </p:spPr>
        <p:txBody>
          <a:bodyPr wrap="square" rtlCol="0">
            <a:spAutoFit/>
          </a:bodyPr>
          <a:lstStyle/>
          <a:p>
            <a:r>
              <a:rPr lang="zh-CN" altLang="en-US" sz="4400" spc="600" dirty="0">
                <a:solidFill>
                  <a:srgbClr val="1C4885"/>
                </a:solidFill>
                <a:cs typeface="+mn-ea"/>
                <a:sym typeface="+mn-lt"/>
              </a:rPr>
              <a:t>课题来源</a:t>
            </a:r>
          </a:p>
        </p:txBody>
      </p:sp>
      <p:cxnSp>
        <p:nvCxnSpPr>
          <p:cNvPr id="9" name="直接连接符 8"/>
          <p:cNvCxnSpPr>
            <a:cxnSpLocks/>
          </p:cNvCxnSpPr>
          <p:nvPr/>
        </p:nvCxnSpPr>
        <p:spPr>
          <a:xfrm>
            <a:off x="2648323" y="1648391"/>
            <a:ext cx="240307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CF910B07-E7A2-4989-AAEA-5FADE0A1C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770" b="23019"/>
          <a:stretch/>
        </p:blipFill>
        <p:spPr>
          <a:xfrm>
            <a:off x="9346465" y="511764"/>
            <a:ext cx="2403071" cy="2273254"/>
          </a:xfrm>
          <a:prstGeom prst="ellipse">
            <a:avLst/>
          </a:prstGeom>
          <a:ln>
            <a:noFill/>
          </a:ln>
          <a:effectLst>
            <a:reflection blurRad="6350" stA="50000" endA="300" endPos="38500" dist="50800" dir="5400000" sy="-100000" algn="bl" rotWithShape="0"/>
            <a:softEdge rad="63500"/>
          </a:effectLst>
        </p:spPr>
        <p:style>
          <a:lnRef idx="2">
            <a:schemeClr val="accent6"/>
          </a:lnRef>
          <a:fillRef idx="1">
            <a:schemeClr val="lt1"/>
          </a:fillRef>
          <a:effectRef idx="0">
            <a:schemeClr val="accent6"/>
          </a:effectRef>
          <a:fontRef idx="minor">
            <a:schemeClr val="dk1"/>
          </a:fontRef>
        </p:style>
      </p:pic>
      <p:sp>
        <p:nvSpPr>
          <p:cNvPr id="10" name="文本框 9"/>
          <p:cNvSpPr txBox="1"/>
          <p:nvPr/>
        </p:nvSpPr>
        <p:spPr>
          <a:xfrm>
            <a:off x="677940" y="2222415"/>
            <a:ext cx="10026412" cy="3247877"/>
          </a:xfrm>
          <a:prstGeom prst="rect">
            <a:avLst/>
          </a:prstGeom>
          <a:noFill/>
        </p:spPr>
        <p:txBody>
          <a:bodyPr wrap="square" rtlCol="0">
            <a:spAutoFit/>
          </a:bodyPr>
          <a:lstStyle/>
          <a:p>
            <a:pPr indent="720000" algn="l">
              <a:lnSpc>
                <a:spcPct val="150000"/>
              </a:lnSpc>
            </a:pPr>
            <a:r>
              <a:rPr lang="zh-CN" altLang="en-US" sz="2800" kern="100" spc="-150" dirty="0">
                <a:effectLst/>
                <a:latin typeface="+mn-ea"/>
              </a:rPr>
              <a:t>大熊猫是中国国宝，</a:t>
            </a:r>
            <a:r>
              <a:rPr lang="zh-CN" altLang="en-US" sz="2800" dirty="0"/>
              <a:t>温文尔雅、顽皮可爱</a:t>
            </a:r>
            <a:r>
              <a:rPr lang="zh-CN" altLang="en-US" sz="2800" kern="100" spc="-150" dirty="0">
                <a:latin typeface="+mn-ea"/>
              </a:rPr>
              <a:t>，因其</a:t>
            </a:r>
            <a:r>
              <a:rPr lang="zh-CN" altLang="en-US" sz="2800" spc="-150" dirty="0">
                <a:latin typeface="+mn-ea"/>
              </a:rPr>
              <a:t>外形以及具有的涵义，</a:t>
            </a:r>
            <a:r>
              <a:rPr lang="zh-CN" altLang="en-US" sz="2800" dirty="0"/>
              <a:t>使大熊猫拥有广大的热爱者，</a:t>
            </a:r>
            <a:r>
              <a:rPr lang="zh-CN" altLang="en-US" sz="2800" spc="-150" dirty="0">
                <a:latin typeface="+mn-ea"/>
              </a:rPr>
              <a:t>受到很多民众青睐，根据这一市场反应提取大熊猫元素进行设计，将大熊猫具有和平的特质与中国传统文化结合，增强人们保护大熊猫，保护生态环境的意识。</a:t>
            </a:r>
            <a:endParaRPr lang="zh-CN" altLang="zh-CN" sz="2800" kern="100" spc="-150" dirty="0">
              <a:effectLst/>
              <a:latin typeface="+mn-ea"/>
            </a:endParaRPr>
          </a:p>
        </p:txBody>
      </p:sp>
    </p:spTree>
    <p:extLst>
      <p:ext uri="{BB962C8B-B14F-4D97-AF65-F5344CB8AC3E}">
        <p14:creationId xmlns:p14="http://schemas.microsoft.com/office/powerpoint/2010/main" val="260282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D018C4F7-9898-4692-B97D-05315AB7E4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3" t="23611" r="3333" b="23611"/>
          <a:stretch/>
        </p:blipFill>
        <p:spPr>
          <a:xfrm>
            <a:off x="10322222" y="122321"/>
            <a:ext cx="1544525" cy="1552696"/>
          </a:xfrm>
          <a:prstGeom prst="ellipse">
            <a:avLst/>
          </a:prstGeom>
          <a:ln>
            <a:noFill/>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pic>
      <p:sp>
        <p:nvSpPr>
          <p:cNvPr id="4" name="文本框 3"/>
          <p:cNvSpPr txBox="1"/>
          <p:nvPr/>
        </p:nvSpPr>
        <p:spPr>
          <a:xfrm>
            <a:off x="1601798" y="508667"/>
            <a:ext cx="3757831" cy="523220"/>
          </a:xfrm>
          <a:prstGeom prst="rect">
            <a:avLst/>
          </a:prstGeom>
          <a:noFill/>
        </p:spPr>
        <p:txBody>
          <a:bodyPr wrap="square" rtlCol="0">
            <a:spAutoFit/>
          </a:bodyPr>
          <a:lstStyle/>
          <a:p>
            <a:r>
              <a:rPr lang="zh-CN" altLang="en-US" sz="2800" spc="600" dirty="0">
                <a:solidFill>
                  <a:schemeClr val="accent5">
                    <a:lumMod val="75000"/>
                  </a:schemeClr>
                </a:solidFill>
                <a:cs typeface="+mn-ea"/>
                <a:sym typeface="+mn-lt"/>
              </a:rPr>
              <a:t>设计目的及意义</a:t>
            </a:r>
          </a:p>
        </p:txBody>
      </p:sp>
      <p:sp>
        <p:nvSpPr>
          <p:cNvPr id="8" name="上箭头 7"/>
          <p:cNvSpPr/>
          <p:nvPr/>
        </p:nvSpPr>
        <p:spPr>
          <a:xfrm>
            <a:off x="4796515" y="2699655"/>
            <a:ext cx="820057" cy="3367314"/>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上箭头 8"/>
          <p:cNvSpPr/>
          <p:nvPr/>
        </p:nvSpPr>
        <p:spPr>
          <a:xfrm>
            <a:off x="6642094" y="3207656"/>
            <a:ext cx="820057" cy="287382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上箭头 9"/>
          <p:cNvSpPr/>
          <p:nvPr/>
        </p:nvSpPr>
        <p:spPr>
          <a:xfrm>
            <a:off x="6068781" y="3715655"/>
            <a:ext cx="820057" cy="2365829"/>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上箭头 10"/>
          <p:cNvSpPr/>
          <p:nvPr/>
        </p:nvSpPr>
        <p:spPr>
          <a:xfrm>
            <a:off x="5359629" y="2169887"/>
            <a:ext cx="820057" cy="391159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3964754" y="6066969"/>
            <a:ext cx="1446804" cy="791031"/>
          </a:xfrm>
          <a:custGeom>
            <a:avLst/>
            <a:gdLst>
              <a:gd name="connsiteX0" fmla="*/ 1031189 w 1446804"/>
              <a:gd name="connsiteY0" fmla="*/ 0 h 791031"/>
              <a:gd name="connsiteX1" fmla="*/ 1446804 w 1446804"/>
              <a:gd name="connsiteY1" fmla="*/ 0 h 791031"/>
              <a:gd name="connsiteX2" fmla="*/ 415615 w 1446804"/>
              <a:gd name="connsiteY2" fmla="*/ 791031 h 791031"/>
              <a:gd name="connsiteX3" fmla="*/ 0 w 1446804"/>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1446804" h="791031">
                <a:moveTo>
                  <a:pt x="1031189" y="0"/>
                </a:moveTo>
                <a:lnTo>
                  <a:pt x="1446804" y="0"/>
                </a:lnTo>
                <a:lnTo>
                  <a:pt x="415615" y="791031"/>
                </a:lnTo>
                <a:lnTo>
                  <a:pt x="0"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任意多边形 12"/>
          <p:cNvSpPr/>
          <p:nvPr/>
        </p:nvSpPr>
        <p:spPr>
          <a:xfrm flipH="1">
            <a:off x="6848116" y="6081484"/>
            <a:ext cx="1381828" cy="776516"/>
          </a:xfrm>
          <a:custGeom>
            <a:avLst/>
            <a:gdLst>
              <a:gd name="connsiteX0" fmla="*/ 1381828 w 1381828"/>
              <a:gd name="connsiteY0" fmla="*/ 0 h 776516"/>
              <a:gd name="connsiteX1" fmla="*/ 979618 w 1381828"/>
              <a:gd name="connsiteY1" fmla="*/ 0 h 776516"/>
              <a:gd name="connsiteX2" fmla="*/ 0 w 1381828"/>
              <a:gd name="connsiteY2" fmla="*/ 776516 h 776516"/>
              <a:gd name="connsiteX3" fmla="*/ 402210 w 1381828"/>
              <a:gd name="connsiteY3" fmla="*/ 776516 h 776516"/>
            </a:gdLst>
            <a:ahLst/>
            <a:cxnLst>
              <a:cxn ang="0">
                <a:pos x="connsiteX0" y="connsiteY0"/>
              </a:cxn>
              <a:cxn ang="0">
                <a:pos x="connsiteX1" y="connsiteY1"/>
              </a:cxn>
              <a:cxn ang="0">
                <a:pos x="connsiteX2" y="connsiteY2"/>
              </a:cxn>
              <a:cxn ang="0">
                <a:pos x="connsiteX3" y="connsiteY3"/>
              </a:cxn>
            </a:cxnLst>
            <a:rect l="l" t="t" r="r" b="b"/>
            <a:pathLst>
              <a:path w="1381828" h="776516">
                <a:moveTo>
                  <a:pt x="1381828" y="0"/>
                </a:moveTo>
                <a:lnTo>
                  <a:pt x="979618" y="0"/>
                </a:lnTo>
                <a:lnTo>
                  <a:pt x="0" y="776516"/>
                </a:lnTo>
                <a:lnTo>
                  <a:pt x="402210" y="776516"/>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任意多边形 13"/>
          <p:cNvSpPr/>
          <p:nvPr/>
        </p:nvSpPr>
        <p:spPr>
          <a:xfrm>
            <a:off x="5444302" y="6022726"/>
            <a:ext cx="650084" cy="835275"/>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任意多边形 14"/>
          <p:cNvSpPr/>
          <p:nvPr/>
        </p:nvSpPr>
        <p:spPr>
          <a:xfrm flipH="1">
            <a:off x="6262620" y="6066969"/>
            <a:ext cx="858228" cy="791031"/>
          </a:xfrm>
          <a:custGeom>
            <a:avLst/>
            <a:gdLst>
              <a:gd name="connsiteX0" fmla="*/ 858228 w 858228"/>
              <a:gd name="connsiteY0" fmla="*/ 0 h 791031"/>
              <a:gd name="connsiteX1" fmla="*/ 448189 w 858228"/>
              <a:gd name="connsiteY1" fmla="*/ 0 h 791031"/>
              <a:gd name="connsiteX2" fmla="*/ 0 w 858228"/>
              <a:gd name="connsiteY2" fmla="*/ 791031 h 791031"/>
              <a:gd name="connsiteX3" fmla="*/ 410039 w 858228"/>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858228" h="791031">
                <a:moveTo>
                  <a:pt x="858228" y="0"/>
                </a:moveTo>
                <a:lnTo>
                  <a:pt x="448189" y="0"/>
                </a:lnTo>
                <a:lnTo>
                  <a:pt x="0" y="791031"/>
                </a:lnTo>
                <a:lnTo>
                  <a:pt x="410039"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430192" y="1675017"/>
            <a:ext cx="5246956" cy="461665"/>
          </a:xfrm>
          <a:prstGeom prst="rect">
            <a:avLst/>
          </a:prstGeom>
          <a:noFill/>
        </p:spPr>
        <p:txBody>
          <a:bodyPr wrap="square" rtlCol="0">
            <a:spAutoFit/>
          </a:bodyPr>
          <a:lstStyle/>
          <a:p>
            <a:r>
              <a:rPr lang="en-US" altLang="zh-CN" sz="2400" dirty="0">
                <a:latin typeface="+mj-ea"/>
                <a:ea typeface="+mj-ea"/>
                <a:cs typeface="+mn-ea"/>
                <a:sym typeface="+mn-lt"/>
              </a:rPr>
              <a:t>1.</a:t>
            </a:r>
            <a:r>
              <a:rPr lang="zh-CN" altLang="en-US" sz="2400" dirty="0">
                <a:latin typeface="+mj-ea"/>
                <a:ea typeface="+mj-ea"/>
                <a:cs typeface="+mn-ea"/>
                <a:sym typeface="+mn-lt"/>
              </a:rPr>
              <a:t>探究熊猫各元素本身的运用</a:t>
            </a:r>
          </a:p>
        </p:txBody>
      </p:sp>
      <p:sp>
        <p:nvSpPr>
          <p:cNvPr id="17" name="文本框 16"/>
          <p:cNvSpPr txBox="1"/>
          <p:nvPr/>
        </p:nvSpPr>
        <p:spPr>
          <a:xfrm>
            <a:off x="430192" y="2037746"/>
            <a:ext cx="4492196" cy="830997"/>
          </a:xfrm>
          <a:prstGeom prst="rect">
            <a:avLst/>
          </a:prstGeom>
          <a:noFill/>
        </p:spPr>
        <p:txBody>
          <a:bodyPr wrap="square" rtlCol="0">
            <a:spAutoFit/>
          </a:bodyPr>
          <a:lstStyle/>
          <a:p>
            <a:r>
              <a:rPr lang="zh-CN" altLang="en-US" sz="2400" dirty="0">
                <a:solidFill>
                  <a:schemeClr val="tx1"/>
                </a:solidFill>
                <a:effectLst/>
                <a:latin typeface="宋体" panose="02010600030101010101" pitchFamily="2" charset="-122"/>
                <a:ea typeface="宋体" panose="02010600030101010101" pitchFamily="2" charset="-122"/>
              </a:rPr>
              <a:t>探索</a:t>
            </a:r>
            <a:r>
              <a:rPr lang="zh-CN" altLang="zh-CN" sz="2400" dirty="0">
                <a:solidFill>
                  <a:schemeClr val="tx1"/>
                </a:solidFill>
                <a:effectLst/>
                <a:latin typeface="宋体" panose="02010600030101010101" pitchFamily="2" charset="-122"/>
                <a:ea typeface="宋体" panose="02010600030101010101" pitchFamily="2" charset="-122"/>
              </a:rPr>
              <a:t>熊猫元素在首饰运用中的应用前景</a:t>
            </a:r>
            <a:r>
              <a:rPr lang="zh-CN" altLang="en-US" sz="2400" dirty="0">
                <a:solidFill>
                  <a:schemeClr val="tx1"/>
                </a:solidFill>
                <a:effectLst/>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首饰设计的新方向</a:t>
            </a:r>
            <a:r>
              <a:rPr lang="zh-CN" altLang="zh-CN" sz="2400" dirty="0">
                <a:latin typeface="宋体" panose="02010600030101010101" pitchFamily="2" charset="-122"/>
                <a:ea typeface="宋体" panose="02010600030101010101" pitchFamily="2" charset="-122"/>
              </a:rPr>
              <a:t>。</a:t>
            </a:r>
          </a:p>
        </p:txBody>
      </p:sp>
      <p:sp>
        <p:nvSpPr>
          <p:cNvPr id="18" name="文本框 17"/>
          <p:cNvSpPr txBox="1"/>
          <p:nvPr/>
        </p:nvSpPr>
        <p:spPr>
          <a:xfrm>
            <a:off x="371480" y="3110050"/>
            <a:ext cx="4782731" cy="830997"/>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lvl="0" algn="l"/>
            <a:r>
              <a:rPr lang="en-US" altLang="zh-CN" sz="2400" dirty="0">
                <a:solidFill>
                  <a:schemeClr val="tx1"/>
                </a:solidFill>
                <a:effectLst/>
              </a:rPr>
              <a:t>2.</a:t>
            </a:r>
            <a:r>
              <a:rPr lang="zh-CN" altLang="en-US" sz="2400" dirty="0">
                <a:solidFill>
                  <a:schemeClr val="tx1"/>
                </a:solidFill>
                <a:effectLst/>
              </a:rPr>
              <a:t>宣传人们保护大熊猫及其生存环境理念</a:t>
            </a:r>
            <a:endParaRPr lang="zh-CN" altLang="zh-CN" sz="2400" dirty="0">
              <a:solidFill>
                <a:schemeClr val="tx1"/>
              </a:solidFill>
              <a:effectLst/>
            </a:endParaRPr>
          </a:p>
        </p:txBody>
      </p:sp>
      <p:sp>
        <p:nvSpPr>
          <p:cNvPr id="20" name="文本框 19"/>
          <p:cNvSpPr txBox="1"/>
          <p:nvPr/>
        </p:nvSpPr>
        <p:spPr>
          <a:xfrm>
            <a:off x="7399090" y="1381799"/>
            <a:ext cx="4572432" cy="830997"/>
          </a:xfrm>
          <a:prstGeom prst="rect">
            <a:avLst/>
          </a:prstGeom>
          <a:noFill/>
        </p:spPr>
        <p:txBody>
          <a:bodyPr wrap="square" rtlCol="0">
            <a:spAutoFit/>
          </a:bodyPr>
          <a:lstStyle/>
          <a:p>
            <a:pPr algn="just"/>
            <a:r>
              <a:rPr lang="en-US" altLang="zh-CN" sz="2400" kern="100" dirty="0">
                <a:latin typeface="+mj-ea"/>
                <a:ea typeface="+mj-ea"/>
                <a:cs typeface="Segoe UI" panose="020B0502040204020203" pitchFamily="34" charset="0"/>
              </a:rPr>
              <a:t>3</a:t>
            </a:r>
            <a:r>
              <a:rPr lang="en-US" altLang="zh-CN" sz="2400" kern="100" dirty="0">
                <a:effectLst/>
                <a:latin typeface="+mj-ea"/>
                <a:ea typeface="+mj-ea"/>
                <a:cs typeface="Segoe UI" panose="020B0502040204020203" pitchFamily="34" charset="0"/>
              </a:rPr>
              <a:t>.</a:t>
            </a:r>
            <a:r>
              <a:rPr lang="zh-CN" altLang="en-US" sz="2400" dirty="0"/>
              <a:t>增强</a:t>
            </a:r>
            <a:r>
              <a:rPr lang="zh-CN" altLang="zh-CN" sz="2400" dirty="0"/>
              <a:t>人们保护</a:t>
            </a:r>
            <a:r>
              <a:rPr lang="zh-CN" altLang="en-US" sz="2400" dirty="0"/>
              <a:t>野生动物</a:t>
            </a:r>
            <a:r>
              <a:rPr lang="zh-CN" altLang="zh-CN" sz="2400" dirty="0"/>
              <a:t>、保护生态环境的</a:t>
            </a:r>
            <a:r>
              <a:rPr lang="zh-CN" altLang="en-US" sz="2400" dirty="0"/>
              <a:t>意识</a:t>
            </a:r>
            <a:endParaRPr lang="en-US" altLang="zh-CN" sz="2400" dirty="0"/>
          </a:p>
        </p:txBody>
      </p:sp>
      <p:sp>
        <p:nvSpPr>
          <p:cNvPr id="23" name="文本框 22"/>
          <p:cNvSpPr txBox="1"/>
          <p:nvPr/>
        </p:nvSpPr>
        <p:spPr>
          <a:xfrm>
            <a:off x="7399090" y="2196725"/>
            <a:ext cx="4624227" cy="1200329"/>
          </a:xfrm>
          <a:prstGeom prst="rect">
            <a:avLst/>
          </a:prstGeom>
          <a:noFill/>
        </p:spPr>
        <p:txBody>
          <a:bodyPr wrap="square" rtlCol="0">
            <a:spAutoFit/>
          </a:bodyPr>
          <a:lstStyle/>
          <a:p>
            <a:pPr lvl="0" algn="just"/>
            <a:r>
              <a:rPr lang="zh-CN" altLang="zh-CN" sz="2400" dirty="0">
                <a:latin typeface="宋体" panose="02010600030101010101" pitchFamily="2" charset="-122"/>
                <a:ea typeface="宋体" panose="02010600030101010101" pitchFamily="2" charset="-122"/>
              </a:rPr>
              <a:t>保护生物多样性，保护好赖以生存的生态环境，才能实现人类长久发展</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文本框 1">
            <a:extLst>
              <a:ext uri="{FF2B5EF4-FFF2-40B4-BE49-F238E27FC236}">
                <a16:creationId xmlns:a16="http://schemas.microsoft.com/office/drawing/2014/main" id="{1BA7AF30-F933-45CF-B952-D4AC968E4A5A}"/>
              </a:ext>
            </a:extLst>
          </p:cNvPr>
          <p:cNvSpPr txBox="1"/>
          <p:nvPr/>
        </p:nvSpPr>
        <p:spPr>
          <a:xfrm>
            <a:off x="7399091" y="3734339"/>
            <a:ext cx="4781842" cy="830997"/>
          </a:xfrm>
          <a:prstGeom prst="rect">
            <a:avLst/>
          </a:prstGeom>
          <a:noFill/>
        </p:spPr>
        <p:txBody>
          <a:bodyPr wrap="square" rtlCol="0">
            <a:spAutoFit/>
          </a:bodyPr>
          <a:lstStyle/>
          <a:p>
            <a:pPr algn="just"/>
            <a:r>
              <a:rPr lang="en-US" altLang="zh-CN" sz="2400" kern="100" dirty="0">
                <a:effectLst/>
                <a:latin typeface="+mj-ea"/>
                <a:ea typeface="+mj-ea"/>
                <a:cs typeface="Segoe UI" panose="020B0502040204020203" pitchFamily="34" charset="0"/>
              </a:rPr>
              <a:t>4.</a:t>
            </a:r>
            <a:r>
              <a:rPr lang="zh-CN" altLang="zh-CN" sz="2400" dirty="0"/>
              <a:t>将熊猫元素与传统文化相结合，</a:t>
            </a:r>
            <a:r>
              <a:rPr lang="zh-CN" altLang="en-US" sz="2400" dirty="0"/>
              <a:t>弘</a:t>
            </a:r>
            <a:r>
              <a:rPr lang="zh-CN" altLang="zh-CN" sz="2400" dirty="0"/>
              <a:t>扬传统文化</a:t>
            </a:r>
          </a:p>
        </p:txBody>
      </p:sp>
      <p:sp>
        <p:nvSpPr>
          <p:cNvPr id="3" name="文本框 2">
            <a:extLst>
              <a:ext uri="{FF2B5EF4-FFF2-40B4-BE49-F238E27FC236}">
                <a16:creationId xmlns:a16="http://schemas.microsoft.com/office/drawing/2014/main" id="{939DC531-B44B-4A5B-9E9E-F4E0035F7CD0}"/>
              </a:ext>
            </a:extLst>
          </p:cNvPr>
          <p:cNvSpPr txBox="1"/>
          <p:nvPr/>
        </p:nvSpPr>
        <p:spPr>
          <a:xfrm>
            <a:off x="7598344" y="4492369"/>
            <a:ext cx="4504620" cy="1200329"/>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将</a:t>
            </a:r>
            <a:r>
              <a:rPr lang="zh-CN" altLang="zh-CN" sz="2400" dirty="0">
                <a:latin typeface="宋体" panose="02010600030101010101" pitchFamily="2" charset="-122"/>
                <a:ea typeface="宋体" panose="02010600030101010101" pitchFamily="2" charset="-122"/>
              </a:rPr>
              <a:t>熊猫元素</a:t>
            </a:r>
            <a:r>
              <a:rPr lang="zh-CN" altLang="en-US" sz="2400" dirty="0">
                <a:latin typeface="宋体" panose="02010600030101010101" pitchFamily="2" charset="-122"/>
                <a:ea typeface="宋体" panose="02010600030101010101" pitchFamily="2" charset="-122"/>
              </a:rPr>
              <a:t>及拥有的寓意</a:t>
            </a:r>
            <a:r>
              <a:rPr lang="zh-CN" altLang="zh-CN" sz="2400" dirty="0">
                <a:latin typeface="宋体" panose="02010600030101010101" pitchFamily="2" charset="-122"/>
                <a:ea typeface="宋体" panose="02010600030101010101" pitchFamily="2" charset="-122"/>
              </a:rPr>
              <a:t>与中国传统文化相结合，弘扬我国传统文化</a:t>
            </a:r>
          </a:p>
        </p:txBody>
      </p:sp>
      <p:pic>
        <p:nvPicPr>
          <p:cNvPr id="27" name="图片 26">
            <a:extLst>
              <a:ext uri="{FF2B5EF4-FFF2-40B4-BE49-F238E27FC236}">
                <a16:creationId xmlns:a16="http://schemas.microsoft.com/office/drawing/2014/main" id="{77093A08-2752-42C5-AE20-627EE1D7A7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47" t="37798" r="29447" b="37798"/>
          <a:stretch/>
        </p:blipFill>
        <p:spPr>
          <a:xfrm>
            <a:off x="2551473" y="5072486"/>
            <a:ext cx="1485780" cy="1568144"/>
          </a:xfrm>
          <a:prstGeom prst="rect">
            <a:avLst/>
          </a:prstGeom>
        </p:spPr>
      </p:pic>
      <p:sp>
        <p:nvSpPr>
          <p:cNvPr id="19" name="文本框 18"/>
          <p:cNvSpPr txBox="1"/>
          <p:nvPr/>
        </p:nvSpPr>
        <p:spPr>
          <a:xfrm>
            <a:off x="382610" y="3931590"/>
            <a:ext cx="4771601" cy="1200329"/>
          </a:xfrm>
          <a:prstGeom prst="rect">
            <a:avLst/>
          </a:prstGeom>
          <a:noFill/>
        </p:spPr>
        <p:txBody>
          <a:bodyPr wrap="square" rtlCol="0">
            <a:spAutoFit/>
          </a:bodyPr>
          <a:lstStyle/>
          <a:p>
            <a:r>
              <a:rPr lang="zh-CN" altLang="en-US" sz="2400" spc="-150" dirty="0">
                <a:latin typeface="宋体" panose="02010600030101010101" pitchFamily="2" charset="-122"/>
                <a:ea typeface="宋体" panose="02010600030101010101" pitchFamily="2" charset="-122"/>
              </a:rPr>
              <a:t>已经成为了一种和平的象征、是生物保护上 的“旗舰种”和“伞种”，对中国而言极具代表性</a:t>
            </a:r>
            <a:endParaRPr lang="zh-CN" altLang="zh-CN" sz="2400" spc="-150" dirty="0">
              <a:latin typeface="宋体" panose="02010600030101010101" pitchFamily="2" charset="-122"/>
              <a:ea typeface="宋体" panose="02010600030101010101" pitchFamily="2" charset="-122"/>
            </a:endParaRPr>
          </a:p>
        </p:txBody>
      </p:sp>
      <p:sp>
        <p:nvSpPr>
          <p:cNvPr id="21" name="椭圆 20">
            <a:extLst>
              <a:ext uri="{FF2B5EF4-FFF2-40B4-BE49-F238E27FC236}">
                <a16:creationId xmlns:a16="http://schemas.microsoft.com/office/drawing/2014/main" id="{5C846132-B38A-4083-B66D-BB891347D125}"/>
              </a:ext>
            </a:extLst>
          </p:cNvPr>
          <p:cNvSpPr/>
          <p:nvPr/>
        </p:nvSpPr>
        <p:spPr>
          <a:xfrm>
            <a:off x="470350" y="264203"/>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2</a:t>
            </a:r>
            <a:endParaRPr lang="zh-CN" altLang="en-US" sz="6000" b="1" dirty="0">
              <a:solidFill>
                <a:schemeClr val="bg1"/>
              </a:solidFill>
              <a:latin typeface="+mj-ea"/>
              <a:ea typeface="+mj-ea"/>
              <a:cs typeface="+mn-ea"/>
              <a:sym typeface="+mn-lt"/>
            </a:endParaRPr>
          </a:p>
        </p:txBody>
      </p:sp>
    </p:spTree>
    <p:extLst>
      <p:ext uri="{BB962C8B-B14F-4D97-AF65-F5344CB8AC3E}">
        <p14:creationId xmlns:p14="http://schemas.microsoft.com/office/powerpoint/2010/main" val="402397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4" name="文本框 3"/>
          <p:cNvSpPr txBox="1"/>
          <p:nvPr/>
        </p:nvSpPr>
        <p:spPr>
          <a:xfrm>
            <a:off x="1593253" y="504088"/>
            <a:ext cx="3995825" cy="523220"/>
          </a:xfrm>
          <a:prstGeom prst="rect">
            <a:avLst/>
          </a:prstGeom>
          <a:noFill/>
        </p:spPr>
        <p:txBody>
          <a:bodyPr wrap="square" rtlCol="0">
            <a:spAutoFit/>
          </a:bodyPr>
          <a:lstStyle/>
          <a:p>
            <a:pPr algn="dist"/>
            <a:r>
              <a:rPr lang="zh-CN" altLang="en-US" sz="2800" dirty="0">
                <a:solidFill>
                  <a:srgbClr val="1C4885"/>
                </a:solidFill>
                <a:cs typeface="+mn-ea"/>
                <a:sym typeface="+mn-lt"/>
              </a:rPr>
              <a:t>市场现状与存在的问题</a:t>
            </a:r>
          </a:p>
        </p:txBody>
      </p:sp>
      <p:pic>
        <p:nvPicPr>
          <p:cNvPr id="7" name="图片 6">
            <a:extLst>
              <a:ext uri="{FF2B5EF4-FFF2-40B4-BE49-F238E27FC236}">
                <a16:creationId xmlns:a16="http://schemas.microsoft.com/office/drawing/2014/main" id="{6C55F262-1036-41E8-901B-078999E1D8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45" b="90000" l="10000" r="90000">
                        <a14:foregroundMark x1="30968" y1="46452" x2="30968" y2="46452"/>
                        <a14:foregroundMark x1="42903" y1="55161" x2="42903" y2="55161"/>
                        <a14:foregroundMark x1="62903" y1="55806" x2="62903" y2="55806"/>
                        <a14:foregroundMark x1="34126" y1="34839" x2="34839" y2="36774"/>
                        <a14:foregroundMark x1="34038" y1="34601" x2="34126" y2="34839"/>
                        <a14:foregroundMark x1="23548" y1="6129" x2="27837" y2="17771"/>
                        <a14:foregroundMark x1="34714" y1="37013" x2="27097" y2="51613"/>
                        <a14:foregroundMark x1="34839" y1="36774" x2="34714" y2="37013"/>
                        <a14:foregroundMark x1="27097" y1="51613" x2="33871" y2="67742"/>
                        <a14:foregroundMark x1="33871" y1="67742" x2="58710" y2="84516"/>
                        <a14:foregroundMark x1="58710" y1="84516" x2="70323" y2="71290"/>
                        <a14:foregroundMark x1="70323" y1="71290" x2="72903" y2="55806"/>
                        <a14:foregroundMark x1="72903" y1="55806" x2="62258" y2="43548"/>
                        <a14:foregroundMark x1="58577" y1="29131" x2="58387" y2="28387"/>
                        <a14:foregroundMark x1="62258" y1="43548" x2="58600" y2="29220"/>
                        <a14:foregroundMark x1="47125" y1="17419" x2="45976" y2="16300"/>
                        <a14:foregroundMark x1="49444" y1="19677" x2="47125" y2="17419"/>
                        <a14:foregroundMark x1="49776" y1="20000" x2="49444" y2="19677"/>
                        <a14:foregroundMark x1="51100" y1="21290" x2="49776" y2="20000"/>
                        <a14:foregroundMark x1="52094" y1="22258" x2="51100" y2="21290"/>
                        <a14:foregroundMark x1="52426" y1="22581" x2="52094" y2="22258"/>
                        <a14:foregroundMark x1="53542" y1="23668" x2="52426" y2="22581"/>
                        <a14:foregroundMark x1="55671" y1="25742" x2="55179" y2="25262"/>
                        <a14:foregroundMark x1="56143" y1="26201" x2="55871" y2="25936"/>
                        <a14:foregroundMark x1="58387" y1="28387" x2="57934" y2="27946"/>
                        <a14:foregroundMark x1="54840" y1="13548" x2="59355" y2="12903"/>
                        <a14:foregroundMark x1="52579" y1="13871" x2="54840" y2="13548"/>
                        <a14:foregroundMark x1="50318" y1="14194" x2="52579" y2="13871"/>
                        <a14:foregroundMark x1="49646" y1="14290" x2="50318" y2="14194"/>
                        <a14:foregroundMark x1="59355" y1="12903" x2="59926" y2="12194"/>
                        <a14:foregroundMark x1="57587" y1="10188" x2="55806" y2="11613"/>
                        <a14:foregroundMark x1="52150" y1="22581" x2="51166" y2="25534"/>
                        <a14:foregroundMark x1="52258" y1="22258" x2="52150" y2="22581"/>
                        <a14:foregroundMark x1="52581" y1="21290" x2="52258" y2="22258"/>
                        <a14:foregroundMark x1="53010" y1="20000" x2="52581" y2="21290"/>
                        <a14:foregroundMark x1="53871" y1="17419" x2="53319" y2="19075"/>
                        <a14:foregroundMark x1="54839" y1="14516" x2="53871" y2="17419"/>
                        <a14:foregroundMark x1="54946" y1="14194" x2="54839" y2="14516"/>
                        <a14:foregroundMark x1="55053" y1="13871" x2="54946" y2="14194"/>
                        <a14:foregroundMark x1="55161" y1="13548" x2="55053" y2="13871"/>
                        <a14:foregroundMark x1="55806" y1="11613" x2="55161" y2="13548"/>
                        <a14:foregroundMark x1="63356" y1="23548" x2="66452" y2="22903"/>
                        <a14:foregroundMark x1="61806" y1="23871" x2="63356" y2="23548"/>
                        <a14:foregroundMark x1="60255" y1="24194" x2="61806" y2="23871"/>
                        <a14:foregroundMark x1="58557" y1="24547" x2="59216" y2="24410"/>
                        <a14:foregroundMark x1="56478" y1="24981" x2="56953" y2="24882"/>
                        <a14:foregroundMark x1="55197" y1="25248" x2="55630" y2="25158"/>
                        <a14:foregroundMark x1="75158" y1="4699" x2="77097" y2="645"/>
                        <a14:foregroundMark x1="66452" y1="22903" x2="73835" y2="7466"/>
                        <a14:foregroundMark x1="55772" y1="13548" x2="58028" y2="10566"/>
                        <a14:foregroundMark x1="55528" y1="13871" x2="55772" y2="13548"/>
                        <a14:foregroundMark x1="55283" y1="14194" x2="55528" y2="13871"/>
                        <a14:foregroundMark x1="55039" y1="14516" x2="55283" y2="14194"/>
                        <a14:foregroundMark x1="52842" y1="17419" x2="55039" y2="14516"/>
                        <a14:foregroundMark x1="51134" y1="19677" x2="52842" y2="17419"/>
                        <a14:foregroundMark x1="50890" y1="20000" x2="51134" y2="19677"/>
                        <a14:foregroundMark x1="50645" y1="20323" x2="50890" y2="20000"/>
                        <a14:foregroundMark x1="70742" y1="912" x2="71613" y2="323"/>
                        <a14:foregroundMark x1="61613" y1="8065" x2="65806" y2="3548"/>
                        <a14:foregroundMark x1="62258" y1="7419" x2="62258" y2="7419"/>
                        <a14:foregroundMark x1="62258" y1="6774" x2="62258" y2="6774"/>
                        <a14:foregroundMark x1="61935" y1="9355" x2="61935" y2="9355"/>
                        <a14:foregroundMark x1="75484" y1="2903" x2="75484" y2="2903"/>
                        <a14:foregroundMark x1="77097" y1="4839" x2="77097" y2="4839"/>
                        <a14:foregroundMark x1="75161" y1="3548" x2="75161" y2="3548"/>
                        <a14:backgroundMark x1="52258" y1="6774" x2="52258" y2="6774"/>
                        <a14:backgroundMark x1="60645" y1="21935" x2="60645" y2="21935"/>
                        <a14:backgroundMark x1="32903" y1="29032" x2="32903" y2="29032"/>
                        <a14:backgroundMark x1="35484" y1="1613" x2="46129" y2="12581"/>
                        <a14:backgroundMark x1="56732" y1="6774" x2="59677" y2="5161"/>
                        <a14:backgroundMark x1="46129" y1="12581" x2="56732" y2="6774"/>
                        <a14:backgroundMark x1="59677" y1="5161" x2="39355" y2="1935"/>
                        <a14:backgroundMark x1="63356" y1="9355" x2="61548" y2="10919"/>
                        <a14:backgroundMark x1="65595" y1="7419" x2="63356" y2="9355"/>
                        <a14:backgroundMark x1="66341" y1="6774" x2="65595" y2="7419"/>
                        <a14:backgroundMark x1="70070" y1="3548" x2="66341" y2="6774"/>
                        <a14:backgroundMark x1="70816" y1="2903" x2="70070" y2="3548"/>
                        <a14:backgroundMark x1="71935" y1="1935" x2="70816" y2="2903"/>
                        <a14:backgroundMark x1="73910" y1="4839" x2="74516" y2="4516"/>
                        <a14:backgroundMark x1="65443" y1="9355" x2="73910" y2="4839"/>
                        <a14:backgroundMark x1="60604" y1="11936" x2="65443" y2="9355"/>
                        <a14:backgroundMark x1="75261" y1="2903" x2="76452" y2="323"/>
                        <a14:backgroundMark x1="74963" y1="3548" x2="75261" y2="2903"/>
                        <a14:backgroundMark x1="74516" y1="4516" x2="74963" y2="3548"/>
                        <a14:backgroundMark x1="27097" y1="18065" x2="32903" y2="31935"/>
                        <a14:backgroundMark x1="32903" y1="31935" x2="30645" y2="25484"/>
                        <a14:backgroundMark x1="43548" y1="13226" x2="45161" y2="13226"/>
                        <a14:backgroundMark x1="44839" y1="13871" x2="45484" y2="15484"/>
                        <a14:backgroundMark x1="47742" y1="16129" x2="47742" y2="16129"/>
                        <a14:backgroundMark x1="49355" y1="17419" x2="49355" y2="17419"/>
                        <a14:backgroundMark x1="48710" y1="15161" x2="48710" y2="15161"/>
                        <a14:backgroundMark x1="50000" y1="14194" x2="50000" y2="14194"/>
                        <a14:backgroundMark x1="52903" y1="13548" x2="52903" y2="13548"/>
                        <a14:backgroundMark x1="52258" y1="13871" x2="52258" y2="13871"/>
                        <a14:backgroundMark x1="50968" y1="14516" x2="50968" y2="14516"/>
                        <a14:backgroundMark x1="51935" y1="14194" x2="51935" y2="14194"/>
                        <a14:backgroundMark x1="49032" y1="13871" x2="49032" y2="13871"/>
                        <a14:backgroundMark x1="49677" y1="13871" x2="49677" y2="13871"/>
                        <a14:backgroundMark x1="54194" y1="13548" x2="54194" y2="13548"/>
                        <a14:backgroundMark x1="53548" y1="13871" x2="53548" y2="13871"/>
                        <a14:backgroundMark x1="53226" y1="13871" x2="53226" y2="13871"/>
                        <a14:backgroundMark x1="51613" y1="13871" x2="51613" y2="13871"/>
                        <a14:backgroundMark x1="53871" y1="22258" x2="53871" y2="22258"/>
                        <a14:backgroundMark x1="52258" y1="19677" x2="52258" y2="19677"/>
                        <a14:backgroundMark x1="52903" y1="21290" x2="52903" y2="21290"/>
                        <a14:backgroundMark x1="52258" y1="20000" x2="52258" y2="20000"/>
                        <a14:backgroundMark x1="51935" y1="20000" x2="51935" y2="20000"/>
                        <a14:backgroundMark x1="53548" y1="19677" x2="53548" y2="19677"/>
                        <a14:backgroundMark x1="53226" y1="20000" x2="53226" y2="20000"/>
                        <a14:backgroundMark x1="52903" y1="20000" x2="52903" y2="20000"/>
                        <a14:backgroundMark x1="52903" y1="20000" x2="52903" y2="20000"/>
                        <a14:backgroundMark x1="52903" y1="20000" x2="52903" y2="20000"/>
                        <a14:backgroundMark x1="54516" y1="22581" x2="54516" y2="22581"/>
                        <a14:backgroundMark x1="54516" y1="22903" x2="56129" y2="24516"/>
                        <a14:backgroundMark x1="56452" y1="24516" x2="56774" y2="24516"/>
                        <a14:backgroundMark x1="58387" y1="24194" x2="58387" y2="24194"/>
                        <a14:backgroundMark x1="59355" y1="24194" x2="60323" y2="24194"/>
                        <a14:backgroundMark x1="60968" y1="24194" x2="60968" y2="24194"/>
                        <a14:backgroundMark x1="61935" y1="23548" x2="61935" y2="23548"/>
                        <a14:backgroundMark x1="59355" y1="23871" x2="59355" y2="23871"/>
                        <a14:backgroundMark x1="58065" y1="23871" x2="56452" y2="24194"/>
                        <a14:backgroundMark x1="56129" y1="24194" x2="54839" y2="23548"/>
                        <a14:backgroundMark x1="52581" y1="22581" x2="52581" y2="22581"/>
                        <a14:backgroundMark x1="34194" y1="32903" x2="34194" y2="32903"/>
                        <a14:backgroundMark x1="33871" y1="33226" x2="33871" y2="33226"/>
                        <a14:backgroundMark x1="34516" y1="34194" x2="34516" y2="34194"/>
                        <a14:backgroundMark x1="33871" y1="33548" x2="33871" y2="32581"/>
                        <a14:backgroundMark x1="33871" y1="31613" x2="32903" y2="34194"/>
                        <a14:backgroundMark x1="33871" y1="34839" x2="33871" y2="34839"/>
                        <a14:backgroundMark x1="33548" y1="34194" x2="33548" y2="34194"/>
                      </a14:backgroundRemoval>
                    </a14:imgEffect>
                  </a14:imgLayer>
                </a14:imgProps>
              </a:ext>
              <a:ext uri="{28A0092B-C50C-407E-A947-70E740481C1C}">
                <a14:useLocalDpi xmlns:a14="http://schemas.microsoft.com/office/drawing/2010/main" val="0"/>
              </a:ext>
            </a:extLst>
          </a:blip>
          <a:stretch>
            <a:fillRect/>
          </a:stretch>
        </p:blipFill>
        <p:spPr>
          <a:xfrm>
            <a:off x="9325770" y="29366"/>
            <a:ext cx="2866229" cy="2866229"/>
          </a:xfrm>
          <a:prstGeom prst="rect">
            <a:avLst/>
          </a:prstGeom>
          <a:solidFill>
            <a:srgbClr val="F3F1DC"/>
          </a:solidFill>
        </p:spPr>
      </p:pic>
      <p:sp>
        <p:nvSpPr>
          <p:cNvPr id="8" name="矩形 7"/>
          <p:cNvSpPr/>
          <p:nvPr/>
        </p:nvSpPr>
        <p:spPr>
          <a:xfrm>
            <a:off x="327954" y="1462480"/>
            <a:ext cx="9331889" cy="4595420"/>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430395" y="2291262"/>
            <a:ext cx="9104130" cy="2677656"/>
          </a:xfrm>
          <a:prstGeom prst="rect">
            <a:avLst/>
          </a:prstGeom>
          <a:noFill/>
        </p:spPr>
        <p:txBody>
          <a:bodyPr wrap="square" rtlCol="0">
            <a:spAutoFit/>
          </a:bodyPr>
          <a:lstStyle/>
          <a:p>
            <a:pPr marL="342900" lvl="0" indent="-342900">
              <a:buFont typeface="Arial" panose="020B0604020202020204" pitchFamily="34" charset="0"/>
              <a:buChar char="•"/>
            </a:pPr>
            <a:r>
              <a:rPr lang="zh-CN" altLang="en-US" sz="2800" dirty="0">
                <a:solidFill>
                  <a:schemeClr val="bg1"/>
                </a:solidFill>
                <a:latin typeface="+mn-ea"/>
              </a:rPr>
              <a:t>首饰设计上：</a:t>
            </a:r>
            <a:r>
              <a:rPr lang="zh-CN" altLang="zh-CN" sz="2800" dirty="0">
                <a:solidFill>
                  <a:schemeClr val="bg1"/>
                </a:solidFill>
                <a:latin typeface="+mn-ea"/>
              </a:rPr>
              <a:t>大熊猫元素类珠宝首饰</a:t>
            </a:r>
            <a:r>
              <a:rPr lang="zh-CN" altLang="en-US" sz="2800" dirty="0">
                <a:solidFill>
                  <a:schemeClr val="bg1"/>
                </a:solidFill>
                <a:latin typeface="+mn-ea"/>
              </a:rPr>
              <a:t>价格昂贵，广大群众消费能力不足。</a:t>
            </a:r>
            <a:r>
              <a:rPr lang="zh-CN" altLang="zh-CN" sz="2800" dirty="0">
                <a:solidFill>
                  <a:schemeClr val="bg1"/>
                </a:solidFill>
                <a:latin typeface="+mn-ea"/>
              </a:rPr>
              <a:t>首饰</a:t>
            </a:r>
            <a:r>
              <a:rPr lang="zh-CN" altLang="en-US" sz="2800" dirty="0">
                <a:solidFill>
                  <a:schemeClr val="bg1"/>
                </a:solidFill>
                <a:latin typeface="+mn-ea"/>
              </a:rPr>
              <a:t>情感表达</a:t>
            </a:r>
            <a:r>
              <a:rPr lang="zh-CN" altLang="zh-CN" sz="2800" dirty="0">
                <a:solidFill>
                  <a:schemeClr val="bg1"/>
                </a:solidFill>
                <a:latin typeface="+mn-ea"/>
              </a:rPr>
              <a:t>缺乏情感化</a:t>
            </a:r>
            <a:r>
              <a:rPr lang="zh-CN" altLang="en-US" sz="2800" dirty="0">
                <a:solidFill>
                  <a:schemeClr val="bg1"/>
                </a:solidFill>
                <a:latin typeface="+mn-ea"/>
              </a:rPr>
              <a:t>、</a:t>
            </a:r>
            <a:r>
              <a:rPr lang="zh-CN" altLang="zh-CN" sz="2800" dirty="0">
                <a:solidFill>
                  <a:schemeClr val="bg1"/>
                </a:solidFill>
                <a:latin typeface="+mn-ea"/>
              </a:rPr>
              <a:t>人性化。</a:t>
            </a:r>
            <a:endParaRPr lang="en-US" altLang="zh-CN" sz="2800" dirty="0">
              <a:solidFill>
                <a:schemeClr val="bg1"/>
              </a:solidFill>
              <a:latin typeface="+mn-ea"/>
            </a:endParaRPr>
          </a:p>
          <a:p>
            <a:pPr marL="342900" lvl="0" indent="-342900">
              <a:buFont typeface="Arial" panose="020B0604020202020204" pitchFamily="34" charset="0"/>
              <a:buChar char="•"/>
            </a:pPr>
            <a:r>
              <a:rPr lang="zh-CN" altLang="en-US" sz="2800" dirty="0">
                <a:solidFill>
                  <a:schemeClr val="bg1"/>
                </a:solidFill>
                <a:latin typeface="+mn-ea"/>
              </a:rPr>
              <a:t>熊猫形象上：大熊猫被作为“和平使者”，将中国人民的友谊传到世界各国。</a:t>
            </a:r>
            <a:r>
              <a:rPr lang="en-US" altLang="zh-CN" sz="2800" dirty="0">
                <a:solidFill>
                  <a:schemeClr val="bg1"/>
                </a:solidFill>
                <a:latin typeface="+mn-ea"/>
              </a:rPr>
              <a:t>1861</a:t>
            </a:r>
            <a:r>
              <a:rPr lang="zh-CN" altLang="en-US" sz="2800" dirty="0">
                <a:solidFill>
                  <a:schemeClr val="bg1"/>
                </a:solidFill>
                <a:latin typeface="+mn-ea"/>
              </a:rPr>
              <a:t>年被誉为</a:t>
            </a:r>
            <a:endParaRPr lang="en-US" altLang="zh-CN" sz="2800" dirty="0">
              <a:solidFill>
                <a:schemeClr val="bg1"/>
              </a:solidFill>
              <a:latin typeface="+mn-ea"/>
            </a:endParaRPr>
          </a:p>
          <a:p>
            <a:pPr marL="342900" lvl="0" indent="-342900">
              <a:buFont typeface="Arial" panose="020B0604020202020204" pitchFamily="34" charset="0"/>
              <a:buChar char="•"/>
            </a:pPr>
            <a:r>
              <a:rPr lang="zh-CN" altLang="en-US" sz="2800" dirty="0">
                <a:solidFill>
                  <a:schemeClr val="bg1"/>
                </a:solidFill>
                <a:latin typeface="+mn-ea"/>
              </a:rPr>
              <a:t>市场前景：大熊猫拥有广大的热爱者，支持者，因此使得大熊猫首饰类产品具有广阔的开发前景和市场。</a:t>
            </a:r>
            <a:endParaRPr lang="zh-CN" altLang="zh-CN" sz="2800" dirty="0">
              <a:solidFill>
                <a:schemeClr val="bg1"/>
              </a:solidFill>
              <a:latin typeface="+mn-ea"/>
            </a:endParaRPr>
          </a:p>
        </p:txBody>
      </p:sp>
      <p:sp>
        <p:nvSpPr>
          <p:cNvPr id="9" name="文本框 8"/>
          <p:cNvSpPr txBox="1"/>
          <p:nvPr/>
        </p:nvSpPr>
        <p:spPr>
          <a:xfrm>
            <a:off x="878592" y="1626958"/>
            <a:ext cx="2864928" cy="523220"/>
          </a:xfrm>
          <a:prstGeom prst="rect">
            <a:avLst/>
          </a:prstGeom>
          <a:noFill/>
        </p:spPr>
        <p:txBody>
          <a:bodyPr wrap="square" rtlCol="0">
            <a:spAutoFit/>
          </a:bodyPr>
          <a:lstStyle/>
          <a:p>
            <a:r>
              <a:rPr lang="zh-CN" altLang="en-US" sz="2800" dirty="0">
                <a:solidFill>
                  <a:schemeClr val="bg1"/>
                </a:solidFill>
                <a:cs typeface="+mn-ea"/>
                <a:sym typeface="+mn-lt"/>
              </a:rPr>
              <a:t>市场现状</a:t>
            </a:r>
          </a:p>
        </p:txBody>
      </p:sp>
      <p:cxnSp>
        <p:nvCxnSpPr>
          <p:cNvPr id="10" name="直接连接符 9"/>
          <p:cNvCxnSpPr>
            <a:cxnSpLocks/>
          </p:cNvCxnSpPr>
          <p:nvPr/>
        </p:nvCxnSpPr>
        <p:spPr>
          <a:xfrm>
            <a:off x="1020155" y="2180439"/>
            <a:ext cx="127219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9AD5DEC3-CAB6-444F-B88D-3AE6F8D13E9D}"/>
              </a:ext>
            </a:extLst>
          </p:cNvPr>
          <p:cNvSpPr/>
          <p:nvPr/>
        </p:nvSpPr>
        <p:spPr>
          <a:xfrm>
            <a:off x="327954" y="259624"/>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3</a:t>
            </a:r>
            <a:endParaRPr lang="zh-CN" altLang="en-US" sz="6000" b="1" dirty="0">
              <a:solidFill>
                <a:schemeClr val="bg1"/>
              </a:solidFill>
              <a:latin typeface="+mj-ea"/>
              <a:ea typeface="+mj-ea"/>
              <a:cs typeface="+mn-ea"/>
              <a:sym typeface="+mn-lt"/>
            </a:endParaRPr>
          </a:p>
        </p:txBody>
      </p:sp>
      <p:pic>
        <p:nvPicPr>
          <p:cNvPr id="19" name="图片 18">
            <a:extLst>
              <a:ext uri="{FF2B5EF4-FFF2-40B4-BE49-F238E27FC236}">
                <a16:creationId xmlns:a16="http://schemas.microsoft.com/office/drawing/2014/main" id="{A05A9F22-90B4-4D44-A0A1-95922F4345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56106" y1="60045" x2="56106" y2="60045"/>
                        <a14:backgroundMark x1="28850" y1="73138" x2="28850" y2="73138"/>
                      </a14:backgroundRemoval>
                    </a14:imgEffect>
                  </a14:imgLayer>
                </a14:imgProps>
              </a:ext>
              <a:ext uri="{28A0092B-C50C-407E-A947-70E740481C1C}">
                <a14:useLocalDpi xmlns:a14="http://schemas.microsoft.com/office/drawing/2010/main" val="0"/>
              </a:ext>
            </a:extLst>
          </a:blip>
          <a:srcRect l="26189" t="8736" r="36905" b="2745"/>
          <a:stretch/>
        </p:blipFill>
        <p:spPr>
          <a:xfrm>
            <a:off x="10025591" y="2811014"/>
            <a:ext cx="1428750" cy="2499926"/>
          </a:xfrm>
          <a:prstGeom prst="rect">
            <a:avLst/>
          </a:prstGeom>
        </p:spPr>
      </p:pic>
      <p:pic>
        <p:nvPicPr>
          <p:cNvPr id="21" name="图片 20">
            <a:extLst>
              <a:ext uri="{FF2B5EF4-FFF2-40B4-BE49-F238E27FC236}">
                <a16:creationId xmlns:a16="http://schemas.microsoft.com/office/drawing/2014/main" id="{21FA5E0A-5FD5-420B-A17F-BED57F2C5B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904" t="40185" r="23544" b="42275"/>
          <a:stretch/>
        </p:blipFill>
        <p:spPr>
          <a:xfrm>
            <a:off x="9707033" y="5793082"/>
            <a:ext cx="2065867" cy="882285"/>
          </a:xfrm>
          <a:prstGeom prst="rect">
            <a:avLst/>
          </a:prstGeom>
        </p:spPr>
      </p:pic>
    </p:spTree>
    <p:extLst>
      <p:ext uri="{BB962C8B-B14F-4D97-AF65-F5344CB8AC3E}">
        <p14:creationId xmlns:p14="http://schemas.microsoft.com/office/powerpoint/2010/main" val="26195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sp>
        <p:nvSpPr>
          <p:cNvPr id="15" name="矩形 14"/>
          <p:cNvSpPr/>
          <p:nvPr/>
        </p:nvSpPr>
        <p:spPr>
          <a:xfrm>
            <a:off x="767010" y="1553592"/>
            <a:ext cx="10815383" cy="25897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571626" y="508667"/>
            <a:ext cx="3995825" cy="523220"/>
          </a:xfrm>
          <a:prstGeom prst="rect">
            <a:avLst/>
          </a:prstGeom>
          <a:noFill/>
        </p:spPr>
        <p:txBody>
          <a:bodyPr wrap="square" rtlCol="0">
            <a:spAutoFit/>
          </a:bodyPr>
          <a:lstStyle/>
          <a:p>
            <a:pPr algn="dist"/>
            <a:r>
              <a:rPr lang="zh-CN" altLang="en-US" sz="2800" dirty="0">
                <a:solidFill>
                  <a:srgbClr val="1C4885"/>
                </a:solidFill>
                <a:cs typeface="+mn-ea"/>
                <a:sym typeface="+mn-lt"/>
              </a:rPr>
              <a:t>市场现状与存在的问题</a:t>
            </a:r>
          </a:p>
        </p:txBody>
      </p:sp>
      <p:sp>
        <p:nvSpPr>
          <p:cNvPr id="12" name="文本框 11"/>
          <p:cNvSpPr txBox="1"/>
          <p:nvPr/>
        </p:nvSpPr>
        <p:spPr>
          <a:xfrm>
            <a:off x="986886" y="1723894"/>
            <a:ext cx="2864928" cy="523220"/>
          </a:xfrm>
          <a:prstGeom prst="rect">
            <a:avLst/>
          </a:prstGeom>
          <a:noFill/>
        </p:spPr>
        <p:txBody>
          <a:bodyPr wrap="square" rtlCol="0">
            <a:spAutoFit/>
          </a:bodyPr>
          <a:lstStyle/>
          <a:p>
            <a:r>
              <a:rPr lang="zh-CN" altLang="en-US" sz="2800" dirty="0">
                <a:solidFill>
                  <a:schemeClr val="tx1">
                    <a:lumMod val="75000"/>
                    <a:lumOff val="25000"/>
                  </a:schemeClr>
                </a:solidFill>
                <a:cs typeface="+mn-ea"/>
                <a:sym typeface="+mn-lt"/>
              </a:rPr>
              <a:t>存在的问题</a:t>
            </a:r>
          </a:p>
        </p:txBody>
      </p:sp>
      <p:cxnSp>
        <p:nvCxnSpPr>
          <p:cNvPr id="13" name="直接连接符 12"/>
          <p:cNvCxnSpPr>
            <a:cxnSpLocks/>
          </p:cNvCxnSpPr>
          <p:nvPr/>
        </p:nvCxnSpPr>
        <p:spPr>
          <a:xfrm>
            <a:off x="1106673" y="2247114"/>
            <a:ext cx="1684152"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7010" y="2417416"/>
            <a:ext cx="10815383" cy="1384995"/>
          </a:xfrm>
          <a:prstGeom prst="rect">
            <a:avLst/>
          </a:prstGeom>
          <a:noFill/>
        </p:spPr>
        <p:txBody>
          <a:bodyPr wrap="square" rtlCol="0">
            <a:spAutoFit/>
          </a:bodyPr>
          <a:lstStyle/>
          <a:p>
            <a:pPr marL="285750" lvl="0" indent="-285750">
              <a:buFont typeface="Arial" panose="020B0604020202020204" pitchFamily="34" charset="0"/>
              <a:buChar char="•"/>
            </a:pPr>
            <a:r>
              <a:rPr lang="zh-CN" altLang="zh-CN" sz="2800" dirty="0">
                <a:latin typeface="宋体" panose="02010600030101010101" pitchFamily="2" charset="-122"/>
                <a:ea typeface="宋体" panose="02010600030101010101" pitchFamily="2" charset="-122"/>
              </a:rPr>
              <a:t>多数设计产品水平和加工质量参差不齐</a:t>
            </a:r>
            <a:r>
              <a:rPr lang="zh-CN" altLang="en-US" sz="2800" dirty="0">
                <a:latin typeface="宋体" panose="02010600030101010101" pitchFamily="2" charset="-122"/>
                <a:ea typeface="宋体" panose="02010600030101010101" pitchFamily="2" charset="-122"/>
              </a:rPr>
              <a:t>、造型单一。</a:t>
            </a:r>
            <a:endParaRPr lang="en-US" altLang="zh-CN" sz="2800" dirty="0">
              <a:latin typeface="宋体" panose="02010600030101010101" pitchFamily="2" charset="-122"/>
              <a:ea typeface="宋体" panose="02010600030101010101" pitchFamily="2" charset="-122"/>
            </a:endParaRPr>
          </a:p>
          <a:p>
            <a:pPr marL="285750" lvl="0" indent="-285750">
              <a:buFont typeface="Arial" panose="020B0604020202020204" pitchFamily="34" charset="0"/>
              <a:buChar char="•"/>
            </a:pPr>
            <a:r>
              <a:rPr lang="zh-CN" altLang="zh-CN" sz="2800" dirty="0">
                <a:latin typeface="宋体" panose="02010600030101010101" pitchFamily="2" charset="-122"/>
                <a:ea typeface="宋体" panose="02010600030101010101" pitchFamily="2" charset="-122"/>
              </a:rPr>
              <a:t>难以突破传统元素的限制，设计手法</a:t>
            </a:r>
            <a:r>
              <a:rPr lang="zh-CN" altLang="en-US" sz="2800" dirty="0">
                <a:latin typeface="宋体" panose="02010600030101010101" pitchFamily="2" charset="-122"/>
                <a:ea typeface="宋体" panose="02010600030101010101" pitchFamily="2" charset="-122"/>
              </a:rPr>
              <a:t>、</a:t>
            </a:r>
            <a:r>
              <a:rPr lang="zh-CN" altLang="zh-CN" sz="2800" dirty="0">
                <a:latin typeface="宋体" panose="02010600030101010101" pitchFamily="2" charset="-122"/>
                <a:ea typeface="宋体" panose="02010600030101010101" pitchFamily="2" charset="-122"/>
              </a:rPr>
              <a:t>设计理念</a:t>
            </a:r>
            <a:r>
              <a:rPr lang="zh-CN" altLang="en-US" sz="2800" dirty="0">
                <a:latin typeface="宋体" panose="02010600030101010101" pitchFamily="2" charset="-122"/>
                <a:ea typeface="宋体" panose="02010600030101010101" pitchFamily="2" charset="-122"/>
              </a:rPr>
              <a:t>不够</a:t>
            </a:r>
            <a:r>
              <a:rPr lang="zh-CN" altLang="zh-CN" sz="2800" dirty="0">
                <a:latin typeface="宋体" panose="02010600030101010101" pitchFamily="2" charset="-122"/>
                <a:ea typeface="宋体" panose="02010600030101010101" pitchFamily="2" charset="-122"/>
              </a:rPr>
              <a:t>新颖</a:t>
            </a:r>
            <a:r>
              <a:rPr lang="zh-CN" altLang="en-US" sz="2800" dirty="0">
                <a:latin typeface="宋体" panose="02010600030101010101" pitchFamily="2" charset="-122"/>
                <a:ea typeface="宋体" panose="02010600030101010101" pitchFamily="2" charset="-122"/>
              </a:rPr>
              <a:t>、</a:t>
            </a:r>
            <a:r>
              <a:rPr lang="zh-CN" altLang="zh-CN" sz="2800" dirty="0">
                <a:latin typeface="宋体" panose="02010600030101010101" pitchFamily="2" charset="-122"/>
                <a:ea typeface="宋体" panose="02010600030101010101" pitchFamily="2" charset="-122"/>
              </a:rPr>
              <a:t>大胆。</a:t>
            </a:r>
          </a:p>
          <a:p>
            <a:pPr marL="285750" lvl="0" indent="-285750">
              <a:buFont typeface="Arial" panose="020B0604020202020204" pitchFamily="34" charset="0"/>
              <a:buChar char="•"/>
            </a:pPr>
            <a:r>
              <a:rPr lang="zh-CN" altLang="zh-CN" sz="2800" dirty="0">
                <a:latin typeface="宋体" panose="02010600030101010101" pitchFamily="2" charset="-122"/>
                <a:ea typeface="宋体" panose="02010600030101010101" pitchFamily="2" charset="-122"/>
              </a:rPr>
              <a:t>没有</a:t>
            </a:r>
            <a:r>
              <a:rPr lang="zh-CN" altLang="en-US" sz="2800" dirty="0">
                <a:latin typeface="宋体" panose="02010600030101010101" pitchFamily="2" charset="-122"/>
                <a:ea typeface="宋体" panose="02010600030101010101" pitchFamily="2" charset="-122"/>
              </a:rPr>
              <a:t>将</a:t>
            </a:r>
            <a:r>
              <a:rPr lang="zh-CN" altLang="zh-CN" sz="2800" dirty="0">
                <a:latin typeface="宋体" panose="02010600030101010101" pitchFamily="2" charset="-122"/>
                <a:ea typeface="宋体" panose="02010600030101010101" pitchFamily="2" charset="-122"/>
              </a:rPr>
              <a:t>首饰所要传达的精神和文化内涵</a:t>
            </a:r>
            <a:r>
              <a:rPr lang="zh-CN" altLang="en-US" sz="2800" dirty="0">
                <a:latin typeface="宋体" panose="02010600030101010101" pitchFamily="2" charset="-122"/>
                <a:ea typeface="宋体" panose="02010600030101010101" pitchFamily="2" charset="-122"/>
              </a:rPr>
              <a:t>直接传递给用户。</a:t>
            </a:r>
            <a:endParaRPr lang="zh-CN" altLang="zh-CN" sz="2800" dirty="0">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5A1F1C06-878A-4CCE-BAB1-4177C7C3C7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04" t="40185" r="23544" b="42275"/>
          <a:stretch/>
        </p:blipFill>
        <p:spPr>
          <a:xfrm>
            <a:off x="9707033" y="5793082"/>
            <a:ext cx="2065867" cy="882285"/>
          </a:xfrm>
          <a:prstGeom prst="rect">
            <a:avLst/>
          </a:prstGeom>
        </p:spPr>
      </p:pic>
      <p:sp>
        <p:nvSpPr>
          <p:cNvPr id="16" name="椭圆 15">
            <a:extLst>
              <a:ext uri="{FF2B5EF4-FFF2-40B4-BE49-F238E27FC236}">
                <a16:creationId xmlns:a16="http://schemas.microsoft.com/office/drawing/2014/main" id="{47C6982D-C5AC-4E8C-B5ED-541AE5CDA02B}"/>
              </a:ext>
            </a:extLst>
          </p:cNvPr>
          <p:cNvSpPr/>
          <p:nvPr/>
        </p:nvSpPr>
        <p:spPr>
          <a:xfrm>
            <a:off x="346525" y="279834"/>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3</a:t>
            </a:r>
            <a:endParaRPr lang="zh-CN" altLang="en-US" sz="6000" b="1" dirty="0">
              <a:solidFill>
                <a:schemeClr val="bg1"/>
              </a:solidFill>
              <a:latin typeface="+mj-ea"/>
              <a:ea typeface="+mj-ea"/>
              <a:cs typeface="+mn-ea"/>
              <a:sym typeface="+mn-lt"/>
            </a:endParaRPr>
          </a:p>
        </p:txBody>
      </p:sp>
      <p:pic>
        <p:nvPicPr>
          <p:cNvPr id="17" name="图片 16">
            <a:extLst>
              <a:ext uri="{FF2B5EF4-FFF2-40B4-BE49-F238E27FC236}">
                <a16:creationId xmlns:a16="http://schemas.microsoft.com/office/drawing/2014/main" id="{947869AD-2EF1-49DF-95F2-E720F3CE4A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54" b="90380" l="9842" r="89807">
                        <a14:foregroundMark x1="47276" y1="8501" x2="47276" y2="8501"/>
                        <a14:foregroundMark x1="43234" y1="90380" x2="43234" y2="90380"/>
                        <a14:foregroundMark x1="50967" y1="90380" x2="50967" y2="90380"/>
                      </a14:backgroundRemoval>
                    </a14:imgEffect>
                  </a14:imgLayer>
                </a14:imgProps>
              </a:ext>
              <a:ext uri="{28A0092B-C50C-407E-A947-70E740481C1C}">
                <a14:useLocalDpi xmlns:a14="http://schemas.microsoft.com/office/drawing/2010/main" val="0"/>
              </a:ext>
            </a:extLst>
          </a:blip>
          <a:stretch>
            <a:fillRect/>
          </a:stretch>
        </p:blipFill>
        <p:spPr>
          <a:xfrm>
            <a:off x="1447801" y="4117740"/>
            <a:ext cx="3131952" cy="2460426"/>
          </a:xfrm>
          <a:prstGeom prst="rect">
            <a:avLst/>
          </a:prstGeom>
        </p:spPr>
      </p:pic>
      <p:pic>
        <p:nvPicPr>
          <p:cNvPr id="20" name="图片 19">
            <a:extLst>
              <a:ext uri="{FF2B5EF4-FFF2-40B4-BE49-F238E27FC236}">
                <a16:creationId xmlns:a16="http://schemas.microsoft.com/office/drawing/2014/main" id="{81F42FD4-28C3-4B24-80BE-EECFBA8A22C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5714" y1="52332" x2="17619" y2="73057"/>
                        <a14:foregroundMark x1="23209" y1="82789" x2="27143" y2="89637"/>
                        <a14:foregroundMark x1="20892" y1="78756" x2="21062" y2="79052"/>
                        <a14:foregroundMark x1="20595" y1="78238" x2="20892" y2="78756"/>
                        <a14:foregroundMark x1="17619" y1="73057" x2="20595" y2="78238"/>
                        <a14:foregroundMark x1="27143" y1="89637" x2="43810" y2="76684"/>
                        <a14:foregroundMark x1="43810" y1="76684" x2="23810" y2="88601"/>
                        <a14:foregroundMark x1="22857" y1="89637" x2="22857" y2="89637"/>
                        <a14:foregroundMark x1="57143" y1="31088" x2="57143" y2="31088"/>
                        <a14:foregroundMark x1="46667" y1="19689" x2="46667" y2="19689"/>
                        <a14:foregroundMark x1="87143" y1="20725" x2="87143" y2="20725"/>
                        <a14:foregroundMark x1="85238" y1="34715" x2="85238" y2="34715"/>
                        <a14:foregroundMark x1="19523" y1="81347" x2="20476" y2="84456"/>
                        <a14:foregroundMark x1="19206" y1="80311" x2="19523" y2="81347"/>
                        <a14:foregroundMark x1="19047" y1="79793" x2="19206" y2="80311"/>
                        <a14:foregroundMark x1="18888" y1="79275" x2="19047" y2="79793"/>
                        <a14:foregroundMark x1="18571" y1="78238" x2="18888" y2="79275"/>
                        <a14:foregroundMark x1="18095" y1="76684" x2="18571" y2="78238"/>
                        <a14:backgroundMark x1="22381" y1="80311" x2="22381" y2="80311"/>
                        <a14:backgroundMark x1="21429" y1="78238" x2="21429" y2="78238"/>
                        <a14:backgroundMark x1="21429" y1="79793" x2="21429" y2="79793"/>
                        <a14:backgroundMark x1="21429" y1="80311" x2="21429" y2="80311"/>
                        <a14:backgroundMark x1="21429" y1="79275" x2="21429" y2="79275"/>
                        <a14:backgroundMark x1="21429" y1="80311" x2="21429" y2="80311"/>
                        <a14:backgroundMark x1="21429" y1="81347" x2="21429" y2="81347"/>
                      </a14:backgroundRemoval>
                    </a14:imgEffect>
                  </a14:imgLayer>
                </a14:imgProps>
              </a:ext>
              <a:ext uri="{28A0092B-C50C-407E-A947-70E740481C1C}">
                <a14:useLocalDpi xmlns:a14="http://schemas.microsoft.com/office/drawing/2010/main" val="0"/>
              </a:ext>
            </a:extLst>
          </a:blip>
          <a:stretch>
            <a:fillRect/>
          </a:stretch>
        </p:blipFill>
        <p:spPr>
          <a:xfrm>
            <a:off x="5614629" y="4143375"/>
            <a:ext cx="2667000" cy="2451100"/>
          </a:xfrm>
          <a:prstGeom prst="rect">
            <a:avLst/>
          </a:prstGeom>
        </p:spPr>
      </p:pic>
    </p:spTree>
    <p:extLst>
      <p:ext uri="{BB962C8B-B14F-4D97-AF65-F5344CB8AC3E}">
        <p14:creationId xmlns:p14="http://schemas.microsoft.com/office/powerpoint/2010/main" val="384162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E49778C-3330-44DC-AD1D-FC8C04408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847"/>
          <a:stretch/>
        </p:blipFill>
        <p:spPr>
          <a:xfrm>
            <a:off x="5580697" y="3915247"/>
            <a:ext cx="6532395" cy="2271550"/>
          </a:xfrm>
          <a:prstGeom prst="rect">
            <a:avLst/>
          </a:prstGeom>
        </p:spPr>
      </p:pic>
      <p:sp>
        <p:nvSpPr>
          <p:cNvPr id="4" name="文本框 3"/>
          <p:cNvSpPr txBox="1"/>
          <p:nvPr/>
        </p:nvSpPr>
        <p:spPr>
          <a:xfrm>
            <a:off x="1520464" y="524298"/>
            <a:ext cx="2965242" cy="523220"/>
          </a:xfrm>
          <a:prstGeom prst="rect">
            <a:avLst/>
          </a:prstGeom>
          <a:noFill/>
        </p:spPr>
        <p:txBody>
          <a:bodyPr wrap="square" rtlCol="0">
            <a:spAutoFit/>
          </a:bodyPr>
          <a:lstStyle/>
          <a:p>
            <a:r>
              <a:rPr lang="zh-CN" altLang="en-US" sz="2800" dirty="0">
                <a:solidFill>
                  <a:schemeClr val="accent5">
                    <a:lumMod val="75000"/>
                  </a:schemeClr>
                </a:solidFill>
                <a:cs typeface="+mn-ea"/>
                <a:sym typeface="+mn-lt"/>
              </a:rPr>
              <a:t>设计内容及思路</a:t>
            </a:r>
          </a:p>
        </p:txBody>
      </p:sp>
      <p:sp>
        <p:nvSpPr>
          <p:cNvPr id="16" name="文本框 15"/>
          <p:cNvSpPr txBox="1"/>
          <p:nvPr/>
        </p:nvSpPr>
        <p:spPr>
          <a:xfrm>
            <a:off x="531689" y="1830380"/>
            <a:ext cx="864524" cy="707886"/>
          </a:xfrm>
          <a:prstGeom prst="rect">
            <a:avLst/>
          </a:prstGeom>
          <a:noFill/>
        </p:spPr>
        <p:txBody>
          <a:bodyPr wrap="square" rtlCol="0">
            <a:spAutoFit/>
          </a:bodyPr>
          <a:lstStyle/>
          <a:p>
            <a:pPr algn="ctr"/>
            <a:r>
              <a:rPr lang="en-US" altLang="zh-CN" sz="4000" dirty="0">
                <a:solidFill>
                  <a:schemeClr val="tx1">
                    <a:lumMod val="75000"/>
                    <a:lumOff val="25000"/>
                  </a:schemeClr>
                </a:solidFill>
                <a:cs typeface="+mn-ea"/>
                <a:sym typeface="+mn-lt"/>
              </a:rPr>
              <a:t>1</a:t>
            </a:r>
            <a:endParaRPr lang="zh-CN" altLang="en-US" sz="4000" dirty="0">
              <a:solidFill>
                <a:schemeClr val="tx1">
                  <a:lumMod val="75000"/>
                  <a:lumOff val="25000"/>
                </a:schemeClr>
              </a:solidFill>
              <a:cs typeface="+mn-ea"/>
              <a:sym typeface="+mn-lt"/>
            </a:endParaRPr>
          </a:p>
        </p:txBody>
      </p:sp>
      <p:sp>
        <p:nvSpPr>
          <p:cNvPr id="10" name="文本框 9"/>
          <p:cNvSpPr txBox="1"/>
          <p:nvPr/>
        </p:nvSpPr>
        <p:spPr>
          <a:xfrm>
            <a:off x="1417193" y="1909097"/>
            <a:ext cx="7290579" cy="800219"/>
          </a:xfrm>
          <a:prstGeom prst="rect">
            <a:avLst/>
          </a:prstGeom>
          <a:noFill/>
        </p:spPr>
        <p:txBody>
          <a:bodyPr wrap="square" rtlCol="0">
            <a:spAutoFit/>
          </a:bodyPr>
          <a:lstStyle/>
          <a:p>
            <a:pPr algn="just"/>
            <a:r>
              <a:rPr lang="zh-CN" altLang="en-US" sz="2400" dirty="0">
                <a:latin typeface="宋体" panose="02010600030101010101" pitchFamily="2" charset="-122"/>
                <a:ea typeface="宋体" panose="02010600030101010101" pitchFamily="2" charset="-122"/>
              </a:rPr>
              <a:t>耳环</a:t>
            </a:r>
            <a:r>
              <a:rPr lang="zh-CN" altLang="en-US" sz="2200" dirty="0">
                <a:latin typeface="宋体" panose="02010600030101010101" pitchFamily="2" charset="-122"/>
                <a:ea typeface="宋体" panose="02010600030101010101" pitchFamily="2" charset="-122"/>
              </a:rPr>
              <a:t>：设计熊猫正剥开竹笋，充满活力的造型，左右采用对称式设计，增强匀称感、美感。</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椭圆 14">
            <a:extLst>
              <a:ext uri="{FF2B5EF4-FFF2-40B4-BE49-F238E27FC236}">
                <a16:creationId xmlns:a16="http://schemas.microsoft.com/office/drawing/2014/main" id="{3EF0CB2C-93B1-4190-810D-039DD1C27F48}"/>
              </a:ext>
            </a:extLst>
          </p:cNvPr>
          <p:cNvSpPr/>
          <p:nvPr/>
        </p:nvSpPr>
        <p:spPr>
          <a:xfrm>
            <a:off x="346525" y="279834"/>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4</a:t>
            </a:r>
            <a:endParaRPr lang="zh-CN" altLang="en-US" sz="6000" b="1" dirty="0">
              <a:solidFill>
                <a:schemeClr val="bg1"/>
              </a:solidFill>
              <a:latin typeface="+mj-ea"/>
              <a:ea typeface="+mj-ea"/>
              <a:cs typeface="+mn-ea"/>
              <a:sym typeface="+mn-lt"/>
            </a:endParaRPr>
          </a:p>
        </p:txBody>
      </p:sp>
      <p:sp>
        <p:nvSpPr>
          <p:cNvPr id="23" name="文本框 22">
            <a:extLst>
              <a:ext uri="{FF2B5EF4-FFF2-40B4-BE49-F238E27FC236}">
                <a16:creationId xmlns:a16="http://schemas.microsoft.com/office/drawing/2014/main" id="{DEAAEDCD-6B4B-4619-AFA3-ECB34C15A9A6}"/>
              </a:ext>
            </a:extLst>
          </p:cNvPr>
          <p:cNvSpPr txBox="1"/>
          <p:nvPr/>
        </p:nvSpPr>
        <p:spPr>
          <a:xfrm>
            <a:off x="5298041" y="2935202"/>
            <a:ext cx="864524" cy="707886"/>
          </a:xfrm>
          <a:prstGeom prst="rect">
            <a:avLst/>
          </a:prstGeom>
          <a:noFill/>
        </p:spPr>
        <p:txBody>
          <a:bodyPr wrap="square" rtlCol="0">
            <a:spAutoFit/>
          </a:bodyPr>
          <a:lstStyle/>
          <a:p>
            <a:pPr algn="ctr"/>
            <a:r>
              <a:rPr lang="en-US" altLang="zh-CN" sz="4000" dirty="0">
                <a:solidFill>
                  <a:schemeClr val="tx1">
                    <a:lumMod val="75000"/>
                    <a:lumOff val="25000"/>
                  </a:schemeClr>
                </a:solidFill>
                <a:cs typeface="+mn-ea"/>
                <a:sym typeface="+mn-lt"/>
              </a:rPr>
              <a:t>2</a:t>
            </a:r>
            <a:endParaRPr lang="zh-CN" altLang="en-US" sz="40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F770738A-2ABD-4DA3-A565-CD91A9335E9C}"/>
              </a:ext>
            </a:extLst>
          </p:cNvPr>
          <p:cNvSpPr txBox="1"/>
          <p:nvPr/>
        </p:nvSpPr>
        <p:spPr>
          <a:xfrm>
            <a:off x="5884788" y="3067137"/>
            <a:ext cx="5884966" cy="769441"/>
          </a:xfrm>
          <a:prstGeom prst="rect">
            <a:avLst/>
          </a:prstGeom>
          <a:noFill/>
        </p:spPr>
        <p:txBody>
          <a:bodyPr wrap="square" rtlCol="0">
            <a:spAutoFit/>
          </a:bodyPr>
          <a:lstStyle/>
          <a:p>
            <a:pPr lvl="0"/>
            <a:r>
              <a:rPr lang="zh-CN" altLang="en-US" sz="2400" dirty="0">
                <a:latin typeface="宋体" panose="02010600030101010101" pitchFamily="2" charset="-122"/>
                <a:ea typeface="宋体" panose="02010600030101010101" pitchFamily="2" charset="-122"/>
              </a:rPr>
              <a:t>胸针</a:t>
            </a:r>
            <a:r>
              <a:rPr lang="zh-CN" altLang="en-US" sz="2000" dirty="0">
                <a:latin typeface="宋体" panose="02010600030101010101" pitchFamily="2" charset="-122"/>
                <a:ea typeface="宋体" panose="02010600030101010101" pitchFamily="2" charset="-122"/>
              </a:rPr>
              <a:t>：熊猫趴在竹叶上，右边主体为竹笋。将</a:t>
            </a:r>
            <a:r>
              <a:rPr lang="zh-CN" altLang="zh-CN" sz="2000" dirty="0">
                <a:latin typeface="宋体" panose="02010600030101010101" pitchFamily="2" charset="-122"/>
                <a:ea typeface="宋体" panose="02010600030101010101" pitchFamily="2" charset="-122"/>
              </a:rPr>
              <a:t>棱角圆化，使轮廓有动感，增加趣味</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p:txBody>
      </p:sp>
      <p:sp>
        <p:nvSpPr>
          <p:cNvPr id="12" name="文本框 11">
            <a:extLst>
              <a:ext uri="{FF2B5EF4-FFF2-40B4-BE49-F238E27FC236}">
                <a16:creationId xmlns:a16="http://schemas.microsoft.com/office/drawing/2014/main" id="{D8367678-C5D4-45BA-8B50-67286930E10B}"/>
              </a:ext>
            </a:extLst>
          </p:cNvPr>
          <p:cNvSpPr txBox="1"/>
          <p:nvPr/>
        </p:nvSpPr>
        <p:spPr>
          <a:xfrm>
            <a:off x="531690" y="1291982"/>
            <a:ext cx="10415944" cy="461665"/>
          </a:xfrm>
          <a:prstGeom prst="rect">
            <a:avLst/>
          </a:prstGeom>
          <a:noFill/>
        </p:spPr>
        <p:txBody>
          <a:bodyPr wrap="square" rtlCol="0">
            <a:spAutoFit/>
          </a:bodyPr>
          <a:lstStyle/>
          <a:p>
            <a:r>
              <a:rPr lang="zh-CN" altLang="zh-CN" sz="2400" kern="100" dirty="0">
                <a:effectLst/>
                <a:latin typeface="宋体" panose="02010600030101010101" pitchFamily="2" charset="-122"/>
                <a:ea typeface="宋体" panose="02010600030101010101" pitchFamily="2" charset="-122"/>
              </a:rPr>
              <a:t>设计内容为以熊猫元素为主题的一套首饰，</a:t>
            </a:r>
            <a:r>
              <a:rPr lang="zh-CN" altLang="en-US" sz="2400" kern="100" dirty="0">
                <a:effectLst/>
                <a:latin typeface="宋体" panose="02010600030101010101" pitchFamily="2" charset="-122"/>
                <a:ea typeface="宋体" panose="02010600030101010101" pitchFamily="2" charset="-122"/>
              </a:rPr>
              <a:t>主要</a:t>
            </a:r>
            <a:r>
              <a:rPr lang="zh-CN" altLang="zh-CN" sz="2400" kern="100" dirty="0">
                <a:effectLst/>
                <a:latin typeface="宋体" panose="02010600030101010101" pitchFamily="2" charset="-122"/>
                <a:ea typeface="宋体" panose="02010600030101010101" pitchFamily="2" charset="-122"/>
              </a:rPr>
              <a:t>包括</a:t>
            </a:r>
            <a:r>
              <a:rPr lang="zh-CN" altLang="en-US" sz="2400" kern="100" dirty="0">
                <a:effectLst/>
                <a:latin typeface="宋体" panose="02010600030101010101" pitchFamily="2" charset="-122"/>
                <a:ea typeface="宋体" panose="02010600030101010101" pitchFamily="2" charset="-122"/>
              </a:rPr>
              <a:t>戒指</a:t>
            </a:r>
            <a:r>
              <a:rPr lang="zh-CN" altLang="zh-CN" sz="2400" kern="100" dirty="0">
                <a:effectLst/>
                <a:latin typeface="宋体" panose="02010600030101010101" pitchFamily="2" charset="-122"/>
                <a:ea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rPr>
              <a:t>手链</a:t>
            </a:r>
            <a:r>
              <a:rPr lang="zh-CN" altLang="zh-CN" sz="2400" kern="100" dirty="0">
                <a:effectLst/>
                <a:latin typeface="宋体" panose="02010600030101010101" pitchFamily="2" charset="-122"/>
                <a:ea typeface="宋体" panose="02010600030101010101" pitchFamily="2" charset="-122"/>
              </a:rPr>
              <a:t>以及</a:t>
            </a:r>
            <a:r>
              <a:rPr lang="zh-CN" altLang="en-US" sz="2400" kern="100" dirty="0">
                <a:effectLst/>
                <a:latin typeface="宋体" panose="02010600030101010101" pitchFamily="2" charset="-122"/>
                <a:ea typeface="宋体" panose="02010600030101010101" pitchFamily="2" charset="-122"/>
              </a:rPr>
              <a:t>吊坠。</a:t>
            </a:r>
            <a:endParaRPr lang="zh-CN" altLang="zh-CN" sz="2400" kern="100" dirty="0">
              <a:effectLst/>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850FABAD-1928-475C-AE15-0EB4AFBEF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04" y="2864766"/>
            <a:ext cx="2749013" cy="3096682"/>
          </a:xfrm>
          <a:prstGeom prst="rect">
            <a:avLst/>
          </a:prstGeom>
        </p:spPr>
      </p:pic>
    </p:spTree>
    <p:extLst>
      <p:ext uri="{BB962C8B-B14F-4D97-AF65-F5344CB8AC3E}">
        <p14:creationId xmlns:p14="http://schemas.microsoft.com/office/powerpoint/2010/main" val="370383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38665C8-2581-43D9-B794-7F54FD56BEFF}"/>
              </a:ext>
            </a:extLst>
          </p:cNvPr>
          <p:cNvPicPr>
            <a:picLocks noChangeAspect="1"/>
          </p:cNvPicPr>
          <p:nvPr/>
        </p:nvPicPr>
        <p:blipFill rotWithShape="1">
          <a:blip r:embed="rId3">
            <a:extLst>
              <a:ext uri="{28A0092B-C50C-407E-A947-70E740481C1C}">
                <a14:useLocalDpi xmlns:a14="http://schemas.microsoft.com/office/drawing/2010/main" val="0"/>
              </a:ext>
            </a:extLst>
          </a:blip>
          <a:srcRect l="2163" r="2163" b="16121"/>
          <a:stretch/>
        </p:blipFill>
        <p:spPr>
          <a:xfrm>
            <a:off x="7414604" y="1291982"/>
            <a:ext cx="4523149" cy="4780328"/>
          </a:xfrm>
          <a:prstGeom prst="rect">
            <a:avLst/>
          </a:prstGeom>
        </p:spPr>
      </p:pic>
      <p:sp>
        <p:nvSpPr>
          <p:cNvPr id="4" name="文本框 3"/>
          <p:cNvSpPr txBox="1"/>
          <p:nvPr/>
        </p:nvSpPr>
        <p:spPr>
          <a:xfrm>
            <a:off x="1520464" y="524298"/>
            <a:ext cx="2965242" cy="523220"/>
          </a:xfrm>
          <a:prstGeom prst="rect">
            <a:avLst/>
          </a:prstGeom>
          <a:noFill/>
        </p:spPr>
        <p:txBody>
          <a:bodyPr wrap="square" rtlCol="0">
            <a:spAutoFit/>
          </a:bodyPr>
          <a:lstStyle/>
          <a:p>
            <a:r>
              <a:rPr lang="zh-CN" altLang="en-US" sz="2800" dirty="0">
                <a:solidFill>
                  <a:schemeClr val="accent5">
                    <a:lumMod val="75000"/>
                  </a:schemeClr>
                </a:solidFill>
                <a:cs typeface="+mn-ea"/>
                <a:sym typeface="+mn-lt"/>
              </a:rPr>
              <a:t>设计内容及思路</a:t>
            </a:r>
          </a:p>
        </p:txBody>
      </p:sp>
      <p:sp>
        <p:nvSpPr>
          <p:cNvPr id="16" name="文本框 15"/>
          <p:cNvSpPr txBox="1"/>
          <p:nvPr/>
        </p:nvSpPr>
        <p:spPr>
          <a:xfrm>
            <a:off x="531689" y="1830380"/>
            <a:ext cx="864524" cy="707886"/>
          </a:xfrm>
          <a:prstGeom prst="rect">
            <a:avLst/>
          </a:prstGeom>
          <a:noFill/>
        </p:spPr>
        <p:txBody>
          <a:bodyPr wrap="square" rtlCol="0">
            <a:spAutoFit/>
          </a:bodyPr>
          <a:lstStyle/>
          <a:p>
            <a:pPr algn="ctr"/>
            <a:r>
              <a:rPr lang="en-US" altLang="zh-CN" sz="4000" dirty="0">
                <a:solidFill>
                  <a:schemeClr val="tx1">
                    <a:lumMod val="75000"/>
                    <a:lumOff val="25000"/>
                  </a:schemeClr>
                </a:solidFill>
                <a:cs typeface="+mn-ea"/>
                <a:sym typeface="+mn-lt"/>
              </a:rPr>
              <a:t>3</a:t>
            </a:r>
            <a:endParaRPr lang="zh-CN" altLang="en-US" sz="4000" dirty="0">
              <a:solidFill>
                <a:schemeClr val="tx1">
                  <a:lumMod val="75000"/>
                  <a:lumOff val="25000"/>
                </a:schemeClr>
              </a:solidFill>
              <a:cs typeface="+mn-ea"/>
              <a:sym typeface="+mn-lt"/>
            </a:endParaRPr>
          </a:p>
        </p:txBody>
      </p:sp>
      <p:sp>
        <p:nvSpPr>
          <p:cNvPr id="10" name="文本框 9"/>
          <p:cNvSpPr txBox="1"/>
          <p:nvPr/>
        </p:nvSpPr>
        <p:spPr>
          <a:xfrm>
            <a:off x="1417194" y="1909097"/>
            <a:ext cx="6426512" cy="1446550"/>
          </a:xfrm>
          <a:prstGeom prst="rect">
            <a:avLst/>
          </a:prstGeom>
          <a:noFill/>
        </p:spPr>
        <p:txBody>
          <a:bodyPr wrap="square" rtlCol="0">
            <a:spAutoFit/>
          </a:bodyPr>
          <a:lstStyle/>
          <a:p>
            <a:pPr lvl="0"/>
            <a:r>
              <a:rPr lang="zh-CN" altLang="en-US" sz="3200" dirty="0">
                <a:latin typeface="宋体" panose="02010600030101010101" pitchFamily="2" charset="-122"/>
                <a:ea typeface="宋体" panose="02010600030101010101" pitchFamily="2" charset="-122"/>
              </a:rPr>
              <a:t>吊坠</a:t>
            </a:r>
            <a:r>
              <a:rPr lang="zh-CN" altLang="en-US" sz="2800" dirty="0">
                <a:latin typeface="宋体" panose="02010600030101010101" pitchFamily="2" charset="-122"/>
                <a:ea typeface="宋体" panose="02010600030101010101" pitchFamily="2" charset="-122"/>
              </a:rPr>
              <a:t>：中间用竹子寓意熊猫生存环境，熊猫躲在后面抱住的形象暗示着要保护熊猫必须要先保护好其生存环境。</a:t>
            </a:r>
            <a:endParaRPr lang="en-US" altLang="zh-CN" sz="2800" dirty="0">
              <a:latin typeface="宋体" panose="02010600030101010101" pitchFamily="2" charset="-122"/>
              <a:ea typeface="宋体" panose="02010600030101010101" pitchFamily="2" charset="-122"/>
            </a:endParaRPr>
          </a:p>
        </p:txBody>
      </p:sp>
      <p:sp>
        <p:nvSpPr>
          <p:cNvPr id="15" name="椭圆 14">
            <a:extLst>
              <a:ext uri="{FF2B5EF4-FFF2-40B4-BE49-F238E27FC236}">
                <a16:creationId xmlns:a16="http://schemas.microsoft.com/office/drawing/2014/main" id="{3EF0CB2C-93B1-4190-810D-039DD1C27F48}"/>
              </a:ext>
            </a:extLst>
          </p:cNvPr>
          <p:cNvSpPr/>
          <p:nvPr/>
        </p:nvSpPr>
        <p:spPr>
          <a:xfrm>
            <a:off x="346525" y="279834"/>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4</a:t>
            </a:r>
            <a:endParaRPr lang="zh-CN" altLang="en-US" sz="6000" b="1" dirty="0">
              <a:solidFill>
                <a:schemeClr val="bg1"/>
              </a:solidFill>
              <a:latin typeface="+mj-ea"/>
              <a:ea typeface="+mj-ea"/>
              <a:cs typeface="+mn-ea"/>
              <a:sym typeface="+mn-lt"/>
            </a:endParaRPr>
          </a:p>
        </p:txBody>
      </p:sp>
    </p:spTree>
    <p:extLst>
      <p:ext uri="{BB962C8B-B14F-4D97-AF65-F5344CB8AC3E}">
        <p14:creationId xmlns:p14="http://schemas.microsoft.com/office/powerpoint/2010/main" val="499521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1DC"/>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43BEB02-A695-4247-AAA2-49DB22D0A3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847"/>
          <a:stretch/>
        </p:blipFill>
        <p:spPr>
          <a:xfrm>
            <a:off x="531696" y="4446172"/>
            <a:ext cx="5334420" cy="1783696"/>
          </a:xfrm>
          <a:prstGeom prst="rect">
            <a:avLst/>
          </a:prstGeom>
        </p:spPr>
      </p:pic>
      <p:sp>
        <p:nvSpPr>
          <p:cNvPr id="45" name="文本框 44">
            <a:extLst>
              <a:ext uri="{FF2B5EF4-FFF2-40B4-BE49-F238E27FC236}">
                <a16:creationId xmlns:a16="http://schemas.microsoft.com/office/drawing/2014/main" id="{2AB3E4F1-F873-45CE-8B45-A72B37A75BF6}"/>
              </a:ext>
            </a:extLst>
          </p:cNvPr>
          <p:cNvSpPr txBox="1"/>
          <p:nvPr/>
        </p:nvSpPr>
        <p:spPr>
          <a:xfrm>
            <a:off x="1520464" y="484275"/>
            <a:ext cx="3723128" cy="523220"/>
          </a:xfrm>
          <a:prstGeom prst="rect">
            <a:avLst/>
          </a:prstGeom>
          <a:noFill/>
        </p:spPr>
        <p:txBody>
          <a:bodyPr wrap="square" rtlCol="0">
            <a:spAutoFit/>
          </a:bodyPr>
          <a:lstStyle/>
          <a:p>
            <a:r>
              <a:rPr lang="zh-CN" altLang="en-US" sz="2800" dirty="0">
                <a:solidFill>
                  <a:schemeClr val="accent5">
                    <a:lumMod val="75000"/>
                  </a:schemeClr>
                </a:solidFill>
                <a:cs typeface="+mn-ea"/>
                <a:sym typeface="+mn-lt"/>
              </a:rPr>
              <a:t>设计草图</a:t>
            </a:r>
          </a:p>
        </p:txBody>
      </p:sp>
      <p:pic>
        <p:nvPicPr>
          <p:cNvPr id="5" name="图片 4">
            <a:extLst>
              <a:ext uri="{FF2B5EF4-FFF2-40B4-BE49-F238E27FC236}">
                <a16:creationId xmlns:a16="http://schemas.microsoft.com/office/drawing/2014/main" id="{7E8A48E2-31F2-42B2-ACE1-69370AD92FF5}"/>
              </a:ext>
            </a:extLst>
          </p:cNvPr>
          <p:cNvPicPr>
            <a:picLocks noChangeAspect="1"/>
          </p:cNvPicPr>
          <p:nvPr/>
        </p:nvPicPr>
        <p:blipFill rotWithShape="1">
          <a:blip r:embed="rId4">
            <a:extLst>
              <a:ext uri="{28A0092B-C50C-407E-A947-70E740481C1C}">
                <a14:useLocalDpi xmlns:a14="http://schemas.microsoft.com/office/drawing/2010/main" val="0"/>
              </a:ext>
            </a:extLst>
          </a:blip>
          <a:srcRect l="2163" r="2163" b="16121"/>
          <a:stretch/>
        </p:blipFill>
        <p:spPr>
          <a:xfrm>
            <a:off x="6008729" y="1449540"/>
            <a:ext cx="4523149" cy="4780328"/>
          </a:xfrm>
          <a:prstGeom prst="rect">
            <a:avLst/>
          </a:prstGeom>
        </p:spPr>
      </p:pic>
      <p:sp>
        <p:nvSpPr>
          <p:cNvPr id="15" name="椭圆 14">
            <a:extLst>
              <a:ext uri="{FF2B5EF4-FFF2-40B4-BE49-F238E27FC236}">
                <a16:creationId xmlns:a16="http://schemas.microsoft.com/office/drawing/2014/main" id="{54E30D6D-A522-467A-A42F-632CBC1000DA}"/>
              </a:ext>
            </a:extLst>
          </p:cNvPr>
          <p:cNvSpPr/>
          <p:nvPr/>
        </p:nvSpPr>
        <p:spPr>
          <a:xfrm>
            <a:off x="346525" y="279834"/>
            <a:ext cx="1101276" cy="1012148"/>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latin typeface="+mj-ea"/>
                <a:ea typeface="+mj-ea"/>
                <a:cs typeface="+mn-ea"/>
                <a:sym typeface="+mn-lt"/>
              </a:rPr>
              <a:t>4</a:t>
            </a:r>
            <a:endParaRPr lang="zh-CN" altLang="en-US" sz="6000" b="1" dirty="0">
              <a:solidFill>
                <a:schemeClr val="bg1"/>
              </a:solidFill>
              <a:latin typeface="+mj-ea"/>
              <a:ea typeface="+mj-ea"/>
              <a:cs typeface="+mn-ea"/>
              <a:sym typeface="+mn-lt"/>
            </a:endParaRPr>
          </a:p>
        </p:txBody>
      </p:sp>
      <p:pic>
        <p:nvPicPr>
          <p:cNvPr id="16" name="图片 15">
            <a:extLst>
              <a:ext uri="{FF2B5EF4-FFF2-40B4-BE49-F238E27FC236}">
                <a16:creationId xmlns:a16="http://schemas.microsoft.com/office/drawing/2014/main" id="{577A5EBE-2D48-4039-B158-71CDF13A5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789" y="1449540"/>
            <a:ext cx="2520327" cy="2839074"/>
          </a:xfrm>
          <a:prstGeom prst="rect">
            <a:avLst/>
          </a:prstGeom>
        </p:spPr>
      </p:pic>
    </p:spTree>
    <p:extLst>
      <p:ext uri="{BB962C8B-B14F-4D97-AF65-F5344CB8AC3E}">
        <p14:creationId xmlns:p14="http://schemas.microsoft.com/office/powerpoint/2010/main" val="385674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s3og5wl">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2515</TotalTime>
  <Words>964</Words>
  <Application>Microsoft Office PowerPoint</Application>
  <PresentationFormat>宽屏</PresentationFormat>
  <Paragraphs>101</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FZZhengHeiS-DB-GB</vt:lpstr>
      <vt:lpstr>等线</vt:lpstr>
      <vt:lpstr>汉仪大宋简</vt:lpstr>
      <vt:lpstr>宋体</vt:lpstr>
      <vt:lpstr>微软雅黑</vt:lpstr>
      <vt:lpstr>Arial</vt:lpstr>
      <vt:lpstr>Calibri</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蓝色毕业答辩</dc:title>
  <dc:creator>第一PPT</dc:creator>
  <cp:keywords>www.1ppt.com</cp:keywords>
  <dc:description>www.1ppt.com</dc:description>
  <cp:lastModifiedBy>朱 江</cp:lastModifiedBy>
  <cp:revision>182</cp:revision>
  <dcterms:created xsi:type="dcterms:W3CDTF">2018-02-27T12:12:58Z</dcterms:created>
  <dcterms:modified xsi:type="dcterms:W3CDTF">2020-12-07T07:59:55Z</dcterms:modified>
</cp:coreProperties>
</file>